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37"/>
  </p:notesMasterIdLst>
  <p:sldSz cx="9144000" cy="5143500"/>
  <p:notesSz cx="5143500" cy="9144000"/>
  <p:embeddedFontLst>
    <p:embeddedFont>
      <p:font typeface="Apfel Grotezk"/>
      <p:regular r:id="rId42"/>
    </p:embeddedFont>
    <p:embeddedFont>
      <p:font typeface="Aileron"/>
      <p:regular r:id="rId43"/>
      <p:italic r:id="rId44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ApfelGrotezk-regular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Aileron-italic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Aileron-regular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image" Target="../media/image-2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image" Target="../media/image-35-2.png"/><Relationship Id="rId3" Type="http://schemas.openxmlformats.org/officeDocument/2006/relationships/image" Target="../media/image-35-3.png"/><Relationship Id="rId4" Type="http://schemas.openxmlformats.org/officeDocument/2006/relationships/image" Target="../media/image-3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E9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231809" y="139260"/>
            <a:ext cx="3339860" cy="3234572"/>
          </a:xfrm>
          <a:prstGeom prst="roundRect">
            <a:avLst>
              <a:gd name="adj" fmla="val -28270"/>
            </a:avLst>
          </a:prstGeom>
          <a:solidFill>
            <a:srgbClr val="FFFFFF"/>
          </a:solidFill>
          <a:ln/>
        </p:spPr>
        <p:txBody>
          <a:bodyPr wrap="square" lIns="185548" tIns="381859" rIns="185548" bIns="381859" rtlCol="0" anchor="ctr"/>
          <a:lstStyle/>
          <a:p>
            <a:pPr algn="ctr">
              <a:lnSpc>
                <a:spcPts val="1463"/>
              </a:lnSpc>
            </a:pPr>
            <a:endParaRPr lang="en-US" sz="975" dirty="0"/>
          </a:p>
        </p:txBody>
      </p:sp>
      <p:pic>
        <p:nvPicPr>
          <p:cNvPr id="4" name="Image 0" descr="https://images.unsplash.com/photo-1590698933947-a202b069a861?crop=entropy&amp;cs=tinysrgb&amp;fit=max&amp;fm=jpg&amp;ixid=M3wyMTIyMnwwfDF8c2VhcmNofDE0fHxoYXBweXxlbnwwfHx8fDE3MTU2MDI5NDd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2212" b="0"/>
          <a:stretch/>
        </p:blipFill>
        <p:spPr>
          <a:xfrm>
            <a:off x="4369780" y="350780"/>
            <a:ext cx="2708603" cy="2448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6481" y="864773"/>
            <a:ext cx="4211613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7500"/>
              </a:lnSpc>
            </a:pPr>
            <a:r>
              <a:rPr lang="en-US" sz="3000" b="0" spc="-24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SÅ HÄR BOOSTAR DU DIN </a:t>
            </a:r>
            <a:endParaRPr lang="en-US" sz="7500" dirty="0"/>
          </a:p>
        </p:txBody>
      </p:sp>
      <p:sp>
        <p:nvSpPr>
          <p:cNvPr id="6" name="Text 2"/>
          <p:cNvSpPr/>
          <p:nvPr/>
        </p:nvSpPr>
        <p:spPr>
          <a:xfrm>
            <a:off x="637262" y="1721447"/>
            <a:ext cx="485708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7500"/>
              </a:lnSpc>
            </a:pPr>
            <a:r>
              <a:rPr lang="en-US" sz="45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LYCKA  &amp; </a:t>
            </a:r>
            <a:endParaRPr lang="en-US" sz="7500" dirty="0"/>
          </a:p>
          <a:p>
            <a:pPr algn="l">
              <a:lnSpc>
                <a:spcPts val="7500"/>
              </a:lnSpc>
            </a:pPr>
            <a:r>
              <a:rPr lang="en-US" sz="45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KREATIVITET!</a:t>
            </a:r>
            <a:endParaRPr lang="en-US" sz="7500" dirty="0"/>
          </a:p>
        </p:txBody>
      </p:sp>
      <p:sp>
        <p:nvSpPr>
          <p:cNvPr id="7" name="Shape 3"/>
          <p:cNvSpPr/>
          <p:nvPr/>
        </p:nvSpPr>
        <p:spPr>
          <a:xfrm>
            <a:off x="6282939" y="1724787"/>
            <a:ext cx="2919309" cy="3078217"/>
          </a:xfrm>
          <a:prstGeom prst="roundRect">
            <a:avLst>
              <a:gd name="adj" fmla="val -31322"/>
            </a:avLst>
          </a:prstGeom>
          <a:solidFill>
            <a:srgbClr val="FFFFFF"/>
          </a:solidFill>
          <a:ln/>
        </p:spPr>
      </p:sp>
      <p:pic>
        <p:nvPicPr>
          <p:cNvPr id="8" name="Image 1" descr="https://images.unsplash.com/photo-1531379410502-63bfe8cdaf6f?crop=entropy&amp;cs=tinysrgb&amp;fit=max&amp;fm=jpg&amp;ixid=M3wyMTIyMnwwfDF8c2VhcmNofDJ8fGNyZWF0aXZlfGVufDB8fHx8MTcxNTYwNzc0M3ww&amp;ixlib=rb-4.0.3&amp;q=80&amp;w=1080">    </p:cNvPr>
          <p:cNvPicPr>
            <a:picLocks noChangeAspect="1"/>
          </p:cNvPicPr>
          <p:nvPr/>
        </p:nvPicPr>
        <p:blipFill>
          <a:blip r:embed="rId2"/>
          <a:srcRect l="0" r="0" t="15777" b="23967"/>
          <a:stretch/>
        </p:blipFill>
        <p:spPr>
          <a:xfrm>
            <a:off x="6446847" y="2094606"/>
            <a:ext cx="2584799" cy="2336261"/>
          </a:xfrm>
          <a:prstGeom prst="rect">
            <a:avLst/>
          </a:prstGeom>
        </p:spPr>
      </p:pic>
      <p:pic>
        <p:nvPicPr>
          <p:cNvPr id="9" name="Image 2" descr="https://pitch-assets-ccb95893-de3f-4266-973c-20049231b248.s3.eu-west-1.amazonaws.com/275f2327-4b64-4dc4-a286-c2812a4414b9?pitch-bytes=69351&amp;pitch-content-type=image%2F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385602" y="3622100"/>
            <a:ext cx="1290222" cy="1290222"/>
          </a:xfrm>
          <a:prstGeom prst="rect">
            <a:avLst/>
          </a:prstGeom>
        </p:spPr>
      </p:pic>
      <p:pic>
        <p:nvPicPr>
          <p:cNvPr id="10" name="Image 3" descr="https://pitch-assets-ccb95893-de3f-4266-973c-20049231b248.s3.eu-west-1.amazonaws.com/b9849fb3-b183-49dd-a49b-96eeadaf2cf1?pitch-bytes=3187341&amp;pitch-content-type=image%2Fjpeg">    </p:cNvPr>
          <p:cNvPicPr>
            <a:picLocks noChangeAspect="1"/>
          </p:cNvPicPr>
          <p:nvPr/>
        </p:nvPicPr>
        <p:blipFill>
          <a:blip r:embed="rId4"/>
          <a:srcRect l="0" r="0" t="0" b="2496"/>
          <a:stretch/>
        </p:blipFill>
        <p:spPr>
          <a:xfrm>
            <a:off x="4369780" y="3050367"/>
            <a:ext cx="1911746" cy="186403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44206" y="223843"/>
            <a:ext cx="2976339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SSA Göteborg 23 Maj 2024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45148481-9b89ba700876?crop=entropy&amp;cs=tinysrgb&amp;fit=max&amp;fm=jpg&amp;ixid=M3wyMTIyMnwwfDF8c2VhcmNofDEyfHxib2F0JTIwc2VhfGVufDB8fHx8MTcxNTY2ODM5MH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909466" y="476250"/>
            <a:ext cx="5316736" cy="8572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Vad vill du? </a:t>
            </a:r>
            <a:endParaRPr lang="en-US" sz="3375" dirty="0"/>
          </a:p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Hur ser ditt dröm scenario ut?</a:t>
            </a:r>
            <a:endParaRPr lang="en-US" sz="33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14609245224-afa02bfb3fda?crop=entropy&amp;cs=tinysrgb&amp;fit=max&amp;fm=jpg&amp;ixid=M3wyMTIyMnwwfDF8c2VhcmNofDZ8fHN1bnJpc2V8ZW58MHx8fHwxNzE1NjIxNDM2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173" b="3117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1028178" y="909317"/>
            <a:ext cx="3203948" cy="3406189"/>
          </a:xfrm>
          <a:prstGeom prst="roundRect">
            <a:avLst>
              <a:gd name="adj" fmla="val -28540"/>
            </a:avLst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4616761" y="2840321"/>
            <a:ext cx="2447925" cy="12144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956"/>
              </a:lnSpc>
            </a:pPr>
            <a:r>
              <a:rPr lang="en-US" sz="600" b="0" spc="-12" kern="0" dirty="0">
                <a:solidFill>
                  <a:srgbClr val="000000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COMPANY NAME</a:t>
            </a:r>
            <a:endParaRPr lang="en-US" sz="638" dirty="0"/>
          </a:p>
        </p:txBody>
      </p:sp>
      <p:sp>
        <p:nvSpPr>
          <p:cNvPr id="5" name="Shape 2"/>
          <p:cNvSpPr/>
          <p:nvPr/>
        </p:nvSpPr>
        <p:spPr>
          <a:xfrm>
            <a:off x="5147106" y="909317"/>
            <a:ext cx="3669931" cy="3485951"/>
          </a:xfrm>
          <a:prstGeom prst="roundRect">
            <a:avLst>
              <a:gd name="adj" fmla="val -26231"/>
            </a:avLst>
          </a:prstGeom>
          <a:solidFill>
            <a:srgbClr val="FFFFFF"/>
          </a:solidFill>
          <a:ln/>
        </p:spPr>
      </p:sp>
      <p:pic>
        <p:nvPicPr>
          <p:cNvPr id="6" name="Image 0" descr="https://pitch-assets-ccb95893-de3f-4266-973c-20049231b248.s3.eu-west-1.amazonaws.com/f0f0c84d-4f86-4122-9d66-d46b50579f97?pitch-bytes=2900880&amp;pitch-content-type=image%2Fjpeg">    </p:cNvPr>
          <p:cNvPicPr>
            <a:picLocks noChangeAspect="1"/>
          </p:cNvPicPr>
          <p:nvPr/>
        </p:nvPicPr>
        <p:blipFill>
          <a:blip r:embed="rId1"/>
          <a:srcRect l="20480" r="22024" t="11616" b="505"/>
          <a:stretch/>
        </p:blipFill>
        <p:spPr>
          <a:xfrm>
            <a:off x="1348832" y="1264004"/>
            <a:ext cx="2560539" cy="2783013"/>
          </a:xfrm>
          <a:prstGeom prst="rect">
            <a:avLst/>
          </a:prstGeom>
        </p:spPr>
      </p:pic>
      <p:pic>
        <p:nvPicPr>
          <p:cNvPr id="7" name="Image 1" descr="https://pitch-assets-ccb95893-de3f-4266-973c-20049231b248.s3.eu-west-1.amazonaws.com/80384548-537d-4451-8a3e-40beacf75ae0?pitch-bytes=524450&amp;pitch-content-type=image%2Fjpe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5793328" y="1050428"/>
            <a:ext cx="2385489" cy="31806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E9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047357" y="129552"/>
            <a:ext cx="3339860" cy="3234572"/>
          </a:xfrm>
          <a:prstGeom prst="roundRect">
            <a:avLst>
              <a:gd name="adj" fmla="val -28270"/>
            </a:avLst>
          </a:prstGeom>
          <a:solidFill>
            <a:srgbClr val="FFFFFF"/>
          </a:solidFill>
          <a:ln/>
        </p:spPr>
        <p:txBody>
          <a:bodyPr wrap="square" lIns="185548" tIns="381859" rIns="185548" bIns="381859" rtlCol="0" anchor="ctr"/>
          <a:lstStyle/>
          <a:p>
            <a:pPr algn="ctr">
              <a:lnSpc>
                <a:spcPts val="1463"/>
              </a:lnSpc>
            </a:pPr>
            <a:endParaRPr lang="en-US" sz="975" dirty="0"/>
          </a:p>
        </p:txBody>
      </p:sp>
      <p:pic>
        <p:nvPicPr>
          <p:cNvPr id="4" name="Image 0" descr="https://images.unsplash.com/photo-1590698933947-a202b069a861?crop=entropy&amp;cs=tinysrgb&amp;fit=max&amp;fm=jpg&amp;ixid=M3wyMTIyMnwwfDF8c2VhcmNofDE0fHxoYXBweXxlbnwwfHx8fDE3MTU2MDI5NDd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2212" b="0"/>
          <a:stretch/>
        </p:blipFill>
        <p:spPr>
          <a:xfrm>
            <a:off x="4369780" y="350780"/>
            <a:ext cx="2708603" cy="2448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6845" y="816233"/>
            <a:ext cx="3857625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7500"/>
              </a:lnSpc>
            </a:pPr>
            <a:r>
              <a:rPr lang="en-US" sz="2400" b="0" spc="-24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VARFÖR  BEHÖVER VI VARA</a:t>
            </a:r>
            <a:endParaRPr lang="en-US" sz="7500" dirty="0"/>
          </a:p>
        </p:txBody>
      </p:sp>
      <p:sp>
        <p:nvSpPr>
          <p:cNvPr id="6" name="Text 2"/>
          <p:cNvSpPr/>
          <p:nvPr/>
        </p:nvSpPr>
        <p:spPr>
          <a:xfrm>
            <a:off x="598431" y="1614660"/>
            <a:ext cx="485708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7500"/>
              </a:lnSpc>
            </a:pPr>
            <a:r>
              <a:rPr lang="en-US" sz="45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LYCKLIGA  &amp; KREATIVA?</a:t>
            </a:r>
            <a:endParaRPr lang="en-US" sz="7500" dirty="0"/>
          </a:p>
        </p:txBody>
      </p:sp>
      <p:sp>
        <p:nvSpPr>
          <p:cNvPr id="7" name="Shape 3"/>
          <p:cNvSpPr/>
          <p:nvPr/>
        </p:nvSpPr>
        <p:spPr>
          <a:xfrm>
            <a:off x="6282939" y="1724787"/>
            <a:ext cx="2919309" cy="3078217"/>
          </a:xfrm>
          <a:prstGeom prst="roundRect">
            <a:avLst>
              <a:gd name="adj" fmla="val -31322"/>
            </a:avLst>
          </a:prstGeom>
          <a:solidFill>
            <a:srgbClr val="FFFFFF"/>
          </a:solidFill>
          <a:ln/>
        </p:spPr>
      </p:sp>
      <p:pic>
        <p:nvPicPr>
          <p:cNvPr id="8" name="Image 1" descr="https://images.unsplash.com/photo-1531379410502-63bfe8cdaf6f?crop=entropy&amp;cs=tinysrgb&amp;fit=max&amp;fm=jpg&amp;ixid=M3wyMTIyMnwwfDF8c2VhcmNofDJ8fGNyZWF0aXZlfGVufDB8fHx8MTcxNTYwNzc0M3ww&amp;ixlib=rb-4.0.3&amp;q=80&amp;w=1080">    </p:cNvPr>
          <p:cNvPicPr>
            <a:picLocks noChangeAspect="1"/>
          </p:cNvPicPr>
          <p:nvPr/>
        </p:nvPicPr>
        <p:blipFill>
          <a:blip r:embed="rId2"/>
          <a:srcRect l="0" r="0" t="15777" b="23967"/>
          <a:stretch/>
        </p:blipFill>
        <p:spPr>
          <a:xfrm>
            <a:off x="6446847" y="2094606"/>
            <a:ext cx="2584799" cy="2336261"/>
          </a:xfrm>
          <a:prstGeom prst="rect">
            <a:avLst/>
          </a:prstGeom>
        </p:spPr>
      </p:pic>
      <p:pic>
        <p:nvPicPr>
          <p:cNvPr id="9" name="Image 2" descr="https://pitch-assets-ccb95893-de3f-4266-973c-20049231b248.s3.eu-west-1.amazonaws.com/275f2327-4b64-4dc4-a286-c2812a4414b9?pitch-bytes=69351&amp;pitch-content-type=image%2F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385602" y="3622100"/>
            <a:ext cx="1290222" cy="1290222"/>
          </a:xfrm>
          <a:prstGeom prst="rect">
            <a:avLst/>
          </a:prstGeom>
        </p:spPr>
      </p:pic>
      <p:pic>
        <p:nvPicPr>
          <p:cNvPr id="10" name="Image 3" descr="https://pitch-assets-ccb95893-de3f-4266-973c-20049231b248.s3.eu-west-1.amazonaws.com/b9849fb3-b183-49dd-a49b-96eeadaf2cf1?pitch-bytes=3187341&amp;pitch-content-type=image%2Fjpeg">    </p:cNvPr>
          <p:cNvPicPr>
            <a:picLocks noChangeAspect="1"/>
          </p:cNvPicPr>
          <p:nvPr/>
        </p:nvPicPr>
        <p:blipFill>
          <a:blip r:embed="rId4"/>
          <a:srcRect l="0" r="0" t="0" b="2496"/>
          <a:stretch/>
        </p:blipFill>
        <p:spPr>
          <a:xfrm>
            <a:off x="4369780" y="3050367"/>
            <a:ext cx="1911746" cy="1864033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02454" y="233551"/>
            <a:ext cx="2976339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SSA Göteborg 23 Maj 2024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24634036752-81ec41a4f1ea?crop=entropy&amp;cs=tinysrgb&amp;fit=max&amp;fm=jpg&amp;ixid=M3wyMTIyMnwwfDF8c2VhcmNofDV8fHBpbGxhcnMlMjB8ZW58MHx8fHwxNzE1NjY4Njg2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28906" b="289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24634036752-81ec41a4f1ea?crop=entropy&amp;cs=tinysrgb&amp;fit=max&amp;fm=jpg&amp;ixid=M3wyMTIyMnwwfDF8c2VhcmNofDV8fHBpbGxhcnMlMjB8ZW58MHx8fHwxNzE1NjY4Njg2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28906" b="289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398429" y="1612083"/>
            <a:ext cx="2123703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SJÄLV VÅRD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301506" y="3754585"/>
            <a:ext cx="248796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MINDFULNESS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3592509" y="3004111"/>
            <a:ext cx="1094259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IKIGAI </a:t>
            </a:r>
            <a:endParaRPr lang="en-US" sz="3000" dirty="0"/>
          </a:p>
        </p:txBody>
      </p:sp>
      <p:sp>
        <p:nvSpPr>
          <p:cNvPr id="7" name="Text 3"/>
          <p:cNvSpPr/>
          <p:nvPr/>
        </p:nvSpPr>
        <p:spPr>
          <a:xfrm>
            <a:off x="6174830" y="2020646"/>
            <a:ext cx="2250207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RELATIONER 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5699139" y="474118"/>
            <a:ext cx="29686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SJÄLV KÄNNEDOM</a:t>
            </a:r>
            <a:endParaRPr lang="en-US" sz="3000" dirty="0"/>
          </a:p>
        </p:txBody>
      </p:sp>
      <p:sp>
        <p:nvSpPr>
          <p:cNvPr id="9" name="Text 5"/>
          <p:cNvSpPr/>
          <p:nvPr/>
        </p:nvSpPr>
        <p:spPr>
          <a:xfrm>
            <a:off x="5058413" y="4087616"/>
            <a:ext cx="1363936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AE9AB3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(SMIRS)</a:t>
            </a:r>
            <a:endParaRPr lang="en-US" sz="33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09ed867a-6ff3-4935-9ae5-44d0371ca15d?pitch-bytes=240839&amp;pitch-content-type=image%2Fjpeg">    </p:cNvPr>
          <p:cNvPicPr>
            <a:picLocks noChangeAspect="1"/>
          </p:cNvPicPr>
          <p:nvPr/>
        </p:nvPicPr>
        <p:blipFill>
          <a:blip r:embed="rId1"/>
          <a:srcRect l="0" r="0" t="21633" b="216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5845786337-2b2b17c55fb0?crop=entropy&amp;cs=tinysrgb&amp;fit=max&amp;fm=jpg&amp;ixid=M3wyMTIyMnwwfDF8c2VhcmNofDU4fHxDSEFJUnxlbnwwfHx8fDE3MTU2NjkyMzB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078065" y="2573172"/>
            <a:ext cx="1161306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SÖMN 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1107268" y="3482762"/>
            <a:ext cx="1682502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RÖRELSE 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2184853" y="4363227"/>
            <a:ext cx="1443261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NÄRING </a:t>
            </a:r>
            <a:endParaRPr lang="en-US" sz="3000" dirty="0"/>
          </a:p>
        </p:txBody>
      </p:sp>
      <p:sp>
        <p:nvSpPr>
          <p:cNvPr id="7" name="Text 3"/>
          <p:cNvSpPr/>
          <p:nvPr/>
        </p:nvSpPr>
        <p:spPr>
          <a:xfrm>
            <a:off x="4573014" y="3289430"/>
            <a:ext cx="837456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VILA 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41781774459-bb2af2f05b55?crop=entropy&amp;cs=tinysrgb&amp;fit=max&amp;fm=jpg&amp;ixid=M3wyMTIyMnwwfDF8c2VhcmNofDF8fFNMRUVQfGVufDB8fHx8MTcxNTU4OTUyOX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8309" b="830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187263" y="471123"/>
            <a:ext cx="51314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GLYMFATISKA SYSTEMET  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3359464" y="4001449"/>
            <a:ext cx="2350815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1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7- 8 TIMMAR </a:t>
            </a:r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 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11632765486-a01980e01a18?crop=entropy&amp;cs=tinysrgb&amp;fit=max&amp;fm=jpg&amp;ixid=M3wyMTIyMnwwfDF8c2VhcmNofDZ8fFdPUkslMjBPVVQlMjAlMjBNQU4lMjBOQVRVUkV8ZW58MHx8fHwxNzE1NjcwMzc4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016319" y="320976"/>
            <a:ext cx="51314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RÖRELSE 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E9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047357" y="129552"/>
            <a:ext cx="3339860" cy="3234572"/>
          </a:xfrm>
          <a:prstGeom prst="roundRect">
            <a:avLst>
              <a:gd name="adj" fmla="val -28270"/>
            </a:avLst>
          </a:prstGeom>
          <a:solidFill>
            <a:srgbClr val="FFFFFF"/>
          </a:solidFill>
          <a:ln/>
        </p:spPr>
        <p:txBody>
          <a:bodyPr wrap="square" lIns="185548" tIns="381859" rIns="185548" bIns="381859" rtlCol="0" anchor="ctr"/>
          <a:lstStyle/>
          <a:p>
            <a:pPr algn="ctr">
              <a:lnSpc>
                <a:spcPts val="1463"/>
              </a:lnSpc>
            </a:pPr>
            <a:endParaRPr lang="en-US" sz="975" dirty="0"/>
          </a:p>
        </p:txBody>
      </p:sp>
      <p:pic>
        <p:nvPicPr>
          <p:cNvPr id="4" name="Image 0" descr="https://pitch-assets-ccb95893-de3f-4266-973c-20049231b248.s3.eu-west-1.amazonaws.com/4c99e899-8e46-4161-8dda-425151d8d378?pitch-bytes=3187341&amp;pitch-content-type=image%2Fjpeg">    </p:cNvPr>
          <p:cNvPicPr>
            <a:picLocks noChangeAspect="1"/>
          </p:cNvPicPr>
          <p:nvPr/>
        </p:nvPicPr>
        <p:blipFill>
          <a:blip r:embed="rId1"/>
          <a:srcRect l="0" r="0" t="3074" b="6541"/>
          <a:stretch/>
        </p:blipFill>
        <p:spPr>
          <a:xfrm>
            <a:off x="4369780" y="350780"/>
            <a:ext cx="2708603" cy="2448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738" y="1968903"/>
            <a:ext cx="578130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000"/>
              </a:lnSpc>
            </a:pPr>
            <a:r>
              <a:rPr lang="en-US" sz="3000" b="0" spc="-24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CHRISTINA RADICS </a:t>
            </a:r>
            <a:endParaRPr lang="en-US" sz="3000" dirty="0"/>
          </a:p>
        </p:txBody>
      </p:sp>
      <p:sp>
        <p:nvSpPr>
          <p:cNvPr id="6" name="Shape 2"/>
          <p:cNvSpPr/>
          <p:nvPr/>
        </p:nvSpPr>
        <p:spPr>
          <a:xfrm>
            <a:off x="6282939" y="1724787"/>
            <a:ext cx="2919309" cy="3078217"/>
          </a:xfrm>
          <a:prstGeom prst="roundRect">
            <a:avLst>
              <a:gd name="adj" fmla="val -31322"/>
            </a:avLst>
          </a:prstGeom>
          <a:solidFill>
            <a:srgbClr val="FFFFFF"/>
          </a:solidFill>
          <a:ln/>
        </p:spPr>
      </p:sp>
      <p:pic>
        <p:nvPicPr>
          <p:cNvPr id="7" name="Image 1" descr="https://pitch-assets-ccb95893-de3f-4266-973c-20049231b248.s3.eu-west-1.amazonaws.com/4a2e4d52-6263-41d5-a752-ce6b9c1989d5?pitch-bytes=2557828&amp;pitch-content-type=image%2Fjpeg">    </p:cNvPr>
          <p:cNvPicPr>
            <a:picLocks noChangeAspect="1"/>
          </p:cNvPicPr>
          <p:nvPr/>
        </p:nvPicPr>
        <p:blipFill>
          <a:blip r:embed="rId2"/>
          <a:srcRect l="0" r="0" t="6232" b="33431"/>
          <a:stretch/>
        </p:blipFill>
        <p:spPr>
          <a:xfrm>
            <a:off x="6446847" y="2094606"/>
            <a:ext cx="2584799" cy="2336261"/>
          </a:xfrm>
          <a:prstGeom prst="rect">
            <a:avLst/>
          </a:prstGeom>
        </p:spPr>
      </p:pic>
      <p:pic>
        <p:nvPicPr>
          <p:cNvPr id="8" name="Image 2" descr="https://pitch-assets-ccb95893-de3f-4266-973c-20049231b248.s3.eu-west-1.amazonaws.com/275f2327-4b64-4dc4-a286-c2812a4414b9?pitch-bytes=69351&amp;pitch-content-type=image%2F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1194507" y="2872957"/>
            <a:ext cx="1670824" cy="1670824"/>
          </a:xfrm>
          <a:prstGeom prst="rect">
            <a:avLst/>
          </a:prstGeom>
        </p:spPr>
      </p:pic>
      <p:pic>
        <p:nvPicPr>
          <p:cNvPr id="9" name="Image 3" descr="https://pitch-assets-ccb95893-de3f-4266-973c-20049231b248.s3.eu-west-1.amazonaws.com/3f008f03-bb25-42e6-8d73-8f34ddc111e2?pitch-bytes=350224&amp;pitch-content-type=image%2Fjpeg">    </p:cNvPr>
          <p:cNvPicPr>
            <a:picLocks noChangeAspect="1"/>
          </p:cNvPicPr>
          <p:nvPr/>
        </p:nvPicPr>
        <p:blipFill>
          <a:blip r:embed="rId4"/>
          <a:srcRect l="0" r="12714" t="0" b="0"/>
          <a:stretch/>
        </p:blipFill>
        <p:spPr>
          <a:xfrm>
            <a:off x="4369780" y="3050367"/>
            <a:ext cx="1911746" cy="1864033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544206" y="233551"/>
            <a:ext cx="2976339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SSA Göteborg 23 Maj 2024</a:t>
            </a:r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90645935967-10de6ba17061?crop=entropy&amp;cs=tinysrgb&amp;fit=max&amp;fm=jpg&amp;ixid=M3wyMTIyMnwwfDF8c2VhcmNofDV8fE5VVFJJVElPTiUyME1BR05FU0lVTXxlbnwwfHx8fDE3MTU2NzA0NTd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8672" b="86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797924" y="3596897"/>
            <a:ext cx="51314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NÄRING - MAGNESIUM</a:t>
            </a:r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 </a:t>
            </a:r>
            <a:endParaRPr lang="en-US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35979337736-88411d799040?crop=entropy&amp;cs=tinysrgb&amp;fit=max&amp;fm=jpg&amp;ixid=M3wyMTIyMnwwfDF8c2VhcmNofDI1fHxSRVNUfGVufDB8fHx8MTcxNTY3MDYyM3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6658" b="66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059747" y="702975"/>
            <a:ext cx="5800279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00"/>
              </a:lnSpc>
            </a:pPr>
            <a:r>
              <a:rPr lang="en-US" sz="4500" b="1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VILA</a:t>
            </a:r>
            <a:endParaRPr lang="en-US" sz="4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35979337736-88411d799040?crop=entropy&amp;cs=tinysrgb&amp;fit=max&amp;fm=jpg&amp;ixid=M3wyMTIyMnwwfDF8c2VhcmNofDI1fHxSRVNUfGVufDB8fHx8MTcxNTY3MDYyM3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6658" b="66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39620" y="479691"/>
            <a:ext cx="5800279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00"/>
              </a:lnSpc>
            </a:pPr>
            <a:r>
              <a:rPr lang="en-US" sz="4500" b="1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Inspiration och kreativitet är som hicka….</a:t>
            </a:r>
            <a:endParaRPr lang="en-US" sz="4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91B6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3649703" y="1299322"/>
            <a:ext cx="1854656" cy="2047875"/>
          </a:xfrm>
          <a:prstGeom prst="roundRect">
            <a:avLst>
              <a:gd name="adj" fmla="val -49303"/>
            </a:avLst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573476" y="474607"/>
            <a:ext cx="636649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Creative </a:t>
            </a:r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Genius</a:t>
            </a:r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AE9AB3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 </a:t>
            </a:r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Level (NASA study)</a:t>
            </a:r>
            <a:endParaRPr lang="en-US" sz="3375" dirty="0"/>
          </a:p>
        </p:txBody>
      </p:sp>
      <p:sp>
        <p:nvSpPr>
          <p:cNvPr id="5" name="Text 2"/>
          <p:cNvSpPr/>
          <p:nvPr/>
        </p:nvSpPr>
        <p:spPr>
          <a:xfrm>
            <a:off x="6807405" y="3644315"/>
            <a:ext cx="1854324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0125"/>
              </a:lnSpc>
            </a:pPr>
            <a:r>
              <a:rPr lang="en-US" sz="6800" b="0" spc="-12" kern="0" dirty="0">
                <a:solidFill>
                  <a:srgbClr val="DFF041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2%</a:t>
            </a:r>
            <a:endParaRPr lang="en-US" sz="825" dirty="0"/>
          </a:p>
        </p:txBody>
      </p:sp>
      <p:sp>
        <p:nvSpPr>
          <p:cNvPr id="6" name="Text 3"/>
          <p:cNvSpPr/>
          <p:nvPr/>
        </p:nvSpPr>
        <p:spPr>
          <a:xfrm>
            <a:off x="4141946" y="3860654"/>
            <a:ext cx="185581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4500"/>
              </a:lnSpc>
            </a:pPr>
            <a:r>
              <a:rPr lang="en-US" sz="30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12%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1099226" y="3854338"/>
            <a:ext cx="1855291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6750"/>
              </a:lnSpc>
            </a:pPr>
            <a:r>
              <a:rPr lang="en-US" sz="4500" b="0" spc="-12" kern="0" dirty="0">
                <a:solidFill>
                  <a:srgbClr val="FF00CB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98 % </a:t>
            </a:r>
            <a:endParaRPr lang="en-US" sz="4500" dirty="0"/>
          </a:p>
        </p:txBody>
      </p:sp>
      <p:sp>
        <p:nvSpPr>
          <p:cNvPr id="8" name="Text 5"/>
          <p:cNvSpPr/>
          <p:nvPr/>
        </p:nvSpPr>
        <p:spPr>
          <a:xfrm>
            <a:off x="853368" y="1546158"/>
            <a:ext cx="1854656" cy="2047875"/>
          </a:xfrm>
          <a:prstGeom prst="roundRect">
            <a:avLst>
              <a:gd name="adj" fmla="val -49303"/>
            </a:avLst>
          </a:prstGeom>
          <a:solidFill>
            <a:srgbClr val="FFFFFF"/>
          </a:solidFill>
          <a:ln/>
        </p:spPr>
        <p:txBody>
          <a:bodyPr wrap="square" lIns="103036" tIns="241763" rIns="103036" bIns="241763" rtlCol="0" anchor="ctr"/>
          <a:lstStyle/>
          <a:p>
            <a:pPr algn="ctr">
              <a:lnSpc>
                <a:spcPts val="1463"/>
              </a:lnSpc>
            </a:pPr>
            <a:endParaRPr lang="en-US" sz="975" dirty="0"/>
          </a:p>
        </p:txBody>
      </p:sp>
      <p:sp>
        <p:nvSpPr>
          <p:cNvPr id="9" name="Text 6"/>
          <p:cNvSpPr/>
          <p:nvPr/>
        </p:nvSpPr>
        <p:spPr>
          <a:xfrm>
            <a:off x="949800" y="3274330"/>
            <a:ext cx="165772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50"/>
              </a:lnSpc>
            </a:pPr>
            <a:r>
              <a:rPr lang="en-US" sz="900" b="0" spc="-12" kern="0" dirty="0">
                <a:solidFill>
                  <a:srgbClr val="000000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4- 5 ÅR </a:t>
            </a:r>
            <a:endParaRPr lang="en-US" sz="900" dirty="0"/>
          </a:p>
        </p:txBody>
      </p:sp>
      <p:pic>
        <p:nvPicPr>
          <p:cNvPr id="10" name="Image 0" descr="https://images.unsplash.com/photo-1534216801749-bb1db8970e54?crop=entropy&amp;cs=tinysrgb&amp;fit=max&amp;fm=jpg&amp;ixid=M3wyMTIyMnwwfDF8c2VhcmNofDgxfHxjaGlsZCUyMHxlbnwwfHx8fDE3MDc5MzU4MTl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10264" b="27278"/>
          <a:stretch/>
        </p:blipFill>
        <p:spPr>
          <a:xfrm>
            <a:off x="954416" y="1549575"/>
            <a:ext cx="1738312" cy="16287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3731378" y="3030850"/>
            <a:ext cx="1657722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25"/>
              </a:lnSpc>
            </a:pPr>
            <a:r>
              <a:rPr lang="en-US" sz="1400" b="0" spc="-12" kern="0" dirty="0">
                <a:solidFill>
                  <a:srgbClr val="000000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TONÅRINGAR</a:t>
            </a:r>
            <a:endParaRPr lang="en-US" sz="1350" dirty="0"/>
          </a:p>
        </p:txBody>
      </p:sp>
      <p:pic>
        <p:nvPicPr>
          <p:cNvPr id="12" name="Image 1" descr="https://images.unsplash.com/photo-1584697964038-28e16a2b6a3a?crop=entropy&amp;cs=tinysrgb&amp;fit=max&amp;fm=jpg&amp;ixid=M3wyMTIyMnwwfDF8c2VhcmNofDF8fHRlZW5hZ2VyfGVufDB8fHx8MTcwNzkzNTg0OHww&amp;ixlib=rb-4.0.3&amp;q=80&amp;w=1080">    </p:cNvPr>
          <p:cNvPicPr>
            <a:picLocks noChangeAspect="1"/>
          </p:cNvPicPr>
          <p:nvPr/>
        </p:nvPicPr>
        <p:blipFill>
          <a:blip r:embed="rId2"/>
          <a:srcRect l="0" r="0" t="37049" b="485"/>
          <a:stretch/>
        </p:blipFill>
        <p:spPr>
          <a:xfrm>
            <a:off x="3717726" y="1304072"/>
            <a:ext cx="1738313" cy="1628775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6401768" y="1594449"/>
            <a:ext cx="1854656" cy="2047875"/>
          </a:xfrm>
          <a:prstGeom prst="roundRect">
            <a:avLst>
              <a:gd name="adj" fmla="val -49303"/>
            </a:avLst>
          </a:prstGeom>
          <a:solidFill>
            <a:srgbClr val="FFFFFF"/>
          </a:solidFill>
          <a:ln/>
        </p:spPr>
      </p:sp>
      <p:sp>
        <p:nvSpPr>
          <p:cNvPr id="14" name="Text 9"/>
          <p:cNvSpPr/>
          <p:nvPr/>
        </p:nvSpPr>
        <p:spPr>
          <a:xfrm>
            <a:off x="6483444" y="3325977"/>
            <a:ext cx="165727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025"/>
              </a:lnSpc>
            </a:pPr>
            <a:r>
              <a:rPr lang="en-US" sz="1400" b="0" spc="-12" kern="0" dirty="0">
                <a:solidFill>
                  <a:srgbClr val="000000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VUXNA </a:t>
            </a:r>
            <a:endParaRPr lang="en-US" sz="1350" dirty="0"/>
          </a:p>
        </p:txBody>
      </p:sp>
      <p:pic>
        <p:nvPicPr>
          <p:cNvPr id="15" name="Image 2" descr="https://images.unsplash.com/photo-1515168985652-8454bcc8fcaf?crop=entropy&amp;cs=tinysrgb&amp;fit=max&amp;fm=jpg&amp;ixid=M3wyMTIyMnwwfDF8c2VhcmNofDU1fHxhZHVsdHN8ZW58MHx8fHwxNzA3OTM1OTk2fDA&amp;ixlib=rb-4.0.3&amp;q=80&amp;w=1080">    </p:cNvPr>
          <p:cNvPicPr>
            <a:picLocks noChangeAspect="1"/>
          </p:cNvPicPr>
          <p:nvPr/>
        </p:nvPicPr>
        <p:blipFill>
          <a:blip r:embed="rId3"/>
          <a:srcRect l="8313" r="20537" t="0" b="0"/>
          <a:stretch/>
        </p:blipFill>
        <p:spPr>
          <a:xfrm>
            <a:off x="6450935" y="1647725"/>
            <a:ext cx="1738312" cy="1628775"/>
          </a:xfrm>
          <a:prstGeom prst="rect">
            <a:avLst/>
          </a:prstGeom>
        </p:spPr>
      </p:pic>
      <p:pic>
        <p:nvPicPr>
          <p:cNvPr id="16" name="Image 3" descr="https://pitch-assets-ccb95893-de3f-4266-973c-20049231b248.s3.eu-west-1.amazonaws.com/275f2327-4b64-4dc4-a286-c2812a4414b9?pitch-bytes=69351&amp;pitch-content-type=image%2F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8287422" y="263255"/>
            <a:ext cx="644642" cy="6446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970535" y="269362"/>
            <a:ext cx="61912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FF00CB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Hur du väcker geniet i dig (igen)</a:t>
            </a:r>
            <a:endParaRPr lang="en-US" sz="3375" dirty="0"/>
          </a:p>
          <a:p>
            <a:pPr algn="l">
              <a:lnSpc>
                <a:spcPts val="3375"/>
              </a:lnSpc>
            </a:pPr>
            <a:endParaRPr lang="en-US" sz="3375" dirty="0"/>
          </a:p>
        </p:txBody>
      </p:sp>
      <p:sp>
        <p:nvSpPr>
          <p:cNvPr id="4" name="Text 1"/>
          <p:cNvSpPr/>
          <p:nvPr/>
        </p:nvSpPr>
        <p:spPr>
          <a:xfrm>
            <a:off x="7648324" y="3155344"/>
            <a:ext cx="166680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400"/>
              </a:lnSpc>
            </a:pPr>
            <a:r>
              <a:rPr lang="en-US" sz="1800" b="0" spc="12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Rör dig!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08516" y="3542182"/>
            <a:ext cx="1666875" cy="7572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238"/>
              </a:lnSpc>
            </a:pPr>
            <a:endParaRPr lang="en-US" sz="825" dirty="0"/>
          </a:p>
          <a:p>
            <a:pPr algn="l">
              <a:lnSpc>
                <a:spcPts val="1575"/>
              </a:lnSpc>
            </a:pPr>
            <a:r>
              <a:rPr lang="en-US" sz="10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Samtidigt som du brainstorma eller lyssnar på något inspirerande. </a:t>
            </a:r>
            <a:endParaRPr lang="en-US" sz="825" dirty="0"/>
          </a:p>
        </p:txBody>
      </p:sp>
      <p:sp>
        <p:nvSpPr>
          <p:cNvPr id="6" name="Text 3"/>
          <p:cNvSpPr/>
          <p:nvPr/>
        </p:nvSpPr>
        <p:spPr>
          <a:xfrm>
            <a:off x="5146243" y="3998146"/>
            <a:ext cx="16668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400"/>
              </a:lnSpc>
            </a:pPr>
            <a:r>
              <a:rPr lang="en-US" sz="1400" b="0" spc="12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Låt tankarna vandra…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5284105" y="4415343"/>
            <a:ext cx="1666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800"/>
              </a:lnSpc>
            </a:pPr>
            <a:r>
              <a:rPr lang="en-US" sz="12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Vila mellan uppgifter. </a:t>
            </a:r>
            <a:endParaRPr lang="en-US" sz="825" dirty="0"/>
          </a:p>
          <a:p>
            <a:pPr algn="l">
              <a:lnSpc>
                <a:spcPts val="1800"/>
              </a:lnSpc>
            </a:pPr>
            <a:r>
              <a:rPr lang="en-US" sz="12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Boka in vilo stunder. </a:t>
            </a:r>
            <a:endParaRPr lang="en-US" sz="825" dirty="0"/>
          </a:p>
        </p:txBody>
      </p:sp>
      <p:sp>
        <p:nvSpPr>
          <p:cNvPr id="8" name="Text 5"/>
          <p:cNvSpPr/>
          <p:nvPr/>
        </p:nvSpPr>
        <p:spPr>
          <a:xfrm>
            <a:off x="470617" y="3068217"/>
            <a:ext cx="16668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400"/>
              </a:lnSpc>
            </a:pPr>
            <a:r>
              <a:rPr lang="en-US" sz="1400" b="0" spc="12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Lek &amp; </a:t>
            </a:r>
            <a:endParaRPr lang="en-US" sz="2400" dirty="0"/>
          </a:p>
          <a:p>
            <a:pPr algn="l">
              <a:lnSpc>
                <a:spcPts val="2400"/>
              </a:lnSpc>
            </a:pPr>
            <a:r>
              <a:rPr lang="en-US" sz="1400" b="0" spc="12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Var nyfiken! 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473560" y="3844102"/>
            <a:ext cx="1666875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1800"/>
              </a:lnSpc>
            </a:pPr>
            <a:r>
              <a:rPr lang="en-US" sz="12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Pussel </a:t>
            </a:r>
            <a:endParaRPr lang="en-US" sz="825" dirty="0"/>
          </a:p>
          <a:p>
            <a:pPr algn="l">
              <a:lnSpc>
                <a:spcPts val="1800"/>
              </a:lnSpc>
            </a:pPr>
            <a:r>
              <a:rPr lang="en-US" sz="12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Lego </a:t>
            </a:r>
            <a:endParaRPr lang="en-US" sz="825" dirty="0"/>
          </a:p>
          <a:p>
            <a:pPr algn="l">
              <a:lnSpc>
                <a:spcPts val="1800"/>
              </a:lnSpc>
            </a:pPr>
            <a:r>
              <a:rPr lang="en-US" sz="12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"Nybörjartänkande"</a:t>
            </a:r>
            <a:endParaRPr lang="en-US" sz="825" dirty="0"/>
          </a:p>
          <a:p>
            <a:pPr algn="l">
              <a:lnSpc>
                <a:spcPts val="1238"/>
              </a:lnSpc>
            </a:pPr>
            <a:endParaRPr lang="en-US" sz="825" dirty="0"/>
          </a:p>
        </p:txBody>
      </p:sp>
      <p:sp>
        <p:nvSpPr>
          <p:cNvPr id="10" name="Text 7"/>
          <p:cNvSpPr/>
          <p:nvPr/>
        </p:nvSpPr>
        <p:spPr>
          <a:xfrm>
            <a:off x="2729583" y="3845173"/>
            <a:ext cx="1666875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400"/>
              </a:lnSpc>
            </a:pPr>
            <a:r>
              <a:rPr lang="en-US" sz="1400" b="0" spc="12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Föreställ dig bästa scenariot!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2729543" y="4260832"/>
            <a:ext cx="1666503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2025"/>
              </a:lnSpc>
            </a:pPr>
            <a:endParaRPr lang="en-US" sz="1350" dirty="0"/>
          </a:p>
          <a:p>
            <a:pPr algn="l">
              <a:lnSpc>
                <a:spcPts val="2025"/>
              </a:lnSpc>
            </a:pPr>
            <a:r>
              <a:rPr lang="en-US" sz="14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Optimism </a:t>
            </a:r>
            <a:endParaRPr lang="en-US" sz="1350" dirty="0"/>
          </a:p>
          <a:p>
            <a:pPr algn="l">
              <a:lnSpc>
                <a:spcPts val="2025"/>
              </a:lnSpc>
            </a:pPr>
            <a:r>
              <a:rPr lang="en-US" sz="1400" b="0" spc="-12" kern="0" dirty="0">
                <a:solidFill>
                  <a:srgbClr val="FFFFFF"/>
                </a:solidFill>
                <a:latin typeface="Aileron" pitchFamily="34" charset="0"/>
                <a:ea typeface="Aileron" pitchFamily="34" charset="-122"/>
                <a:cs typeface="Aileron" pitchFamily="34" charset="-120"/>
              </a:rPr>
              <a:t>Gör det roligt!</a:t>
            </a:r>
            <a:endParaRPr lang="en-US" sz="1350" dirty="0"/>
          </a:p>
        </p:txBody>
      </p:sp>
      <p:pic>
        <p:nvPicPr>
          <p:cNvPr id="12" name="Image 0" descr="https://images.unsplash.com/photo-1641893588018-b958a5845cab?crop=entropy&amp;cs=tinysrgb&amp;fit=max&amp;fm=jpg&amp;ixid=M3wyMTIyMnwwfDF8c2VhcmNofDl8fGdlbml1c3xlbnwwfHx8fDE3MDc5Mzc4NjB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614717" y="896403"/>
            <a:ext cx="2901992" cy="1934661"/>
          </a:xfrm>
          <a:prstGeom prst="rect">
            <a:avLst/>
          </a:prstGeom>
        </p:spPr>
      </p:pic>
      <p:pic>
        <p:nvPicPr>
          <p:cNvPr id="13" name="Image 1" descr="https://pitch-assets-ccb95893-de3f-4266-973c-20049231b248.s3.eu-west-1.amazonaws.com/275f2327-4b64-4dc4-a286-c2812a4414b9?pitch-bytes=69351&amp;pitch-content-type=image%2F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8156981" y="480656"/>
            <a:ext cx="644642" cy="64464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699533" y="1874198"/>
            <a:ext cx="462930" cy="952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0" spc="-24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L</a:t>
            </a:r>
            <a:endParaRPr lang="en-US" sz="7500" dirty="0"/>
          </a:p>
        </p:txBody>
      </p:sp>
      <p:sp>
        <p:nvSpPr>
          <p:cNvPr id="15" name="Text 10"/>
          <p:cNvSpPr/>
          <p:nvPr/>
        </p:nvSpPr>
        <p:spPr>
          <a:xfrm>
            <a:off x="2961491" y="2835287"/>
            <a:ext cx="691530" cy="952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0" spc="-24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O</a:t>
            </a:r>
            <a:endParaRPr lang="en-US" sz="7500" dirty="0"/>
          </a:p>
        </p:txBody>
      </p:sp>
      <p:sp>
        <p:nvSpPr>
          <p:cNvPr id="16" name="Text 11"/>
          <p:cNvSpPr/>
          <p:nvPr/>
        </p:nvSpPr>
        <p:spPr>
          <a:xfrm>
            <a:off x="5621475" y="2912951"/>
            <a:ext cx="550590" cy="952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0" spc="-24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</a:t>
            </a:r>
            <a:endParaRPr lang="en-US" sz="7500" dirty="0"/>
          </a:p>
        </p:txBody>
      </p:sp>
      <p:sp>
        <p:nvSpPr>
          <p:cNvPr id="17" name="Text 12"/>
          <p:cNvSpPr/>
          <p:nvPr/>
        </p:nvSpPr>
        <p:spPr>
          <a:xfrm>
            <a:off x="7698982" y="1874198"/>
            <a:ext cx="577230" cy="952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0" spc="-24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A</a:t>
            </a:r>
            <a:endParaRPr lang="en-US" sz="7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85845786337-2b2b17c55fb0?crop=entropy&amp;cs=tinysrgb&amp;fit=max&amp;fm=jpg&amp;ixid=M3wyMTIyMnwwfDF8c2VhcmNofDU4fHxDSEFJUnxlbnwwfHx8fDE3MTU2NjkyMzB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078065" y="2573172"/>
            <a:ext cx="1161306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SÖMN 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1107268" y="3482762"/>
            <a:ext cx="1682502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RÖRELSE 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2184853" y="4363227"/>
            <a:ext cx="1443261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NÄRING </a:t>
            </a:r>
            <a:endParaRPr lang="en-US" sz="3000" dirty="0"/>
          </a:p>
        </p:txBody>
      </p:sp>
      <p:sp>
        <p:nvSpPr>
          <p:cNvPr id="7" name="Text 3"/>
          <p:cNvSpPr/>
          <p:nvPr/>
        </p:nvSpPr>
        <p:spPr>
          <a:xfrm>
            <a:off x="4573014" y="3289430"/>
            <a:ext cx="757461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VILA</a:t>
            </a:r>
            <a:endParaRPr lang="en-US" sz="3000" dirty="0"/>
          </a:p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 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6621397" y="1466463"/>
            <a:ext cx="163703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2400" b="0" i="1" spc="-24" kern="0" dirty="0">
                <a:solidFill>
                  <a:srgbClr val="DFF041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KREATIVITET</a:t>
            </a:r>
            <a:endParaRPr lang="en-US" sz="337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05455184862-554165e5f6ba?crop=entropy&amp;cs=tinysrgb&amp;fit=max&amp;fm=jpg&amp;ixid=M3wyMTIyMnwwfDF8c2VhcmNofDN8fG1pbmRmdWxuZXNzfGVufDB8fHx8MTcxNTY3MTg1Nn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7869" b="786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865666" y="334072"/>
            <a:ext cx="580027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00"/>
              </a:lnSpc>
            </a:pPr>
            <a:r>
              <a:rPr lang="en-US" sz="4500" b="1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Mindfulness</a:t>
            </a:r>
            <a:endParaRPr lang="en-US" sz="4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62926703708-44ab9e271d97?crop=entropy&amp;cs=tinysrgb&amp;fit=max&amp;fm=jpg&amp;ixid=M3wyMTIyMnwwfDF8c2VhcmNofDE3fHxwdXJwb3NlfGVufDB8fHx8MTcxNTY3MjAxN3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4175" b="3417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6890" y="2003843"/>
            <a:ext cx="580027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00"/>
              </a:lnSpc>
            </a:pPr>
            <a:r>
              <a:rPr lang="en-US" sz="4500" b="1" spc="12" kern="0" dirty="0">
                <a:solidFill>
                  <a:srgbClr val="AE9AB3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Ikigai </a:t>
            </a:r>
            <a:endParaRPr lang="en-US" sz="4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18655048521-f130df041f66?crop=entropy&amp;cs=tinysrgb&amp;fit=max&amp;fm=jpg&amp;ixid=M3wyMTIyMnwwfDF8c2VhcmNofDd8fHdvcmslMjBjb2ZmZWV8ZW58MHx8fHwxNzE1OTc1NjYy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7820" b="782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76250" y="1272304"/>
            <a:ext cx="6252791" cy="30003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Working hard for something</a:t>
            </a:r>
            <a:endParaRPr lang="en-US" sz="3375" dirty="0"/>
          </a:p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we don't care about is called stress.</a:t>
            </a:r>
            <a:endParaRPr lang="en-US" sz="3375" dirty="0"/>
          </a:p>
          <a:p>
            <a:pPr algn="l">
              <a:lnSpc>
                <a:spcPts val="3375"/>
              </a:lnSpc>
            </a:pPr>
            <a:endParaRPr lang="en-US" sz="3375" dirty="0"/>
          </a:p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Working hard for something</a:t>
            </a:r>
            <a:endParaRPr lang="en-US" sz="3375" dirty="0"/>
          </a:p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we love is called passion. </a:t>
            </a:r>
            <a:endParaRPr lang="en-US" sz="3375" dirty="0"/>
          </a:p>
          <a:p>
            <a:pPr algn="l">
              <a:lnSpc>
                <a:spcPts val="3375"/>
              </a:lnSpc>
            </a:pPr>
            <a:endParaRPr lang="en-US" sz="3375" dirty="0"/>
          </a:p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-Simon Sinek </a:t>
            </a:r>
            <a:endParaRPr lang="en-US" sz="337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99568509606-4f9b771232ed?crop=entropy&amp;cs=tinysrgb&amp;fit=max&amp;fm=jpg&amp;ixid=M3wyMTIyMnwwfDF8c2VhcmNofDcxfHxyZWxhdGlvbnN8ZW58MHx8fHwxNzE1NjcyMTk3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3127781" y="479691"/>
            <a:ext cx="5800278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00"/>
              </a:lnSpc>
            </a:pPr>
            <a:r>
              <a:rPr lang="en-US" sz="4500" b="1" spc="12" kern="0" dirty="0">
                <a:solidFill>
                  <a:srgbClr val="AE9AB3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Relationer 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105920" y="323711"/>
            <a:ext cx="4592189" cy="4486901"/>
          </a:xfrm>
          <a:prstGeom prst="roundRect">
            <a:avLst>
              <a:gd name="adj" fmla="val -20379"/>
            </a:avLst>
          </a:prstGeom>
          <a:solidFill>
            <a:srgbClr val="FFFFFF"/>
          </a:solidFill>
          <a:ln/>
        </p:spPr>
      </p:sp>
      <p:pic>
        <p:nvPicPr>
          <p:cNvPr id="4" name="Image 0" descr="https://images.unsplash.com/photo-1513672494107-cd9d848a383e?crop=entropy&amp;cs=tinysrgb&amp;fit=max&amp;fm=jpg&amp;ixid=M3wyMTIyMnwwfDF8c2VhcmNofDEwfHxzdG9yYWdlfGVufDB8fHx8MTcxNTY0Nzg4M3ww&amp;ixlib=rb-4.0.3&amp;q=80&amp;w=1080">    </p:cNvPr>
          <p:cNvPicPr>
            <a:picLocks noChangeAspect="1"/>
          </p:cNvPicPr>
          <p:nvPr/>
        </p:nvPicPr>
        <p:blipFill>
          <a:blip r:embed="rId1"/>
          <a:srcRect l="24999" r="1144" t="0" b="0"/>
          <a:stretch/>
        </p:blipFill>
        <p:spPr>
          <a:xfrm>
            <a:off x="446871" y="797357"/>
            <a:ext cx="3911554" cy="3535443"/>
          </a:xfrm>
          <a:prstGeom prst="rect">
            <a:avLst/>
          </a:prstGeom>
        </p:spPr>
      </p:pic>
      <p:pic>
        <p:nvPicPr>
          <p:cNvPr id="5" name="Image 1" descr="https://pitch-assets-ccb95893-de3f-4266-973c-20049231b248.s3.eu-west-1.amazonaws.com/99d69542-fe55-4aca-ac83-fcae65b98c81?pitch-bytes=271308&amp;pitch-content-type=image%2Fpng">    </p:cNvPr>
          <p:cNvPicPr>
            <a:picLocks noChangeAspect="1"/>
          </p:cNvPicPr>
          <p:nvPr/>
        </p:nvPicPr>
        <p:blipFill>
          <a:blip r:embed="rId2"/>
          <a:srcRect l="15188" r="18215" t="31039" b="35092"/>
          <a:stretch/>
        </p:blipFill>
        <p:spPr>
          <a:xfrm>
            <a:off x="6283323" y="1707093"/>
            <a:ext cx="2476500" cy="2238375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4702925" y="319137"/>
            <a:ext cx="4592189" cy="4486901"/>
          </a:xfrm>
          <a:prstGeom prst="roundRect">
            <a:avLst>
              <a:gd name="adj" fmla="val -20379"/>
            </a:avLst>
          </a:prstGeom>
          <a:solidFill>
            <a:srgbClr val="FFFFFF"/>
          </a:solidFill>
          <a:ln/>
        </p:spPr>
      </p:sp>
      <p:pic>
        <p:nvPicPr>
          <p:cNvPr id="7" name="Image 2" descr="https://images.unsplash.com/photo-1598531228433-d9f0cb960816?crop=entropy&amp;cs=tinysrgb&amp;fit=max&amp;fm=jpg&amp;ixid=M3wyMTIyMnwwfDF8c2VhcmNofDF8fG1vdXRoJTIwcGF0aWVudCUyMHxlbnwwfHx8fDE3MTU2NjIwODd8MA&amp;ixlib=rb-4.0.3&amp;q=80&amp;w=1080">    </p:cNvPr>
          <p:cNvPicPr>
            <a:picLocks noChangeAspect="1"/>
          </p:cNvPicPr>
          <p:nvPr/>
        </p:nvPicPr>
        <p:blipFill>
          <a:blip r:embed="rId3"/>
          <a:srcRect l="6194" r="20048" t="0" b="0"/>
          <a:stretch/>
        </p:blipFill>
        <p:spPr>
          <a:xfrm>
            <a:off x="4994478" y="834133"/>
            <a:ext cx="3893536" cy="35191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31012278403-e5db3b774373?crop=entropy&amp;cs=tinysrgb&amp;fit=max&amp;fm=jpg&amp;ixid=M3wyMTIyMnwwfDF8c2VhcmNofDF8fGJvYXQlMjB8ZW58MHx8fHwxNzE1NjAzMzcz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7836" b="783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020915" y="3751278"/>
            <a:ext cx="5800204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00"/>
              </a:lnSpc>
            </a:pPr>
            <a:r>
              <a:rPr lang="en-US" sz="4500" b="1" spc="12" kern="0" dirty="0">
                <a:solidFill>
                  <a:srgbClr val="AE9AB3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Självkännedom</a:t>
            </a:r>
            <a:endParaRPr lang="en-US" sz="4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24634036752-81ec41a4f1ea?crop=entropy&amp;cs=tinysrgb&amp;fit=max&amp;fm=jpg&amp;ixid=M3wyMTIyMnwwfDF8c2VhcmNofDV8fHBpbGxhcnMlMjB8ZW58MHx8fHwxNzE1NjY4Njg2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28906" b="2890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2398429" y="1612083"/>
            <a:ext cx="2123703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SJÄLV VÅRD</a:t>
            </a:r>
            <a:endParaRPr lang="en-US" sz="3000" dirty="0"/>
          </a:p>
        </p:txBody>
      </p:sp>
      <p:sp>
        <p:nvSpPr>
          <p:cNvPr id="5" name="Text 1"/>
          <p:cNvSpPr/>
          <p:nvPr/>
        </p:nvSpPr>
        <p:spPr>
          <a:xfrm>
            <a:off x="301506" y="3754585"/>
            <a:ext cx="248796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MINDFULNESS</a:t>
            </a:r>
            <a:endParaRPr lang="en-US" sz="3000" dirty="0"/>
          </a:p>
        </p:txBody>
      </p:sp>
      <p:sp>
        <p:nvSpPr>
          <p:cNvPr id="6" name="Text 2"/>
          <p:cNvSpPr/>
          <p:nvPr/>
        </p:nvSpPr>
        <p:spPr>
          <a:xfrm>
            <a:off x="3592509" y="3004111"/>
            <a:ext cx="1094259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IKIGAI </a:t>
            </a:r>
            <a:endParaRPr lang="en-US" sz="3000" dirty="0"/>
          </a:p>
        </p:txBody>
      </p:sp>
      <p:sp>
        <p:nvSpPr>
          <p:cNvPr id="7" name="Text 3"/>
          <p:cNvSpPr/>
          <p:nvPr/>
        </p:nvSpPr>
        <p:spPr>
          <a:xfrm>
            <a:off x="6174830" y="2020646"/>
            <a:ext cx="2250207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RELATIONER 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5699139" y="474118"/>
            <a:ext cx="29686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00"/>
              </a:lnSpc>
            </a:pPr>
            <a:r>
              <a:rPr lang="en-US" sz="3000" b="0" spc="12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SJÄLV KÄNNEDOM</a:t>
            </a:r>
            <a:endParaRPr lang="en-US" sz="3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95452767427-0905ad9b036d?crop=entropy&amp;cs=tinysrgb&amp;fit=max&amp;fm=jpg&amp;ixid=M3wyMTIyMnwwfDF8c2VhcmNofDN8fHF1ZXN0aW9ufGVufDB8fHx8MTcxNTYxMDM1M3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247" b="3124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98804103079-a6351b050096?crop=entropy&amp;cs=tinysrgb&amp;fit=max&amp;fm=jpg&amp;ixid=M3wyMTIyMnwwfDF8c2VhcmNofDd8fGRpdmVyc2l0eXxlbnwwfHx8fDE3MTU2MDUwNzd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98804103079-a6351b050096?crop=entropy&amp;cs=tinysrgb&amp;fit=max&amp;fm=jpg&amp;ixid=M3wyMTIyMnwwfDF8c2VhcmNofDd8fGRpdmVyc2l0eXxlbnwwfHx8fDE3MTU2MDUwNzd8M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250" b="312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029368" y="2437260"/>
            <a:ext cx="1088752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TACK!</a:t>
            </a:r>
            <a:endParaRPr lang="en-US" sz="337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AE9A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047357" y="129552"/>
            <a:ext cx="3339860" cy="3234572"/>
          </a:xfrm>
          <a:prstGeom prst="roundRect">
            <a:avLst>
              <a:gd name="adj" fmla="val -28270"/>
            </a:avLst>
          </a:prstGeom>
          <a:solidFill>
            <a:srgbClr val="FFFFFF"/>
          </a:solidFill>
          <a:ln/>
        </p:spPr>
        <p:txBody>
          <a:bodyPr wrap="square" lIns="185548" tIns="381859" rIns="185548" bIns="381859" rtlCol="0" anchor="ctr"/>
          <a:lstStyle/>
          <a:p>
            <a:pPr algn="ctr">
              <a:lnSpc>
                <a:spcPts val="1463"/>
              </a:lnSpc>
            </a:pPr>
            <a:endParaRPr lang="en-US" sz="975" dirty="0"/>
          </a:p>
        </p:txBody>
      </p:sp>
      <p:pic>
        <p:nvPicPr>
          <p:cNvPr id="4" name="Image 0" descr="https://pitch-assets-ccb95893-de3f-4266-973c-20049231b248.s3.eu-west-1.amazonaws.com/4c99e899-8e46-4161-8dda-425151d8d378?pitch-bytes=3187341&amp;pitch-content-type=image%2Fjpeg">    </p:cNvPr>
          <p:cNvPicPr>
            <a:picLocks noChangeAspect="1"/>
          </p:cNvPicPr>
          <p:nvPr/>
        </p:nvPicPr>
        <p:blipFill>
          <a:blip r:embed="rId1"/>
          <a:srcRect l="0" r="0" t="3074" b="6541"/>
          <a:stretch/>
        </p:blipFill>
        <p:spPr>
          <a:xfrm>
            <a:off x="4369780" y="350780"/>
            <a:ext cx="2708603" cy="24481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7738" y="1968903"/>
            <a:ext cx="578130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>
              <a:lnSpc>
                <a:spcPts val="3000"/>
              </a:lnSpc>
            </a:pPr>
            <a:r>
              <a:rPr lang="en-US" sz="3000" b="0" spc="-24" kern="0" dirty="0">
                <a:solidFill>
                  <a:srgbClr val="FFFFFF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CHRISTINA RADICS </a:t>
            </a:r>
            <a:endParaRPr lang="en-US" sz="3000" dirty="0"/>
          </a:p>
        </p:txBody>
      </p:sp>
      <p:sp>
        <p:nvSpPr>
          <p:cNvPr id="6" name="Shape 2"/>
          <p:cNvSpPr/>
          <p:nvPr/>
        </p:nvSpPr>
        <p:spPr>
          <a:xfrm>
            <a:off x="6282939" y="1724787"/>
            <a:ext cx="2919309" cy="3078217"/>
          </a:xfrm>
          <a:prstGeom prst="roundRect">
            <a:avLst>
              <a:gd name="adj" fmla="val -31322"/>
            </a:avLst>
          </a:prstGeom>
          <a:solidFill>
            <a:srgbClr val="FFFFFF"/>
          </a:solidFill>
          <a:ln/>
        </p:spPr>
      </p:sp>
      <p:pic>
        <p:nvPicPr>
          <p:cNvPr id="7" name="Image 1" descr="https://pitch-assets-ccb95893-de3f-4266-973c-20049231b248.s3.eu-west-1.amazonaws.com/275f2327-4b64-4dc4-a286-c2812a4414b9?pitch-bytes=69351&amp;pitch-content-type=image%2F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194507" y="2872957"/>
            <a:ext cx="1670824" cy="1670824"/>
          </a:xfrm>
          <a:prstGeom prst="rect">
            <a:avLst/>
          </a:prstGeom>
        </p:spPr>
      </p:pic>
      <p:pic>
        <p:nvPicPr>
          <p:cNvPr id="8" name="Image 2" descr="https://pitch-assets-ccb95893-de3f-4266-973c-20049231b248.s3.eu-west-1.amazonaws.com/3f008f03-bb25-42e6-8d73-8f34ddc111e2?pitch-bytes=350224&amp;pitch-content-type=image%2Fjpeg">    </p:cNvPr>
          <p:cNvPicPr>
            <a:picLocks noChangeAspect="1"/>
          </p:cNvPicPr>
          <p:nvPr/>
        </p:nvPicPr>
        <p:blipFill>
          <a:blip r:embed="rId3"/>
          <a:srcRect l="0" r="12714" t="0" b="0"/>
          <a:stretch/>
        </p:blipFill>
        <p:spPr>
          <a:xfrm>
            <a:off x="4369780" y="3050367"/>
            <a:ext cx="1911746" cy="18640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44206" y="233551"/>
            <a:ext cx="2976339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SSA Göteborg 23 Maj 2024</a:t>
            </a:r>
            <a:endParaRPr lang="en-US" sz="3000" dirty="0"/>
          </a:p>
        </p:txBody>
      </p:sp>
      <p:sp>
        <p:nvSpPr>
          <p:cNvPr id="10" name="Text 4"/>
          <p:cNvSpPr/>
          <p:nvPr/>
        </p:nvSpPr>
        <p:spPr>
          <a:xfrm>
            <a:off x="1010188" y="2456676"/>
            <a:ext cx="201677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 b="0" spc="12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christinaradics.com</a:t>
            </a:r>
            <a:endParaRPr lang="en-US" sz="1800" dirty="0"/>
          </a:p>
        </p:txBody>
      </p:sp>
      <p:pic>
        <p:nvPicPr>
          <p:cNvPr id="11" name="Image 3" descr="https://pitch-assets-ccb95893-de3f-4266-973c-20049231b248.s3.eu-west-1.amazonaws.com/f0f0c84d-4f86-4122-9d66-d46b50579f97?pitch-bytes=2900880&amp;pitch-content-type=image%2Fjpeg">    </p:cNvPr>
          <p:cNvPicPr>
            <a:picLocks noChangeAspect="1"/>
          </p:cNvPicPr>
          <p:nvPr/>
        </p:nvPicPr>
        <p:blipFill>
          <a:blip r:embed="rId4"/>
          <a:srcRect l="20480" r="22024" t="11616" b="505"/>
          <a:stretch/>
        </p:blipFill>
        <p:spPr>
          <a:xfrm>
            <a:off x="6494057" y="1959207"/>
            <a:ext cx="2492553" cy="2709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00468756762-a401b6f17b46?crop=entropy&amp;cs=tinysrgb&amp;fit=max&amp;fm=jpg&amp;ixid=M3wyMTIyMnwwfDF8c2VhcmNofDIzfHx0cmVhZG1pbGx8ZW58MHx8fHwxNzE1NjY0NTY0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31230" b="312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pitch-assets-ccb95893-de3f-4266-973c-20049231b248.s3.eu-west-1.amazonaws.com/f022cbe7-3672-488b-99d9-6c5473b90157?pitch-bytes=7982107&amp;pitch-content-type=image%2Fjpeg">    </p:cNvPr>
          <p:cNvPicPr>
            <a:picLocks noChangeAspect="1"/>
          </p:cNvPicPr>
          <p:nvPr/>
        </p:nvPicPr>
        <p:blipFill>
          <a:blip r:embed="rId1"/>
          <a:srcRect l="0" r="0" t="7808" b="780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530053969600-caed2596d242?crop=entropy&amp;cs=tinysrgb&amp;fit=max&amp;fm=jpg&amp;ixid=M3wyMTIyMnwwfDF8c2VhcmNofDF8fHVuZGVyJTIwc2VhfGVufDB8fHx8MTcxNTY2ODExMH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12500" b="125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70486356494-713066102e56?crop=entropy&amp;cs=tinysrgb&amp;fit=max&amp;fm=jpg&amp;ixid=M3wyMTIyMnwwfDF8c2VhcmNofDE4fHxzaXQlMjBvbiUyMGJlYWNoJTIwbWFuJTIwfGVufDB8fHx8MTcxNTY2ODE0N3ww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12502" b="1250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64746133101-a2c3f88e0dd9?crop=entropy&amp;cs=tinysrgb&amp;fit=max&amp;fm=jpg&amp;ixid=M3wyMTIyMnwwfDF8c2VhcmNofDN8fHNpdCUyMG9uJTIwbW91bnRhaW58ZW58MHx8fHwxNzE1NjY4MjAy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9123" b="91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464746133101-a2c3f88e0dd9?crop=entropy&amp;cs=tinysrgb&amp;fit=max&amp;fm=jpg&amp;ixid=M3wyMTIyMnwwfDF8c2VhcmNofDN8fHNpdCUyMG9uJTIwbW91bnRhaW58ZW58MHx8fHwxNzE1NjY4MjAyfDA&amp;ixlib=rb-4.0.3&amp;q=80&amp;w=1080">    </p:cNvPr>
          <p:cNvPicPr>
            <a:picLocks noChangeAspect="1"/>
          </p:cNvPicPr>
          <p:nvPr/>
        </p:nvPicPr>
        <p:blipFill>
          <a:blip r:embed="rId1"/>
          <a:srcRect l="0" r="0" t="9123" b="912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909466" y="476250"/>
            <a:ext cx="5316736" cy="8572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Vad vill du? </a:t>
            </a:r>
            <a:endParaRPr lang="en-US" sz="3375" dirty="0"/>
          </a:p>
          <a:p>
            <a:pPr algn="l">
              <a:lnSpc>
                <a:spcPts val="3375"/>
              </a:lnSpc>
            </a:pPr>
            <a:r>
              <a:rPr lang="en-US" sz="3400" b="0" spc="-24" kern="0" dirty="0">
                <a:solidFill>
                  <a:srgbClr val="000000"/>
                </a:solidFill>
                <a:latin typeface="Apfel Grotezk" pitchFamily="34" charset="0"/>
                <a:ea typeface="Apfel Grotezk" pitchFamily="34" charset="-122"/>
                <a:cs typeface="Apfel Grotezk" pitchFamily="34" charset="-120"/>
              </a:rPr>
              <a:t>Hur ser ditt dröm scenario ut?</a:t>
            </a:r>
            <a:endParaRPr lang="en-US" sz="3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97048A1FEFC4EB1E427A3EF0095E6" ma:contentTypeVersion="18" ma:contentTypeDescription="Een nieuw document maken." ma:contentTypeScope="" ma:versionID="e2b59fea0ae55561bf8e4f2e69d34441">
  <xsd:schema xmlns:xsd="http://www.w3.org/2001/XMLSchema" xmlns:xs="http://www.w3.org/2001/XMLSchema" xmlns:p="http://schemas.microsoft.com/office/2006/metadata/properties" xmlns:ns2="e83dfd4a-d210-466e-aa07-44bf06fdc40d" xmlns:ns3="f5cc60ba-607d-4884-8a78-b50996670af0" targetNamespace="http://schemas.microsoft.com/office/2006/metadata/properties" ma:root="true" ma:fieldsID="08713ab3fa807c698fae8f24282c5074" ns2:_="" ns3:_="">
    <xsd:import namespace="e83dfd4a-d210-466e-aa07-44bf06fdc40d"/>
    <xsd:import namespace="f5cc60ba-607d-4884-8a78-b50996670a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dfd4a-d210-466e-aa07-44bf06fdc4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3c2f357-e850-474e-a9c6-1ddebe3e1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c60ba-607d-4884-8a78-b50996670af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be18d7-40f8-423c-b9f1-37a456f2ced2}" ma:internalName="TaxCatchAll" ma:showField="CatchAllData" ma:web="f5cc60ba-607d-4884-8a78-b50996670a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AF84E-503F-47BA-8FC1-E5A7F51F8A67}"/>
</file>

<file path=customXml/itemProps2.xml><?xml version="1.0" encoding="utf-8"?>
<ds:datastoreItem xmlns:ds="http://schemas.openxmlformats.org/officeDocument/2006/customXml" ds:itemID="{BB8DDEC4-5339-4D5A-977A-3AB0E7CB02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 Göteborg 23 Maj 2024</dc:title>
  <dc:subject>PptxGenJS Presentation</dc:subject>
  <dc:creator>Pitch Software GmbH</dc:creator>
  <cp:lastModifiedBy>Pitch Software GmbH</cp:lastModifiedBy>
  <cp:revision>1</cp:revision>
  <dcterms:created xsi:type="dcterms:W3CDTF">2024-05-22T12:21:39Z</dcterms:created>
  <dcterms:modified xsi:type="dcterms:W3CDTF">2024-05-22T12:21:39Z</dcterms:modified>
</cp:coreProperties>
</file>