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78" r:id="rId22"/>
    <p:sldId id="279" r:id="rId23"/>
    <p:sldId id="280" r:id="rId24"/>
    <p:sldId id="262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33A"/>
    <a:srgbClr val="0E0FDF"/>
    <a:srgbClr val="FFE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D2B70-9E50-AB46-8DF9-08C4931DA1AF}" v="2" dt="2024-04-18T10:07:3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021D8B11-7CA3-9A9A-D748-912F0B38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5219" y="2583662"/>
            <a:ext cx="7921749" cy="7657505"/>
          </a:xfrm>
          <a:prstGeom prst="rect">
            <a:avLst/>
          </a:prstGeom>
        </p:spPr>
      </p:pic>
      <p:pic>
        <p:nvPicPr>
          <p:cNvPr id="5" name="Graphic 6">
            <a:extLst>
              <a:ext uri="{FF2B5EF4-FFF2-40B4-BE49-F238E27FC236}">
                <a16:creationId xmlns:a16="http://schemas.microsoft.com/office/drawing/2014/main" id="{27100D37-EFCC-2904-0CC6-280102CBF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760000">
            <a:off x="-3890058" y="-3895790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4B9B93-75A5-FECE-7E59-288ED886220A}"/>
              </a:ext>
            </a:extLst>
          </p:cNvPr>
          <p:cNvSpPr>
            <a:spLocks noGrp="1"/>
          </p:cNvSpPr>
          <p:nvPr/>
        </p:nvSpPr>
        <p:spPr>
          <a:xfrm>
            <a:off x="3282016" y="2405889"/>
            <a:ext cx="5627687" cy="834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3133A"/>
                </a:solidFill>
                <a:latin typeface="Arial Nova"/>
                <a:cs typeface="Calibri Light"/>
              </a:rPr>
              <a:t>Operational AI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FDD7A5-BB75-530D-D44D-A6211800C488}"/>
              </a:ext>
            </a:extLst>
          </p:cNvPr>
          <p:cNvSpPr>
            <a:spLocks noGrp="1"/>
          </p:cNvSpPr>
          <p:nvPr/>
        </p:nvSpPr>
        <p:spPr>
          <a:xfrm>
            <a:off x="3282015" y="3413053"/>
            <a:ext cx="5627687" cy="383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E0FDF"/>
                </a:solidFill>
                <a:latin typeface="Arial Nova"/>
                <a:cs typeface="Calibri Light"/>
              </a:rPr>
              <a:t>And how it can help optimise efficiency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729DCC-66C3-09B7-02D5-E007D6DEB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929D3D-506D-E4E6-290F-1A3943A20563}"/>
              </a:ext>
            </a:extLst>
          </p:cNvPr>
          <p:cNvSpPr>
            <a:spLocks noGrp="1"/>
          </p:cNvSpPr>
          <p:nvPr/>
        </p:nvSpPr>
        <p:spPr>
          <a:xfrm>
            <a:off x="3282015" y="4636444"/>
            <a:ext cx="5627687" cy="383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3133A"/>
                </a:solidFill>
                <a:latin typeface="Arial Nova"/>
                <a:cs typeface="Calibri Light"/>
              </a:rPr>
              <a:t>By Martin Wild, MD &amp; Co-Founder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AB5D-A257-17A7-23DD-DF76F6650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78B9D504-AA2D-27EC-4B41-7B3A216A2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DA38C36C-122D-A121-8847-013393000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1D2F5-D3BD-A3BF-DD88-DDD76E79EB00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Chatbots for operators</a:t>
            </a:r>
            <a:endParaRPr lang="en-GB" sz="360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5A3E8B-5FC1-515C-C8B9-34412A3BF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8C7A7-10B0-5BC4-6BF7-73BF9C0DFAF6}"/>
              </a:ext>
            </a:extLst>
          </p:cNvPr>
          <p:cNvSpPr>
            <a:spLocks noGrp="1"/>
          </p:cNvSpPr>
          <p:nvPr/>
        </p:nvSpPr>
        <p:spPr>
          <a:xfrm>
            <a:off x="849867" y="1928361"/>
            <a:ext cx="6669210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Create customised reports in no time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Get answers quickly through the chat instead of searching for data in the system yourself.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Can act as a universal search engine for your self-storage business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E305DB-5639-BDB0-A0FB-7E36F1152AB2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B023-6E92-7F65-585C-54CFAD787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AAFAB63B-E627-3E05-9AAC-98900F2B2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AFA96445-1125-D3B4-7695-155D7F56B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121FEED-B7AE-71B8-AB9A-9FC17D968E60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Voice control with AI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A8566BD-4CE2-B0C5-29C8-C1942453E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BC7D6-F7AC-1146-36F0-311104F2671E}"/>
              </a:ext>
            </a:extLst>
          </p:cNvPr>
          <p:cNvSpPr>
            <a:spLocks noGrp="1"/>
          </p:cNvSpPr>
          <p:nvPr/>
        </p:nvSpPr>
        <p:spPr>
          <a:xfrm>
            <a:off x="849867" y="1928361"/>
            <a:ext cx="6021672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"Hey Self Storage Software! What is my current occupancy rate, and what is the average rate per square meter comparing this year to last year?"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b="1" i="1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Operator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"How much space do I need to store a couch, a table, and four chairs?"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2000" b="1" i="1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Customer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C92B27-4933-4015-AC62-1BB9216203E5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65431-2446-600A-078F-2745A719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E158826-33BB-4DC5-E1C1-A88C2AB2F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87843D30-31EC-500C-51C3-69B4F28AF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3F8C83-1D82-95E9-2973-E6A15BEF0AE2}"/>
              </a:ext>
            </a:extLst>
          </p:cNvPr>
          <p:cNvSpPr>
            <a:spLocks noGrp="1"/>
          </p:cNvSpPr>
          <p:nvPr/>
        </p:nvSpPr>
        <p:spPr>
          <a:xfrm>
            <a:off x="836990" y="1247887"/>
            <a:ext cx="5953803" cy="4367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How do we ensure that AI is not providing inaccurate information to me and my customers?</a:t>
            </a:r>
          </a:p>
          <a:p>
            <a:pPr algn="l"/>
            <a:endParaRPr lang="en-GB" sz="3000" dirty="0">
              <a:solidFill>
                <a:srgbClr val="03133A"/>
              </a:solidFill>
              <a:effectLst/>
              <a:latin typeface="Arial Nova" panose="020B0504020202020204" pitchFamily="34" charset="0"/>
            </a:endParaRPr>
          </a:p>
          <a:p>
            <a:pPr algn="l"/>
            <a:r>
              <a:rPr lang="en-GB" sz="3000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We have to feed the AI with the right data, write good prompts, and be as precise as possible. </a:t>
            </a:r>
          </a:p>
          <a:p>
            <a:pPr algn="l"/>
            <a:endParaRPr lang="en-GB" sz="3000" dirty="0">
              <a:solidFill>
                <a:srgbClr val="03133A"/>
              </a:solidFill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92126E-5933-AB06-56D5-CB9A8E783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C1331A-BBCF-5BFF-7D99-6683C654ED34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7F3D4-D905-3569-9D63-6A20B8457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37C9CCB-708C-49DA-5AA2-72614838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2D0DF6F8-A62D-8216-D2E6-86FF3EA9F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36B9E5-46D6-B301-9ED3-090FABAA9DA6}"/>
              </a:ext>
            </a:extLst>
          </p:cNvPr>
          <p:cNvSpPr>
            <a:spLocks noGrp="1"/>
          </p:cNvSpPr>
          <p:nvPr/>
        </p:nvSpPr>
        <p:spPr>
          <a:xfrm>
            <a:off x="836990" y="2663459"/>
            <a:ext cx="5953803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The tools that my team and I use on a daily basis.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82F08E-CF2C-D9C7-61CF-6FC8103CC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B4E2D8B-0A06-7603-3640-5D5472699159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5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E6EF7-8E32-827C-2866-2DF24E7A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A822B74-1890-512C-A6BA-20CF2B291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7723793F-9BE1-B269-4F9F-9632DEF4E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DB48D4-E382-FF7C-A39A-A8EF25D7AE34}"/>
              </a:ext>
            </a:extLst>
          </p:cNvPr>
          <p:cNvSpPr>
            <a:spLocks noGrp="1"/>
          </p:cNvSpPr>
          <p:nvPr/>
        </p:nvSpPr>
        <p:spPr>
          <a:xfrm>
            <a:off x="836991" y="777240"/>
            <a:ext cx="10518018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AI-supported programming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45CC644-A29B-833B-1E9C-44CEA655B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BD92A9-F05B-9D69-500D-9ABD29E25657}"/>
              </a:ext>
            </a:extLst>
          </p:cNvPr>
          <p:cNvSpPr/>
          <p:nvPr/>
        </p:nvSpPr>
        <p:spPr>
          <a:xfrm>
            <a:off x="2039580" y="1491226"/>
            <a:ext cx="8112839" cy="4214245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4116A2-A766-A571-B176-8102FB1FA8FB}"/>
              </a:ext>
            </a:extLst>
          </p:cNvPr>
          <p:cNvSpPr/>
          <p:nvPr/>
        </p:nvSpPr>
        <p:spPr>
          <a:xfrm>
            <a:off x="2494916" y="5214591"/>
            <a:ext cx="7202169" cy="304365"/>
          </a:xfrm>
          <a:prstGeom prst="roundRect">
            <a:avLst/>
          </a:prstGeom>
          <a:solidFill>
            <a:schemeClr val="bg1">
              <a:alpha val="50096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D8864B-760D-9FDC-0EF3-FA9B585D85BA}"/>
              </a:ext>
            </a:extLst>
          </p:cNvPr>
          <p:cNvSpPr>
            <a:spLocks noGrp="1"/>
          </p:cNvSpPr>
          <p:nvPr/>
        </p:nvSpPr>
        <p:spPr>
          <a:xfrm>
            <a:off x="2494915" y="5265761"/>
            <a:ext cx="7078856" cy="253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effectLst/>
                <a:latin typeface="Poppins" pitchFamily="2" charset="77"/>
              </a:rPr>
              <a:t>Source: https://</a:t>
            </a:r>
            <a:r>
              <a:rPr lang="en-GB" sz="1200" dirty="0" err="1">
                <a:effectLst/>
                <a:latin typeface="Poppins" pitchFamily="2" charset="77"/>
              </a:rPr>
              <a:t>github.blog</a:t>
            </a:r>
            <a:r>
              <a:rPr lang="en-GB" sz="1200" dirty="0">
                <a:effectLst/>
                <a:latin typeface="Poppins" pitchFamily="2" charset="77"/>
              </a:rPr>
              <a:t>/2021-06-29-introducing-github-copilot-ai-pair-programmer/ </a:t>
            </a:r>
          </a:p>
        </p:txBody>
      </p:sp>
    </p:spTree>
    <p:extLst>
      <p:ext uri="{BB962C8B-B14F-4D97-AF65-F5344CB8AC3E}">
        <p14:creationId xmlns:p14="http://schemas.microsoft.com/office/powerpoint/2010/main" val="194817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73B30-2FF3-B508-1E55-3758BDFA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7CD079AD-6BBE-E358-88C8-A6F1614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846742A2-27BC-9A14-EF2C-43367299F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C72C3C-7313-3672-D068-59E9DFDD6730}"/>
              </a:ext>
            </a:extLst>
          </p:cNvPr>
          <p:cNvSpPr>
            <a:spLocks noGrp="1"/>
          </p:cNvSpPr>
          <p:nvPr/>
        </p:nvSpPr>
        <p:spPr>
          <a:xfrm>
            <a:off x="836991" y="777240"/>
            <a:ext cx="10518018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21138"/>
                </a:solidFill>
                <a:latin typeface="Arial Nova"/>
              </a:rPr>
              <a:t>DeepL</a:t>
            </a:r>
            <a:r>
              <a:rPr lang="en-GB" sz="3600" b="1" dirty="0">
                <a:solidFill>
                  <a:srgbClr val="021138"/>
                </a:solidFill>
                <a:effectLst/>
                <a:latin typeface="Arial Nova"/>
              </a:rPr>
              <a:t>.com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510F4C5-C7C8-7ADA-8DA2-C250DCDEC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6403BC-718A-10D2-9D08-EE62444EB69C}"/>
              </a:ext>
            </a:extLst>
          </p:cNvPr>
          <p:cNvSpPr/>
          <p:nvPr/>
        </p:nvSpPr>
        <p:spPr>
          <a:xfrm>
            <a:off x="836992" y="1852863"/>
            <a:ext cx="4580651" cy="3186792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29CAED-E07C-5690-4860-8D71B7707057}"/>
              </a:ext>
            </a:extLst>
          </p:cNvPr>
          <p:cNvSpPr/>
          <p:nvPr/>
        </p:nvSpPr>
        <p:spPr>
          <a:xfrm>
            <a:off x="6774357" y="1835604"/>
            <a:ext cx="4580651" cy="3186792"/>
          </a:xfrm>
          <a:prstGeom prst="roundRect">
            <a:avLst>
              <a:gd name="adj" fmla="val 3393"/>
            </a:avLst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3661-A0BB-88CB-3A83-53F286C7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11B84EC-EAB9-3885-B0FA-956586D9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CD9850B6-2AE6-06A2-69EB-42551F309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5350D-3801-014D-03B9-7D19C317A9FA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ChatGPT - </a:t>
            </a:r>
            <a:r>
              <a:rPr lang="en-GB" sz="3600" b="1" dirty="0" err="1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OpenAI</a:t>
            </a:r>
            <a:r>
              <a:rPr lang="en-GB" sz="3600" b="1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712656-E724-EACB-8078-64FDB443E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3164B-019B-CDFB-ACEF-152723733B04}"/>
              </a:ext>
            </a:extLst>
          </p:cNvPr>
          <p:cNvSpPr>
            <a:spLocks noGrp="1"/>
          </p:cNvSpPr>
          <p:nvPr/>
        </p:nvSpPr>
        <p:spPr>
          <a:xfrm>
            <a:off x="849868" y="1928361"/>
            <a:ext cx="5940926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latin typeface="Arial Nova" panose="020B0504020202020204" pitchFamily="34" charset="0"/>
              </a:rPr>
              <a:t>W</a:t>
            </a: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riting Emails much faster and more accurately.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Creating the outlines of articles and LinkedIn Posts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021138"/>
                </a:solidFill>
                <a:effectLst/>
                <a:latin typeface="Lato" panose="020F0502020204030203" pitchFamily="34" charset="0"/>
              </a:rPr>
              <a:t>“Using voice control, ChatGPT has become my right-hand assistant.” </a:t>
            </a:r>
            <a:endParaRPr lang="en-GB" sz="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A8AF92-31AB-D336-0712-A5B75AE9AB6C}"/>
              </a:ext>
            </a:extLst>
          </p:cNvPr>
          <p:cNvSpPr/>
          <p:nvPr/>
        </p:nvSpPr>
        <p:spPr>
          <a:xfrm>
            <a:off x="9024730" y="777240"/>
            <a:ext cx="2367011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5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3661-A0BB-88CB-3A83-53F286C7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11B84EC-EAB9-3885-B0FA-956586D9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CD9850B6-2AE6-06A2-69EB-42551F309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5350D-3801-014D-03B9-7D19C317A9FA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3133A"/>
                </a:solidFill>
                <a:latin typeface="Arial Nova"/>
              </a:rPr>
              <a:t>HemingwayApp.com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6712656-E724-EACB-8078-64FDB443E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3164B-019B-CDFB-ACEF-152723733B04}"/>
              </a:ext>
            </a:extLst>
          </p:cNvPr>
          <p:cNvSpPr>
            <a:spLocks noGrp="1"/>
          </p:cNvSpPr>
          <p:nvPr/>
        </p:nvSpPr>
        <p:spPr>
          <a:xfrm>
            <a:off x="849868" y="1928361"/>
            <a:ext cx="5940926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latin typeface="Arial Nova"/>
              </a:rPr>
              <a:t>Makes writing unique.</a:t>
            </a:r>
            <a:endParaRPr lang="en-GB" sz="200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latin typeface="Arial Nova"/>
              </a:rPr>
              <a:t>Cuts out the "waffle".</a:t>
            </a: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latin typeface="Arial Nova"/>
              </a:rPr>
              <a:t>A good filter for your ChatGPT written </a:t>
            </a:r>
            <a:br>
              <a:rPr lang="en-GB" sz="2000" dirty="0">
                <a:solidFill>
                  <a:srgbClr val="0E101A"/>
                </a:solidFill>
                <a:latin typeface="Arial Nova"/>
              </a:rPr>
            </a:br>
            <a:r>
              <a:rPr lang="en-GB" sz="2000" dirty="0">
                <a:solidFill>
                  <a:srgbClr val="0E101A"/>
                </a:solidFill>
                <a:latin typeface="Arial Nova"/>
              </a:rPr>
              <a:t>content so it appears "more human".</a:t>
            </a: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E101A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6F2255F-53FE-C8AE-9EB1-2973E4C25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490" y="780048"/>
            <a:ext cx="4604730" cy="5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7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51320-CF69-A51C-FC7D-FFC61249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F6E63039-3CA3-F76C-B933-D10EE854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CBDC155F-82D6-5B1C-1604-E7F0A9FBB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A8B3A1-4449-DEF7-3820-6600ED85DFEB}"/>
              </a:ext>
            </a:extLst>
          </p:cNvPr>
          <p:cNvSpPr>
            <a:spLocks noGrp="1"/>
          </p:cNvSpPr>
          <p:nvPr/>
        </p:nvSpPr>
        <p:spPr>
          <a:xfrm>
            <a:off x="836991" y="777240"/>
            <a:ext cx="10518018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Tome.app</a:t>
            </a:r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 for creating presentations </a:t>
            </a:r>
          </a:p>
          <a:p>
            <a:endParaRPr lang="en-GB" sz="3600" b="1" dirty="0">
              <a:solidFill>
                <a:srgbClr val="021138"/>
              </a:solidFill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DF6F9F3-56B4-82D8-F6C8-D0A50204B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1C5A53-6428-EFF5-A34E-7FFD7AD8894B}"/>
              </a:ext>
            </a:extLst>
          </p:cNvPr>
          <p:cNvSpPr/>
          <p:nvPr/>
        </p:nvSpPr>
        <p:spPr>
          <a:xfrm>
            <a:off x="2039580" y="1491226"/>
            <a:ext cx="8112839" cy="4214245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CCC15-BA26-1108-F7F5-DDE1A838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7E18558-4D4C-B8BC-46D5-3CF3F2DA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CCDAD7E9-FFCF-7797-1356-B3B088C89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460BFE8-C552-8956-5DD9-3BAAD5726FF2}"/>
              </a:ext>
            </a:extLst>
          </p:cNvPr>
          <p:cNvSpPr>
            <a:spLocks noGrp="1"/>
          </p:cNvSpPr>
          <p:nvPr/>
        </p:nvSpPr>
        <p:spPr>
          <a:xfrm>
            <a:off x="836990" y="1247887"/>
            <a:ext cx="5953803" cy="4367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Is AI going to replace us?... </a:t>
            </a:r>
          </a:p>
          <a:p>
            <a:pPr algn="l"/>
            <a:endParaRPr lang="en-GB" sz="3000" b="1" dirty="0">
              <a:solidFill>
                <a:srgbClr val="03133A"/>
              </a:solidFill>
              <a:latin typeface="Arial Nova" panose="020B0504020202020204" pitchFamily="34" charset="0"/>
            </a:endParaRPr>
          </a:p>
          <a:p>
            <a:pPr algn="l"/>
            <a:endParaRPr lang="en-GB" sz="3000" b="1" dirty="0">
              <a:solidFill>
                <a:srgbClr val="03133A"/>
              </a:solidFill>
              <a:effectLst/>
              <a:latin typeface="Arial Nova" panose="020B0504020202020204" pitchFamily="34" charset="0"/>
            </a:endParaRPr>
          </a:p>
          <a:p>
            <a:pPr algn="r"/>
            <a:r>
              <a:rPr lang="en-GB" sz="3000" dirty="0">
                <a:solidFill>
                  <a:srgbClr val="03133A"/>
                </a:solidFill>
                <a:effectLst/>
                <a:latin typeface="Arial Nova" panose="020B0504020202020204" pitchFamily="34" charset="0"/>
              </a:rPr>
              <a:t>...No, it's going to change the way we work! </a:t>
            </a:r>
          </a:p>
          <a:p>
            <a:pPr algn="l"/>
            <a:endParaRPr lang="en-GB" sz="3000" dirty="0">
              <a:solidFill>
                <a:srgbClr val="03133A"/>
              </a:solidFill>
              <a:effectLst/>
              <a:latin typeface="Arial Nova" panose="020B0504020202020204" pitchFamily="34" charset="0"/>
            </a:endParaRPr>
          </a:p>
          <a:p>
            <a:pPr algn="l"/>
            <a:endParaRPr lang="en-GB" sz="3000" dirty="0">
              <a:solidFill>
                <a:srgbClr val="03133A"/>
              </a:solidFill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8E73AA-F949-7668-6132-BEF738648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82FED5-A622-CE19-3742-E2F8AAF16BA4}"/>
              </a:ext>
            </a:extLst>
          </p:cNvPr>
          <p:cNvSpPr/>
          <p:nvPr/>
        </p:nvSpPr>
        <p:spPr>
          <a:xfrm>
            <a:off x="8084901" y="777240"/>
            <a:ext cx="2751538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9588-8DA7-F209-D528-1CDAB36F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24F0CE99-2057-60E4-DDCC-53C257CE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92605928-1F0C-1839-CCD2-F7521C9E5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67BBC9-2D2C-5963-B7F7-1F1EB9179C84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1625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3133A"/>
                </a:solidFill>
                <a:latin typeface="Arial Nova"/>
                <a:cs typeface="Calibri Light"/>
              </a:rPr>
              <a:t>AI – something the world has never seen before…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12B02ED-A07C-16EB-4C2F-EF695CB48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6A5FB7-3081-B0C4-4881-369CD34A1BC7}"/>
              </a:ext>
            </a:extLst>
          </p:cNvPr>
          <p:cNvSpPr>
            <a:spLocks noGrp="1"/>
          </p:cNvSpPr>
          <p:nvPr/>
        </p:nvSpPr>
        <p:spPr>
          <a:xfrm>
            <a:off x="796917" y="3279670"/>
            <a:ext cx="5259010" cy="633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b="1" dirty="0">
                <a:solidFill>
                  <a:srgbClr val="03133A"/>
                </a:solidFill>
                <a:latin typeface="Arial Nova"/>
                <a:cs typeface="Calibri Light"/>
              </a:rPr>
              <a:t>…Is that actually true?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85A7F7-24F3-B8D5-7862-68E3905DB958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9149BB0-099A-A7F3-E743-7D18B99C4414}"/>
              </a:ext>
            </a:extLst>
          </p:cNvPr>
          <p:cNvSpPr/>
          <p:nvPr/>
        </p:nvSpPr>
        <p:spPr>
          <a:xfrm>
            <a:off x="7852850" y="5419917"/>
            <a:ext cx="3215640" cy="339296"/>
          </a:xfrm>
          <a:prstGeom prst="roundRect">
            <a:avLst/>
          </a:prstGeom>
          <a:solidFill>
            <a:schemeClr val="bg1">
              <a:alpha val="50096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01EF01-6A7D-C4FE-9C9C-CE5340B284F3}"/>
              </a:ext>
            </a:extLst>
          </p:cNvPr>
          <p:cNvSpPr>
            <a:spLocks noGrp="1"/>
          </p:cNvSpPr>
          <p:nvPr/>
        </p:nvSpPr>
        <p:spPr>
          <a:xfrm>
            <a:off x="7566331" y="5386959"/>
            <a:ext cx="3788678" cy="339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effectLst/>
                <a:latin typeface="Poppins" pitchFamily="2" charset="77"/>
              </a:rPr>
              <a:t>Source: https://www.independent.co.uk/ 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383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C582-498A-26E3-5A7A-14474E09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EE2F50FC-2AE7-CACC-FDDD-B818EABF3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335AE852-734C-E24E-3AE9-2357CCD15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DF064F7-3590-DCF3-0C94-05FA54AEA288}"/>
              </a:ext>
            </a:extLst>
          </p:cNvPr>
          <p:cNvSpPr>
            <a:spLocks noGrp="1"/>
          </p:cNvSpPr>
          <p:nvPr/>
        </p:nvSpPr>
        <p:spPr>
          <a:xfrm>
            <a:off x="836990" y="2663459"/>
            <a:ext cx="10518019" cy="1060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“AI Won’t Replace Humans - But Humans </a:t>
            </a:r>
          </a:p>
          <a:p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With AI Will Replace Humans Without AI”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509934-2F2B-410E-AE90-0FF94BA0C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C0FB68-B34A-E55F-83DB-ECE6668C942B}"/>
              </a:ext>
            </a:extLst>
          </p:cNvPr>
          <p:cNvSpPr txBox="1"/>
          <p:nvPr/>
        </p:nvSpPr>
        <p:spPr>
          <a:xfrm>
            <a:off x="836990" y="3968600"/>
            <a:ext cx="10518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21138"/>
                </a:solidFill>
                <a:effectLst/>
                <a:latin typeface="Lato" panose="020F0502020204030203" pitchFamily="34" charset="0"/>
              </a:rPr>
              <a:t>Source: https://</a:t>
            </a:r>
            <a:r>
              <a:rPr lang="en-GB" sz="1400" dirty="0" err="1">
                <a:solidFill>
                  <a:srgbClr val="021138"/>
                </a:solidFill>
                <a:effectLst/>
                <a:latin typeface="Lato" panose="020F0502020204030203" pitchFamily="34" charset="0"/>
              </a:rPr>
              <a:t>hbr.org</a:t>
            </a:r>
            <a:r>
              <a:rPr lang="en-GB" sz="1400" dirty="0">
                <a:solidFill>
                  <a:srgbClr val="021138"/>
                </a:solidFill>
                <a:effectLst/>
                <a:latin typeface="Lato" panose="020F0502020204030203" pitchFamily="34" charset="0"/>
              </a:rPr>
              <a:t>/2023/08/ai-wont-replace-humans-but-humans-with-ai-will-replace-humans-without-ai </a:t>
            </a:r>
          </a:p>
        </p:txBody>
      </p:sp>
    </p:spTree>
    <p:extLst>
      <p:ext uri="{BB962C8B-B14F-4D97-AF65-F5344CB8AC3E}">
        <p14:creationId xmlns:p14="http://schemas.microsoft.com/office/powerpoint/2010/main" val="402714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0FDC-B207-3921-A3DE-24159DCF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C6B3046E-9606-8A75-F370-D8705EDD3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9A0D8560-B81E-C89E-D342-61A793020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2FDEF9C-A061-5439-EC9A-9188E29F0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A563F2-CEF3-0443-9F70-3EA19C6A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739" y="2193208"/>
            <a:ext cx="2160000" cy="2160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BD4C1C-162A-022E-3C24-0F148ABDC14B}"/>
              </a:ext>
            </a:extLst>
          </p:cNvPr>
          <p:cNvCxnSpPr/>
          <p:nvPr/>
        </p:nvCxnSpPr>
        <p:spPr>
          <a:xfrm flipH="1" flipV="1">
            <a:off x="5797825" y="2548234"/>
            <a:ext cx="13251" cy="133184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2F2C183-CE9E-08B1-83DE-31D759DB9647}"/>
              </a:ext>
            </a:extLst>
          </p:cNvPr>
          <p:cNvSpPr>
            <a:spLocks noGrp="1"/>
          </p:cNvSpPr>
          <p:nvPr/>
        </p:nvSpPr>
        <p:spPr>
          <a:xfrm>
            <a:off x="6736162" y="2193208"/>
            <a:ext cx="5066557" cy="2124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03133A"/>
                </a:solidFill>
                <a:latin typeface="Arial Nova" panose="020B0504020202020204" pitchFamily="34" charset="0"/>
              </a:rPr>
              <a:t>Martin Wild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Arial Nova" panose="020B0504020202020204" pitchFamily="34" charset="0"/>
              </a:rPr>
              <a:t>Managing Director</a:t>
            </a:r>
          </a:p>
          <a:p>
            <a:pPr algn="l"/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COO, Co-Founder</a:t>
            </a:r>
          </a:p>
          <a:p>
            <a:pPr algn="l"/>
            <a:endParaRPr lang="en-GB" sz="1800" dirty="0">
              <a:solidFill>
                <a:srgbClr val="03133A"/>
              </a:solidFill>
              <a:latin typeface="Arial Nova" panose="020B0504020202020204" pitchFamily="34" charset="0"/>
            </a:endParaRPr>
          </a:p>
          <a:p>
            <a:pPr algn="l"/>
            <a:r>
              <a:rPr lang="en-GB" sz="2400" dirty="0">
                <a:solidFill>
                  <a:srgbClr val="03133A"/>
                </a:solidFill>
                <a:latin typeface="Arial Nova" panose="020B0504020202020204" pitchFamily="34" charset="0"/>
              </a:rPr>
              <a:t>+43 720 883 702</a:t>
            </a:r>
            <a:endParaRPr lang="en-GB" sz="1800" dirty="0">
              <a:solidFill>
                <a:srgbClr val="03133A"/>
              </a:solidFill>
              <a:latin typeface="Arial Nova" panose="020B0504020202020204" pitchFamily="34" charset="0"/>
            </a:endParaRPr>
          </a:p>
          <a:p>
            <a:pPr algn="l"/>
            <a:endParaRPr lang="en-GB" sz="1800" dirty="0">
              <a:solidFill>
                <a:srgbClr val="03133A"/>
              </a:solidFill>
              <a:latin typeface="Arial Nova" panose="020B0504020202020204" pitchFamily="34" charset="0"/>
            </a:endParaRPr>
          </a:p>
          <a:p>
            <a:pPr algn="l"/>
            <a:r>
              <a:rPr lang="en-GB" sz="2400" dirty="0">
                <a:solidFill>
                  <a:srgbClr val="03133A"/>
                </a:solidFill>
                <a:latin typeface="Arial Nova" panose="020B0504020202020204" pitchFamily="34" charset="0"/>
              </a:rPr>
              <a:t>martin.wild@kinnovis.com</a:t>
            </a:r>
          </a:p>
        </p:txBody>
      </p:sp>
    </p:spTree>
    <p:extLst>
      <p:ext uri="{BB962C8B-B14F-4D97-AF65-F5344CB8AC3E}">
        <p14:creationId xmlns:p14="http://schemas.microsoft.com/office/powerpoint/2010/main" val="414994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F1AA3-A92A-5C68-A4E6-1B0F0B4EB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ABA4BE3E-21ED-EFB4-9891-51C151F7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964665C4-C5EE-12FD-3D01-7F339ED1D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1D8212-1143-9A7A-52E4-157D327E4FBA}"/>
              </a:ext>
            </a:extLst>
          </p:cNvPr>
          <p:cNvSpPr>
            <a:spLocks noGrp="1"/>
          </p:cNvSpPr>
          <p:nvPr/>
        </p:nvSpPr>
        <p:spPr>
          <a:xfrm>
            <a:off x="840607" y="1145304"/>
            <a:ext cx="5926560" cy="1021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So why has AI only been in the media recently?</a:t>
            </a:r>
            <a:endParaRPr lang="en-GB" sz="360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9498955-DBC5-12AA-2A8D-8558BA36B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F725D8-74C4-EB13-526F-1DDB8925FF9B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645611-7861-A397-EF08-78761E6A5F4A}"/>
              </a:ext>
            </a:extLst>
          </p:cNvPr>
          <p:cNvSpPr/>
          <p:nvPr/>
        </p:nvSpPr>
        <p:spPr>
          <a:xfrm>
            <a:off x="7852850" y="5419917"/>
            <a:ext cx="3215640" cy="339296"/>
          </a:xfrm>
          <a:prstGeom prst="roundRect">
            <a:avLst/>
          </a:prstGeom>
          <a:solidFill>
            <a:schemeClr val="bg1">
              <a:alpha val="50096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427556-5384-06A7-D245-177273C0E5CA}"/>
              </a:ext>
            </a:extLst>
          </p:cNvPr>
          <p:cNvSpPr>
            <a:spLocks noGrp="1"/>
          </p:cNvSpPr>
          <p:nvPr/>
        </p:nvSpPr>
        <p:spPr>
          <a:xfrm>
            <a:off x="7566331" y="5386959"/>
            <a:ext cx="3788678" cy="339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effectLst/>
                <a:latin typeface="Poppins" pitchFamily="2" charset="77"/>
              </a:rPr>
              <a:t>Source: https://joshbersin.com/ </a:t>
            </a:r>
            <a:endParaRPr lang="en-GB" sz="1200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51E86-BF93-5E68-A937-27E8C89B0B59}"/>
              </a:ext>
            </a:extLst>
          </p:cNvPr>
          <p:cNvSpPr>
            <a:spLocks noGrp="1"/>
          </p:cNvSpPr>
          <p:nvPr/>
        </p:nvSpPr>
        <p:spPr>
          <a:xfrm>
            <a:off x="836991" y="2381492"/>
            <a:ext cx="5677045" cy="3001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More and more data is available. 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latin typeface="Arial Nova" panose="020B0504020202020204" pitchFamily="34" charset="0"/>
              </a:rPr>
              <a:t>I</a:t>
            </a: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ncreased computing performance.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Well-functioning AI interfaces are widely available to the public.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ChatGPT has demonstrated a performance that has not been seen before. 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66EA9A1-40EF-2330-F6BB-DD2BC3353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04" y="2412524"/>
            <a:ext cx="3835932" cy="20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9AF5-76B0-97E3-613C-622BB829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FE9B6AE4-EA2F-094D-FFCF-50A49CB6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E8455E4C-5741-F15D-ADCE-755BB0D3F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2DC828-B3E6-928D-E689-7623070E0B7E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Who develops AI? </a:t>
            </a:r>
            <a:endParaRPr lang="en-GB" sz="360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7ACBE87-BC2F-59BF-3D44-F45B8272C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06EEEC-B1E8-42A7-67DE-642A7D360BF2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1CAC7E4-5840-8F27-B280-71537BBC8B8E}"/>
              </a:ext>
            </a:extLst>
          </p:cNvPr>
          <p:cNvSpPr/>
          <p:nvPr/>
        </p:nvSpPr>
        <p:spPr>
          <a:xfrm>
            <a:off x="7852850" y="5419917"/>
            <a:ext cx="3215640" cy="339296"/>
          </a:xfrm>
          <a:prstGeom prst="roundRect">
            <a:avLst/>
          </a:prstGeom>
          <a:solidFill>
            <a:schemeClr val="bg1">
              <a:alpha val="50096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391888-2119-EEA6-D1C5-D4F0A3FFEAC7}"/>
              </a:ext>
            </a:extLst>
          </p:cNvPr>
          <p:cNvSpPr>
            <a:spLocks noGrp="1"/>
          </p:cNvSpPr>
          <p:nvPr/>
        </p:nvSpPr>
        <p:spPr>
          <a:xfrm>
            <a:off x="7566331" y="5386959"/>
            <a:ext cx="3788678" cy="339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effectLst/>
                <a:latin typeface="Poppins" pitchFamily="2" charset="77"/>
              </a:rPr>
              <a:t>Source: https://wingarc.com.au/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C145-1490-1359-3EA4-B17E05128549}"/>
              </a:ext>
            </a:extLst>
          </p:cNvPr>
          <p:cNvSpPr>
            <a:spLocks noGrp="1"/>
          </p:cNvSpPr>
          <p:nvPr/>
        </p:nvSpPr>
        <p:spPr>
          <a:xfrm>
            <a:off x="849867" y="1928361"/>
            <a:ext cx="6669210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All of us do! 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AI engineer builds AI models using machine learning algorithms and deep learning neural networks. 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The actual learning process is done by the algorithm itself through trial and error. </a:t>
            </a:r>
            <a:b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</a:b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The more people use AI, the more it becomes useful.</a:t>
            </a:r>
          </a:p>
        </p:txBody>
      </p:sp>
    </p:spTree>
    <p:extLst>
      <p:ext uri="{BB962C8B-B14F-4D97-AF65-F5344CB8AC3E}">
        <p14:creationId xmlns:p14="http://schemas.microsoft.com/office/powerpoint/2010/main" val="49568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C9CCE-CD48-E43D-FF09-64D7ADFB3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A42C26FA-4E26-7AF2-82EE-7AD0FCF7A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E953D969-D2C2-98F1-4984-1B5C008ED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7CEE0C-4F10-6DA7-761A-4A6612488B4A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What are the limitations of AI?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9E4486-7179-5E83-1F88-1CEDC9BA7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8CD6CD-4F78-A769-7076-176AC85DBAA4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410CD3D-8CC1-F034-438F-F673DB93E17B}"/>
              </a:ext>
            </a:extLst>
          </p:cNvPr>
          <p:cNvSpPr/>
          <p:nvPr/>
        </p:nvSpPr>
        <p:spPr>
          <a:xfrm>
            <a:off x="7852850" y="5419917"/>
            <a:ext cx="3215640" cy="339296"/>
          </a:xfrm>
          <a:prstGeom prst="roundRect">
            <a:avLst/>
          </a:prstGeom>
          <a:solidFill>
            <a:schemeClr val="bg1">
              <a:alpha val="50096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6D5A19-DDC1-02BA-2378-BCD7290AC20A}"/>
              </a:ext>
            </a:extLst>
          </p:cNvPr>
          <p:cNvSpPr>
            <a:spLocks noGrp="1"/>
          </p:cNvSpPr>
          <p:nvPr/>
        </p:nvSpPr>
        <p:spPr>
          <a:xfrm>
            <a:off x="7566331" y="5386959"/>
            <a:ext cx="3788678" cy="339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effectLst/>
                <a:latin typeface="Poppins" pitchFamily="2" charset="77"/>
              </a:rPr>
              <a:t>Source: https://</a:t>
            </a:r>
            <a:r>
              <a:rPr lang="en-GB" sz="1200" dirty="0" err="1">
                <a:effectLst/>
                <a:latin typeface="Poppins" pitchFamily="2" charset="77"/>
              </a:rPr>
              <a:t>bard.google.com</a:t>
            </a:r>
            <a:r>
              <a:rPr lang="en-GB" sz="1200" dirty="0">
                <a:effectLst/>
                <a:latin typeface="Poppins" pitchFamily="2" charset="77"/>
              </a:rPr>
              <a:t>/chat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6D0C0-BABD-0594-0AF3-2C73A9E1E34B}"/>
              </a:ext>
            </a:extLst>
          </p:cNvPr>
          <p:cNvSpPr>
            <a:spLocks noGrp="1"/>
          </p:cNvSpPr>
          <p:nvPr/>
        </p:nvSpPr>
        <p:spPr>
          <a:xfrm>
            <a:off x="849867" y="2537903"/>
            <a:ext cx="6669210" cy="2882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Putting facts in context.</a:t>
            </a:r>
            <a:endParaRPr lang="en-GB" sz="2000" dirty="0">
              <a:solidFill>
                <a:srgbClr val="0E101A"/>
              </a:solidFill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Common sense reasoning.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Bias</a:t>
            </a:r>
            <a:endParaRPr lang="en-GB" sz="2000" dirty="0">
              <a:solidFill>
                <a:srgbClr val="0E101A"/>
              </a:solidFill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Creativity </a:t>
            </a:r>
          </a:p>
        </p:txBody>
      </p:sp>
    </p:spTree>
    <p:extLst>
      <p:ext uri="{BB962C8B-B14F-4D97-AF65-F5344CB8AC3E}">
        <p14:creationId xmlns:p14="http://schemas.microsoft.com/office/powerpoint/2010/main" val="7729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7E590-A1A7-2F73-F9CC-4AA32B1D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287BE113-B11C-ABBB-9B5B-56EA0551D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9B5EC601-37B6-A1E1-F6E9-9E90B651D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DB48B9-D354-AAF0-275B-9F6A2252CE40}"/>
              </a:ext>
            </a:extLst>
          </p:cNvPr>
          <p:cNvSpPr>
            <a:spLocks noGrp="1"/>
          </p:cNvSpPr>
          <p:nvPr/>
        </p:nvSpPr>
        <p:spPr>
          <a:xfrm>
            <a:off x="836991" y="2663459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How can I use AI for my self- storage business?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F4662E-C770-B94C-8704-54A3FD5BF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440EBC-E9B0-1AE7-8A88-2FC058621084}"/>
              </a:ext>
            </a:extLst>
          </p:cNvPr>
          <p:cNvSpPr/>
          <p:nvPr/>
        </p:nvSpPr>
        <p:spPr>
          <a:xfrm>
            <a:off x="7566332" y="777240"/>
            <a:ext cx="3788677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58CB-705D-A881-374F-9F7D8F3B3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5A1C780B-5D62-5398-735C-DB0D8BBC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43B7182B-280B-0821-9CB5-1E05034B6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6C4451-E428-0B3C-2C91-F501BA464B82}"/>
              </a:ext>
            </a:extLst>
          </p:cNvPr>
          <p:cNvSpPr>
            <a:spLocks noGrp="1"/>
          </p:cNvSpPr>
          <p:nvPr/>
        </p:nvSpPr>
        <p:spPr>
          <a:xfrm>
            <a:off x="847876" y="779801"/>
            <a:ext cx="5953803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Use AI for creating content </a:t>
            </a:r>
            <a:endParaRPr lang="en-GB" sz="360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14D2B7-F9E2-FEF4-3C82-AE60C7974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9DAC2F3-E80B-70A3-024A-F5DF62F0E737}"/>
              </a:ext>
            </a:extLst>
          </p:cNvPr>
          <p:cNvSpPr/>
          <p:nvPr/>
        </p:nvSpPr>
        <p:spPr>
          <a:xfrm>
            <a:off x="7709213" y="777240"/>
            <a:ext cx="3502158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AD412-5D52-97BF-0170-44F6E8BA2E27}"/>
              </a:ext>
            </a:extLst>
          </p:cNvPr>
          <p:cNvSpPr>
            <a:spLocks noGrp="1"/>
          </p:cNvSpPr>
          <p:nvPr/>
        </p:nvSpPr>
        <p:spPr>
          <a:xfrm>
            <a:off x="849867" y="1928361"/>
            <a:ext cx="6669210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E101A"/>
                </a:solidFill>
                <a:effectLst/>
                <a:latin typeface="Arial Nova"/>
              </a:rPr>
              <a:t>SEO-optimised blogs and articles. </a:t>
            </a:r>
            <a:br>
              <a:rPr lang="en-GB" sz="1600" dirty="0">
                <a:effectLst/>
                <a:latin typeface="Arial Nova" panose="020B0504020202020204" pitchFamily="34" charset="0"/>
              </a:rPr>
            </a:br>
            <a:r>
              <a:rPr lang="en-GB" sz="1600" dirty="0">
                <a:solidFill>
                  <a:srgbClr val="0E101A"/>
                </a:solidFill>
                <a:effectLst/>
                <a:latin typeface="Arial Nova"/>
              </a:rPr>
              <a:t>Be careful, Google might </a:t>
            </a:r>
            <a:r>
              <a:rPr lang="en-GB" sz="1600" dirty="0">
                <a:solidFill>
                  <a:srgbClr val="0E101A"/>
                </a:solidFill>
                <a:latin typeface="Arial Nova"/>
              </a:rPr>
              <a:t>know if </a:t>
            </a:r>
            <a:r>
              <a:rPr lang="en-GB" sz="1600" dirty="0">
                <a:solidFill>
                  <a:srgbClr val="0E101A"/>
                </a:solidFill>
                <a:effectLst/>
                <a:latin typeface="Arial Nova"/>
              </a:rPr>
              <a:t>you haven't put your own thoughts on paper.</a:t>
            </a:r>
            <a:r>
              <a:rPr lang="en-GB" sz="1600" dirty="0">
                <a:solidFill>
                  <a:srgbClr val="0E101A"/>
                </a:solidFill>
                <a:latin typeface="Arial Nova"/>
              </a:rPr>
              <a:t> </a:t>
            </a:r>
            <a:endParaRPr lang="en-GB" sz="16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Generating self-storage images.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GB" sz="16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Read more here on how Google penalises AI-generated content! </a:t>
            </a:r>
            <a:r>
              <a:rPr lang="en-GB" sz="12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https://developers.google.com/search/blog/2023/02/google-search-and-ai-content </a:t>
            </a:r>
          </a:p>
        </p:txBody>
      </p:sp>
    </p:spTree>
    <p:extLst>
      <p:ext uri="{BB962C8B-B14F-4D97-AF65-F5344CB8AC3E}">
        <p14:creationId xmlns:p14="http://schemas.microsoft.com/office/powerpoint/2010/main" val="97945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4287-C9EC-DE23-5ED6-6DBF0028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C690AEEB-6EC2-4585-ADA7-0E3FD67CF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4213C3D2-35A1-E725-BFB9-3DBA39B2C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519C33-ADF1-9A6D-A9F0-5931C5B5D91D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5259010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</a:rPr>
              <a:t>Predictive Analytics</a:t>
            </a:r>
            <a:endParaRPr lang="en-GB" sz="3600" dirty="0">
              <a:effectLst/>
              <a:latin typeface="Arial Nova" panose="020B05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7CE5958-A21B-AA3F-D66D-2A96E5831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76BD08-47E8-D0C8-52AC-6C8EDE440CAB}"/>
              </a:ext>
            </a:extLst>
          </p:cNvPr>
          <p:cNvSpPr>
            <a:spLocks noGrp="1"/>
          </p:cNvSpPr>
          <p:nvPr/>
        </p:nvSpPr>
        <p:spPr>
          <a:xfrm>
            <a:off x="849867" y="1928361"/>
            <a:ext cx="6669210" cy="349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Smart analytics</a:t>
            </a:r>
            <a:endParaRPr lang="en-GB" sz="2000" dirty="0">
              <a:solidFill>
                <a:srgbClr val="0E101A"/>
              </a:solidFill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Adjust rental prices based on market demand</a:t>
            </a:r>
            <a:endParaRPr lang="en-GB" sz="2000" dirty="0">
              <a:solidFill>
                <a:srgbClr val="0E101A"/>
              </a:solidFill>
              <a:latin typeface="Arial Nova" panose="020B0504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Optimising occupancy rate and automating yield management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GB" sz="2000" dirty="0">
              <a:solidFill>
                <a:srgbClr val="0E101A"/>
              </a:solidFill>
              <a:effectLst/>
              <a:latin typeface="Arial Nova" panose="020B05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And a lot more...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0C34C3-497B-03A1-73B0-C438A9D42543}"/>
              </a:ext>
            </a:extLst>
          </p:cNvPr>
          <p:cNvSpPr/>
          <p:nvPr/>
        </p:nvSpPr>
        <p:spPr>
          <a:xfrm>
            <a:off x="8089704" y="777240"/>
            <a:ext cx="2741175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81B3B-6188-3788-49B6-0A0A96B5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6">
            <a:extLst>
              <a:ext uri="{FF2B5EF4-FFF2-40B4-BE49-F238E27FC236}">
                <a16:creationId xmlns:a16="http://schemas.microsoft.com/office/drawing/2014/main" id="{3300FE47-C5B7-0BE1-07E6-A32672AB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658673" y="-3471720"/>
            <a:ext cx="7921749" cy="765750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68B5C353-8E93-7E66-4EBD-44A407532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3163957" y="4452218"/>
            <a:ext cx="7921749" cy="7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73A073-BAC8-F51C-0727-D5450938B91A}"/>
              </a:ext>
            </a:extLst>
          </p:cNvPr>
          <p:cNvSpPr>
            <a:spLocks noGrp="1"/>
          </p:cNvSpPr>
          <p:nvPr/>
        </p:nvSpPr>
        <p:spPr>
          <a:xfrm>
            <a:off x="836991" y="1247887"/>
            <a:ext cx="4564216" cy="765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021138"/>
                </a:solidFill>
                <a:effectLst/>
                <a:latin typeface="Arial Nova" panose="020B0504020202020204" pitchFamily="34" charset="0"/>
                <a:cs typeface="Arial" panose="020B0604020202020204" pitchFamily="34" charset="0"/>
              </a:rPr>
              <a:t>Automated customer service</a:t>
            </a:r>
            <a:endParaRPr lang="en-GB" sz="3600" dirty="0">
              <a:effectLst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8510AC8-2812-98B7-2559-ECAF402B3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259" y="5759213"/>
            <a:ext cx="1817970" cy="510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F5EB5-7341-48E7-E234-684DAA0FF739}"/>
              </a:ext>
            </a:extLst>
          </p:cNvPr>
          <p:cNvSpPr>
            <a:spLocks noGrp="1"/>
          </p:cNvSpPr>
          <p:nvPr/>
        </p:nvSpPr>
        <p:spPr>
          <a:xfrm>
            <a:off x="849867" y="2385015"/>
            <a:ext cx="4551340" cy="29162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Chatbots powered by AI can handle routine customer inquiries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Freeing up staff time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Improving response times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Available 24/7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E101A"/>
                </a:solidFill>
                <a:effectLst/>
                <a:latin typeface="Arial Nova" panose="020B0504020202020204" pitchFamily="34" charset="0"/>
              </a:rPr>
              <a:t>Can lead to increased customer satisfaction and retention rates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3A921F-50DF-7439-00E3-5CBFC68DD74A}"/>
              </a:ext>
            </a:extLst>
          </p:cNvPr>
          <p:cNvSpPr/>
          <p:nvPr/>
        </p:nvSpPr>
        <p:spPr>
          <a:xfrm>
            <a:off x="8805161" y="876300"/>
            <a:ext cx="3137301" cy="5105400"/>
          </a:xfrm>
          <a:prstGeom prst="roundRect">
            <a:avLst>
              <a:gd name="adj" fmla="val 339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028ACE-0184-EE9A-C65C-D0E752518565}"/>
              </a:ext>
            </a:extLst>
          </p:cNvPr>
          <p:cNvSpPr/>
          <p:nvPr/>
        </p:nvSpPr>
        <p:spPr>
          <a:xfrm>
            <a:off x="5320463" y="876300"/>
            <a:ext cx="3137301" cy="5105400"/>
          </a:xfrm>
          <a:prstGeom prst="roundRect">
            <a:avLst>
              <a:gd name="adj" fmla="val 3393"/>
            </a:avLst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8" ma:contentTypeDescription="Een nieuw document maken." ma:contentTypeScope="" ma:versionID="e2b59fea0ae55561bf8e4f2e69d34441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08713ab3fa807c698fae8f24282c5074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dfd4a-d210-466e-aa07-44bf06fdc40d">
      <Terms xmlns="http://schemas.microsoft.com/office/infopath/2007/PartnerControls"/>
    </lcf76f155ced4ddcb4097134ff3c332f>
    <TaxCatchAll xmlns="f5cc60ba-607d-4884-8a78-b50996670af0" xsi:nil="true"/>
    <SharedWithUsers xmlns="f5cc60ba-607d-4884-8a78-b50996670af0">
      <UserInfo>
        <DisplayName/>
        <AccountId xsi:nil="true"/>
        <AccountType/>
      </UserInfo>
    </SharedWithUsers>
    <MediaLengthInSeconds xmlns="e83dfd4a-d210-466e-aa07-44bf06fdc40d" xsi:nil="true"/>
  </documentManagement>
</p:properties>
</file>

<file path=customXml/itemProps1.xml><?xml version="1.0" encoding="utf-8"?>
<ds:datastoreItem xmlns:ds="http://schemas.openxmlformats.org/officeDocument/2006/customXml" ds:itemID="{188AAA2E-2C57-4E9A-AB03-B0DE9D46569E}"/>
</file>

<file path=customXml/itemProps2.xml><?xml version="1.0" encoding="utf-8"?>
<ds:datastoreItem xmlns:ds="http://schemas.openxmlformats.org/officeDocument/2006/customXml" ds:itemID="{59AA71BB-D56D-423D-886A-41702BDA12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313B4-DF63-4733-A252-AF0F500AEE9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c81d3a67-d58f-4e41-9536-849ab003c58b"/>
    <ds:schemaRef ds:uri="aea009ce-f8ff-43a2-80da-7452aa9b79c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595</Words>
  <Application>Microsoft Macintosh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Lato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Joshua Webb</cp:lastModifiedBy>
  <cp:revision>202</cp:revision>
  <dcterms:created xsi:type="dcterms:W3CDTF">2024-01-15T13:49:28Z</dcterms:created>
  <dcterms:modified xsi:type="dcterms:W3CDTF">2024-04-18T10:08:04Z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0x0101001B3B24BE0693A64284352751449F467E</vt:lpwstr>
  </property>
  <property fmtid="{D5CDD505-2E9C-101B-9397-08002B2CF9AE}" pid="3" name="MediaServiceImageTags">
    <vt:lpwstr/>
  </property>
  <property fmtid="{D5CDD505-2E9C-101B-9397-08002B2CF9AE}" pid="4" name="Order">
    <vt:r8>529900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