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75" r:id="rId6"/>
    <p:sldId id="261" r:id="rId7"/>
    <p:sldId id="260" r:id="rId8"/>
    <p:sldId id="263" r:id="rId9"/>
    <p:sldId id="277" r:id="rId10"/>
    <p:sldId id="278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</p:sldIdLst>
  <p:sldSz cx="14630400" cy="8229600"/>
  <p:notesSz cx="8229600" cy="14630400"/>
  <p:embeddedFontLst>
    <p:embeddedFont>
      <p:font typeface="Prata" pitchFamily="2" charset="77"/>
      <p:regular r:id=""/>
    </p:embeddedFont>
    <p:embeddedFont>
      <p:font typeface="Raleway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67956"/>
  </p:normalViewPr>
  <p:slideViewPr>
    <p:cSldViewPr snapToGrid="0">
      <p:cViewPr>
        <p:scale>
          <a:sx n="68" d="100"/>
          <a:sy n="68" d="100"/>
        </p:scale>
        <p:origin x="1960" y="240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‹Nº›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0FA740B2-6618-BC2E-9FCA-CF15660DA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>
            <a:extLst>
              <a:ext uri="{FF2B5EF4-FFF2-40B4-BE49-F238E27FC236}">
                <a16:creationId xmlns:a16="http://schemas.microsoft.com/office/drawing/2014/main" id="{EC5CF485-E222-1FD9-85A4-94E93467F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8:notes">
            <a:extLst>
              <a:ext uri="{FF2B5EF4-FFF2-40B4-BE49-F238E27FC236}">
                <a16:creationId xmlns:a16="http://schemas.microsoft.com/office/drawing/2014/main" id="{3ACF1556-8592-3376-109F-140520384C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>
            <a:extLst>
              <a:ext uri="{FF2B5EF4-FFF2-40B4-BE49-F238E27FC236}">
                <a16:creationId xmlns:a16="http://schemas.microsoft.com/office/drawing/2014/main" id="{364EA894-7DC7-7230-430A-D955963BA7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731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🎤 </a:t>
            </a: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Football Strategies for Self Storage: Attack, Defend, Dominate. Shall we play?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br>
              <a:rPr lang="en-US" sz="1500" i="1" dirty="0">
                <a:latin typeface="Arial"/>
                <a:ea typeface="Arial"/>
                <a:cs typeface="Arial"/>
                <a:sym typeface="Arial"/>
              </a:rPr>
            </a:br>
            <a:r>
              <a:rPr lang="es-ES" sz="1600" dirty="0" err="1"/>
              <a:t>Today</a:t>
            </a:r>
            <a:r>
              <a:rPr lang="es-ES" sz="1600" dirty="0"/>
              <a:t> </a:t>
            </a:r>
            <a:r>
              <a:rPr lang="es-ES" sz="1600" dirty="0" err="1"/>
              <a:t>we’re</a:t>
            </a:r>
            <a:r>
              <a:rPr lang="es-ES" sz="1600" dirty="0"/>
              <a:t> </a:t>
            </a:r>
            <a:r>
              <a:rPr lang="es-ES" sz="1600" dirty="0" err="1"/>
              <a:t>going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compare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main</a:t>
            </a:r>
            <a:r>
              <a:rPr lang="es-ES" sz="1600" dirty="0"/>
              <a:t> roles in a </a:t>
            </a:r>
            <a:r>
              <a:rPr lang="es-ES" sz="1600" dirty="0" err="1"/>
              <a:t>football</a:t>
            </a:r>
            <a:r>
              <a:rPr lang="es-ES" sz="1600" dirty="0"/>
              <a:t> match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self</a:t>
            </a:r>
            <a:r>
              <a:rPr lang="es-ES" sz="1600" dirty="0"/>
              <a:t> </a:t>
            </a:r>
            <a:r>
              <a:rPr lang="es-ES" sz="1600" dirty="0" err="1"/>
              <a:t>storage</a:t>
            </a:r>
            <a:r>
              <a:rPr lang="es-ES" sz="1600" dirty="0"/>
              <a:t> — and </a:t>
            </a:r>
            <a:r>
              <a:rPr lang="es-ES" sz="1600" dirty="0" err="1"/>
              <a:t>see</a:t>
            </a:r>
            <a:r>
              <a:rPr lang="es-ES" sz="1600" dirty="0"/>
              <a:t> </a:t>
            </a:r>
            <a:r>
              <a:rPr lang="es-ES" sz="1600" dirty="0" err="1"/>
              <a:t>how</a:t>
            </a:r>
            <a:r>
              <a:rPr lang="es-ES" sz="1600" dirty="0"/>
              <a:t> </a:t>
            </a:r>
            <a:r>
              <a:rPr lang="es-ES" sz="1600" dirty="0" err="1"/>
              <a:t>you</a:t>
            </a:r>
            <a:r>
              <a:rPr lang="es-ES" sz="1600" dirty="0"/>
              <a:t> can use </a:t>
            </a:r>
            <a:r>
              <a:rPr lang="es-ES" sz="1600" dirty="0" err="1"/>
              <a:t>football</a:t>
            </a:r>
            <a:r>
              <a:rPr lang="es-ES" sz="1600" dirty="0"/>
              <a:t> </a:t>
            </a:r>
            <a:r>
              <a:rPr lang="es-ES" sz="1600" dirty="0" err="1"/>
              <a:t>strategies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grow</a:t>
            </a:r>
            <a:r>
              <a:rPr lang="es-ES" sz="1600" dirty="0"/>
              <a:t> and </a:t>
            </a:r>
            <a:r>
              <a:rPr lang="es-ES" sz="1600" dirty="0" err="1"/>
              <a:t>protect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business</a:t>
            </a:r>
            <a:r>
              <a:rPr lang="es-ES" sz="1600" dirty="0"/>
              <a:t>.</a:t>
            </a:r>
          </a:p>
          <a:p>
            <a:endParaRPr lang="es-ES" sz="1600" b="1" dirty="0"/>
          </a:p>
          <a:p>
            <a:r>
              <a:rPr lang="es-ES" sz="1600" b="1" dirty="0"/>
              <a:t>ARE YOU A STRIKER, ALWAYS LOOKING FOR NEW CUSTOMERS?</a:t>
            </a:r>
            <a:br>
              <a:rPr lang="es-ES" sz="1600" dirty="0"/>
            </a:br>
            <a:endParaRPr lang="es-ES" sz="1600" dirty="0"/>
          </a:p>
          <a:p>
            <a:r>
              <a:rPr lang="es-ES" sz="1600" b="1" dirty="0"/>
              <a:t>A GOALKEEPER, DEFENDING YOUR PROFITS?</a:t>
            </a:r>
            <a:br>
              <a:rPr lang="es-ES" sz="1600" dirty="0"/>
            </a:br>
            <a:endParaRPr lang="es-ES" sz="1600" dirty="0"/>
          </a:p>
          <a:p>
            <a:r>
              <a:rPr lang="es-ES" sz="1600" b="1" dirty="0"/>
              <a:t>OR A MIDFIELDER, KEEPING EVERYTHING UNDER CONTROL?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 err="1"/>
              <a:t>Football</a:t>
            </a:r>
            <a:r>
              <a:rPr lang="es-ES" sz="1600" dirty="0"/>
              <a:t> and </a:t>
            </a:r>
            <a:r>
              <a:rPr lang="es-ES" sz="1600" dirty="0" err="1"/>
              <a:t>self</a:t>
            </a:r>
            <a:r>
              <a:rPr lang="es-ES" sz="1600" dirty="0"/>
              <a:t> </a:t>
            </a:r>
            <a:r>
              <a:rPr lang="es-ES" sz="1600" dirty="0" err="1"/>
              <a:t>storage</a:t>
            </a:r>
            <a:r>
              <a:rPr lang="es-ES" sz="1600" dirty="0"/>
              <a:t> </a:t>
            </a:r>
            <a:r>
              <a:rPr lang="es-ES" sz="1600" dirty="0" err="1"/>
              <a:t>need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same</a:t>
            </a:r>
            <a:r>
              <a:rPr lang="es-ES" sz="1600" dirty="0"/>
              <a:t> </a:t>
            </a:r>
            <a:r>
              <a:rPr lang="es-ES" sz="1600" dirty="0" err="1"/>
              <a:t>things</a:t>
            </a:r>
            <a:r>
              <a:rPr lang="es-ES" sz="1600" dirty="0"/>
              <a:t>:</a:t>
            </a:r>
            <a:br>
              <a:rPr lang="es-ES" sz="1600" dirty="0"/>
            </a:br>
            <a:r>
              <a:rPr lang="es-ES" sz="1600" b="1" dirty="0"/>
              <a:t>A CLEAR STRATEGY, VISION, AND A WELL-PLACED TEAM.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Use </a:t>
            </a:r>
            <a:r>
              <a:rPr lang="es-ES" sz="1600" dirty="0" err="1"/>
              <a:t>these</a:t>
            </a:r>
            <a:r>
              <a:rPr lang="es-ES" sz="1600" dirty="0"/>
              <a:t> </a:t>
            </a:r>
            <a:r>
              <a:rPr lang="es-ES" sz="1600" dirty="0" err="1"/>
              <a:t>tactics</a:t>
            </a:r>
            <a:r>
              <a:rPr lang="es-ES" sz="1600" dirty="0"/>
              <a:t>, and</a:t>
            </a:r>
            <a:br>
              <a:rPr lang="es-ES" sz="1600" dirty="0"/>
            </a:br>
            <a:r>
              <a:rPr lang="es-ES" sz="1600" b="1" dirty="0"/>
              <a:t>YOU WON’T JUST COMPETE — YOU’LL WIN.</a:t>
            </a:r>
            <a:r>
              <a:rPr lang="es-ES" sz="1600" dirty="0"/>
              <a:t> ⚽💥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Slide 2 – The OPPONENT: Who are you playing against?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In football,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if you should always study your opponent.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In Self Storage,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it’s exactly the same — your opponent is the competition.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Do your homework.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Visit their sites, check their prices, promotions, and occupancy.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1" i="1" dirty="0">
                <a:latin typeface="Arial"/>
                <a:ea typeface="Arial"/>
                <a:cs typeface="Arial"/>
                <a:sym typeface="Arial"/>
              </a:rPr>
              <a:t>10 MINUTES DRIVE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But don’t waste time analyzing everyone.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Your real competition is anyone within a 10-minute drive.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That’s your battlefield.</a:t>
            </a:r>
            <a:br>
              <a:rPr lang="en-US" sz="15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always pay attention to their strategy: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If they’re full and their prices are high, that’s a good sign — there’s demand.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But if they’re empty and offering big discounts… be careful.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Maybe something’s wrong</a:t>
            </a:r>
            <a:br>
              <a:rPr lang="en-US" sz="1500" i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1500" i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Let me give you a real example.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We had a competitor just 100 meters from one of our centers.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They were 20 euros cheaper — around 25% less.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Did we lower our prices? No.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We waited until they were full… and then we raised ours.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It was 6 months with slow pace of move-ins, but it made sense.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endParaRPr lang="en-US" sz="1500" b="1" dirty="0">
              <a:latin typeface="Arial"/>
              <a:cs typeface="Arial"/>
              <a:sym typeface="Arial"/>
            </a:endParaRPr>
          </a:p>
          <a:p>
            <a:r>
              <a:rPr lang="es-ES" sz="1600" b="1" dirty="0"/>
              <a:t>PRICE IS ALWAYS THE LAST THING YOU SHOULD TOUCH.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1" dirty="0">
                <a:latin typeface="Arial"/>
                <a:ea typeface="Arial"/>
                <a:cs typeface="Arial"/>
                <a:sym typeface="Arial"/>
              </a:rPr>
              <a:t>IN A PRICE WAR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, there’s only one winner: the customer.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And you’ll end up losing your margin.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If you ever need to do </a:t>
            </a: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DISCOUNTS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— because sometimes you have to —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make sure they’re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1" dirty="0">
                <a:latin typeface="Arial"/>
                <a:ea typeface="Arial"/>
                <a:cs typeface="Arial"/>
                <a:sym typeface="Arial"/>
              </a:rPr>
              <a:t>ALWAYS TEMPORARY DISCOUNTS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, never permanent.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For example: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It’s much better to offer the first two months at half price than a 20% discount forever.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Why? Because customers stay an average of 14 months.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Do the math.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The temporary discount makes you more money.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31" name="Google Shape;13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Slide 3 – The Fans: Turn your CUSTOEMRS into superfans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In football,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the fans are everything.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No fans? No atmosphere, no money, no club.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In Self Storage,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it’s exactly the same — your customers are your fans.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Treat them well, and they’ll stay loyal for years.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latin typeface="Arial"/>
                <a:ea typeface="Arial"/>
                <a:cs typeface="Arial"/>
                <a:sym typeface="Arial"/>
              </a:rPr>
              <a:t>DO NOT DO OFFLINE MARKETING IF YOU HAVE NOT COVERED ONLINE MARKETING</a:t>
            </a:r>
            <a:endParaRPr sz="16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In my centers,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we run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latin typeface="Arial"/>
                <a:ea typeface="Arial"/>
                <a:cs typeface="Arial"/>
                <a:sym typeface="Arial"/>
              </a:rPr>
              <a:t>GOOGLE REVIEW CAMPAIGNS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all the time.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We give them a small gift — usually a cold beer — for leaving a review.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It’s simple, it’s cheap… and it works like magic.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Some of the top marketers in Self Storage tell me we probably have the highest number of Google reviews in the world.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And it’s not because we’re the biggest — it’s because we take this seriously.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Let me ask you: don´t you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check Google Reviews before buying something?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Exactly! Your customers do the same when they’re looking for storage.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latin typeface="Arial"/>
                <a:ea typeface="Arial"/>
                <a:cs typeface="Arial"/>
                <a:sym typeface="Arial"/>
              </a:rPr>
              <a:t>20% THROUGH GOOGLE MAPS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is the new shop window. Treat it as a priority. It can give you up to 20% of new customers every month if you take it seriously.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Most of your competitors ignore it — or they do it badly. That’s your chance to stand out.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Work on it consistently, and you’ll have the crowd cheering for you every single day.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📣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Slide 4 – The Playing Field: Know your market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You don’t play the same at home as you do away.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And in Self Storage,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your playing field is your market.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600" b="1" dirty="0"/>
              <a:t>BEFORE INVESTING BIG, TEST THE DEMAND.</a:t>
            </a:r>
          </a:p>
          <a:p>
            <a:endParaRPr lang="es-ES" sz="1600" b="1" dirty="0"/>
          </a:p>
          <a:p>
            <a:r>
              <a:rPr lang="es-ES" sz="1600" b="1" dirty="0"/>
              <a:t>THREE WAYS TO TEST THE DEMAND CHEAP AND EASY</a:t>
            </a:r>
          </a:p>
          <a:p>
            <a:pPr marL="514350" indent="-285750">
              <a:buFontTx/>
              <a:buChar char="-"/>
            </a:pPr>
            <a:r>
              <a:rPr lang="es-ES" sz="1600" b="1" dirty="0" err="1"/>
              <a:t>Fake</a:t>
            </a:r>
            <a:r>
              <a:rPr lang="es-ES" sz="1600" b="1" dirty="0"/>
              <a:t> </a:t>
            </a:r>
            <a:r>
              <a:rPr lang="es-ES" sz="1600" b="1" dirty="0" err="1"/>
              <a:t>ads</a:t>
            </a:r>
            <a:endParaRPr lang="es-ES" sz="1600" b="1" dirty="0"/>
          </a:p>
          <a:p>
            <a:pPr marL="514350" indent="-285750">
              <a:buFontTx/>
              <a:buChar char="-"/>
            </a:pPr>
            <a:r>
              <a:rPr lang="es-ES" sz="1600" b="1" dirty="0" err="1"/>
              <a:t>Mistery</a:t>
            </a:r>
            <a:r>
              <a:rPr lang="es-ES" sz="1600" b="1" dirty="0"/>
              <a:t> </a:t>
            </a:r>
            <a:r>
              <a:rPr lang="es-ES" sz="1600" b="1" dirty="0" err="1"/>
              <a:t>Shopper</a:t>
            </a:r>
            <a:endParaRPr lang="es-ES" sz="1600" b="1" dirty="0"/>
          </a:p>
          <a:p>
            <a:pPr marL="514350" indent="-285750">
              <a:buFontTx/>
              <a:buChar char="-"/>
            </a:pPr>
            <a:r>
              <a:rPr lang="es-ES" sz="1600" b="1" dirty="0"/>
              <a:t>Old </a:t>
            </a:r>
            <a:r>
              <a:rPr lang="es-ES" sz="1600" b="1" dirty="0" err="1"/>
              <a:t>neighbourhodd</a:t>
            </a:r>
            <a:r>
              <a:rPr lang="es-ES" sz="1600" b="1" dirty="0"/>
              <a:t> </a:t>
            </a:r>
            <a:r>
              <a:rPr lang="es-ES" sz="1600" b="1" dirty="0" err="1"/>
              <a:t>that</a:t>
            </a:r>
            <a:r>
              <a:rPr lang="es-ES" sz="1600" b="1" dirty="0"/>
              <a:t>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buildings</a:t>
            </a:r>
            <a:r>
              <a:rPr lang="es-ES" sz="1600" b="1" dirty="0"/>
              <a:t> do </a:t>
            </a:r>
            <a:r>
              <a:rPr lang="es-ES" sz="1600" b="1" dirty="0" err="1"/>
              <a:t>not</a:t>
            </a:r>
            <a:r>
              <a:rPr lang="es-ES" sz="1600" b="1" dirty="0"/>
              <a:t> </a:t>
            </a:r>
            <a:r>
              <a:rPr lang="es-ES" sz="1600" b="1" dirty="0" err="1"/>
              <a:t>have</a:t>
            </a:r>
            <a:r>
              <a:rPr lang="es-ES" sz="1600" b="1" dirty="0"/>
              <a:t> parking</a:t>
            </a:r>
          </a:p>
          <a:p>
            <a:pPr marL="514350" indent="-285750">
              <a:buFontTx/>
              <a:buChar char="-"/>
            </a:pPr>
            <a:endParaRPr lang="es-ES" sz="16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We always run test ads on local aggregator websites — ads like ‘Storage available soon’ — just to see who’s interested.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Sometimes we get 40 or 50 customers already signed up before we even open the doors, because we’ve been doing presales during the construction phase.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That’s not luck. That’s knowing your field.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Have in mind that on average you can make a contract for every 4 leads you receive.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TWO PLACES TO PUT YOUR NEW SELF STO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Old neighborhoods? They’re a goldmine.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Tiny flats, no storage, people desperate for space.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In those areas, you don’t sell storage — you solve a real problem.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Location, Location, Location: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 dirty="0">
                <a:latin typeface="Arial"/>
                <a:ea typeface="Arial"/>
                <a:cs typeface="Arial"/>
                <a:sym typeface="Arial"/>
              </a:rPr>
              <a:t>TWO OPTIONS FOR LOCATIONS</a:t>
            </a:r>
            <a:br>
              <a:rPr lang="en-US" sz="1600" i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- In the city center, proximity wins — people want something close, even if it’s a bit more expensive.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- In industrial zones, visibility is key. If they can’t find you easily, they won’t rent from you. In industrial areas I prefer to be with the façade of my facility to a highway or in the main street of the industrial area.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If you control the playing field, you control the game.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166" name="Google Shape;16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Slide 5 – The Referee: THE Rules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The referee doesn’t score goals… but he can definitely ruin your game if you break the rules.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In Self Storage,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the rules are your contracts and your processes.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1" dirty="0">
                <a:latin typeface="Arial"/>
                <a:ea typeface="Arial"/>
                <a:cs typeface="Arial"/>
                <a:sym typeface="Arial"/>
              </a:rPr>
              <a:t>YOUR CONTRACT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Here’s a simple trick: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Rent a small unit (a locker or a </a:t>
            </a:r>
            <a:r>
              <a:rPr lang="en-US" sz="1600" i="1" dirty="0" err="1">
                <a:latin typeface="Arial"/>
                <a:ea typeface="Arial"/>
                <a:cs typeface="Arial"/>
                <a:sym typeface="Arial"/>
              </a:rPr>
              <a:t>Manhatan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 size) from the top 3 or 4 operators in your country.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Take their contracts, give them to your lawyer, and use the best clauses from each one.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For 150 to 200 euros, you’ll probably end up with the strongest Self Storage contract in your market.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Cheap, fast, and effective.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1" dirty="0">
                <a:latin typeface="Arial"/>
                <a:ea typeface="Arial"/>
                <a:cs typeface="Arial"/>
                <a:sym typeface="Arial"/>
              </a:rPr>
              <a:t>LATE PAYMENTS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Automate your reminders.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And remember this — the first 7 days after a missed payment are critical.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If you do not ask them for your money for too long, the chances of recovering your money drop dramatically.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Act fast, stay consistent, and always follow your process.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If you play by the rules — and make sure your customers do too — you’ll stay in control of the game.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⚖️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Slide 7 – Goalkeeper: Protect your cash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The goalkeeper is your last line of defense.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Without cash flow, you’re done.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1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600" b="1" dirty="0"/>
              <a:t>ALWAYS HAVE CAPITAL FOR 6 MONTHS OF EXPENSES.</a:t>
            </a:r>
          </a:p>
          <a:p>
            <a:endParaRPr lang="es-ES" sz="1600" b="1" dirty="0"/>
          </a:p>
          <a:p>
            <a:r>
              <a:rPr lang="es-ES" sz="1600" b="1" dirty="0"/>
              <a:t>TWO MONEYS</a:t>
            </a:r>
          </a:p>
          <a:p>
            <a:endParaRPr lang="es-ES" sz="1600" b="1" dirty="0"/>
          </a:p>
          <a:p>
            <a:r>
              <a:rPr lang="es-ES" sz="1600" b="1" dirty="0" err="1"/>
              <a:t>When</a:t>
            </a:r>
            <a:r>
              <a:rPr lang="es-ES" sz="1600" b="1" dirty="0"/>
              <a:t> </a:t>
            </a:r>
            <a:r>
              <a:rPr lang="es-ES" sz="1600" b="1" dirty="0" err="1"/>
              <a:t>you</a:t>
            </a:r>
            <a:r>
              <a:rPr lang="es-ES" sz="1600" b="1" dirty="0"/>
              <a:t> run </a:t>
            </a:r>
            <a:r>
              <a:rPr lang="es-ES" sz="1600" b="1" dirty="0" err="1"/>
              <a:t>out</a:t>
            </a:r>
            <a:r>
              <a:rPr lang="es-ES" sz="1600" b="1" dirty="0"/>
              <a:t> </a:t>
            </a:r>
            <a:r>
              <a:rPr lang="es-ES" sz="1600" b="1" dirty="0" err="1"/>
              <a:t>of</a:t>
            </a:r>
            <a:r>
              <a:rPr lang="es-ES" sz="1600" b="1" dirty="0"/>
              <a:t> cash </a:t>
            </a:r>
            <a:r>
              <a:rPr lang="es-ES" sz="1600" b="1" dirty="0" err="1"/>
              <a:t>everything</a:t>
            </a:r>
            <a:r>
              <a:rPr lang="es-ES" sz="1600" b="1" dirty="0"/>
              <a:t> </a:t>
            </a:r>
            <a:r>
              <a:rPr lang="es-ES" sz="1600" b="1" dirty="0" err="1"/>
              <a:t>else</a:t>
            </a:r>
            <a:r>
              <a:rPr lang="es-ES" sz="1600" b="1" dirty="0"/>
              <a:t> </a:t>
            </a:r>
            <a:r>
              <a:rPr lang="es-ES" sz="1600" b="1" dirty="0" err="1"/>
              <a:t>does</a:t>
            </a:r>
            <a:r>
              <a:rPr lang="es-ES" sz="1600" b="1" dirty="0"/>
              <a:t> </a:t>
            </a:r>
            <a:r>
              <a:rPr lang="es-ES" sz="1600" b="1" dirty="0" err="1"/>
              <a:t>not</a:t>
            </a:r>
            <a:r>
              <a:rPr lang="es-ES" sz="1600" b="1" dirty="0"/>
              <a:t> </a:t>
            </a:r>
            <a:r>
              <a:rPr lang="es-ES" sz="1600" b="1" dirty="0" err="1"/>
              <a:t>matter</a:t>
            </a:r>
            <a:r>
              <a:rPr lang="es-ES" sz="1600" b="1" dirty="0"/>
              <a:t>. </a:t>
            </a:r>
            <a:r>
              <a:rPr lang="es-ES" sz="1600" b="1" dirty="0" err="1"/>
              <a:t>It</a:t>
            </a:r>
            <a:r>
              <a:rPr lang="es-ES" sz="1600" b="1" dirty="0"/>
              <a:t> </a:t>
            </a:r>
            <a:r>
              <a:rPr lang="es-ES" sz="1600" b="1" dirty="0" err="1"/>
              <a:t>does</a:t>
            </a:r>
            <a:r>
              <a:rPr lang="es-ES" sz="1600" b="1" dirty="0"/>
              <a:t> </a:t>
            </a:r>
            <a:r>
              <a:rPr lang="es-ES" sz="1600" b="1" dirty="0" err="1"/>
              <a:t>not</a:t>
            </a:r>
            <a:r>
              <a:rPr lang="es-ES" sz="1600" b="1" dirty="0"/>
              <a:t> </a:t>
            </a:r>
            <a:r>
              <a:rPr lang="es-ES" sz="1600" b="1" dirty="0" err="1"/>
              <a:t>matter</a:t>
            </a:r>
            <a:r>
              <a:rPr lang="es-ES" sz="1600" b="1" dirty="0"/>
              <a:t> </a:t>
            </a:r>
            <a:r>
              <a:rPr lang="es-ES" sz="1600" b="1" dirty="0" err="1"/>
              <a:t>if</a:t>
            </a:r>
            <a:r>
              <a:rPr lang="es-ES" sz="1600" b="1" dirty="0"/>
              <a:t> </a:t>
            </a:r>
            <a:r>
              <a:rPr lang="es-ES" sz="1600" b="1" dirty="0" err="1"/>
              <a:t>your</a:t>
            </a:r>
            <a:r>
              <a:rPr lang="es-ES" sz="1600" b="1" dirty="0"/>
              <a:t> </a:t>
            </a:r>
            <a:r>
              <a:rPr lang="es-ES" sz="1600" b="1" dirty="0" err="1"/>
              <a:t>facility</a:t>
            </a:r>
            <a:r>
              <a:rPr lang="es-ES" sz="1600" b="1" dirty="0"/>
              <a:t> </a:t>
            </a:r>
            <a:r>
              <a:rPr lang="es-ES" sz="1600" b="1" dirty="0" err="1"/>
              <a:t>is</a:t>
            </a:r>
            <a:r>
              <a:rPr lang="es-ES" sz="1600" b="1" dirty="0"/>
              <a:t>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most</a:t>
            </a:r>
            <a:r>
              <a:rPr lang="es-ES" sz="1600" b="1" dirty="0"/>
              <a:t> </a:t>
            </a:r>
            <a:r>
              <a:rPr lang="es-ES" sz="1600" b="1" dirty="0" err="1"/>
              <a:t>beaufull</a:t>
            </a:r>
            <a:endParaRPr lang="es-ES" sz="16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In my first center, we opened in September… worst idea ever!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We ran low on cash by January.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If I hadn’t kept reserves, we wouldn’t be here today.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🧤💸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231" name="Google Shape;23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Slide 8 – Defense: Your team 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Defense wins championships!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1" dirty="0">
                <a:latin typeface="Arial"/>
                <a:ea typeface="Arial"/>
                <a:cs typeface="Arial"/>
                <a:sym typeface="Arial"/>
              </a:rPr>
              <a:t>IF YOU ARE A BUSINESS ONWER AND YOU HAVE 10 EMPLOYEES.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cs typeface="Arial"/>
                <a:sym typeface="Arial"/>
              </a:rPr>
              <a:t>Y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b="1" dirty="0"/>
              <a:t>DEPEND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those</a:t>
            </a:r>
            <a:r>
              <a:rPr lang="es-ES" sz="1600" dirty="0"/>
              <a:t> 10 </a:t>
            </a:r>
            <a:r>
              <a:rPr lang="es-ES" sz="1600" dirty="0" err="1"/>
              <a:t>people</a:t>
            </a:r>
            <a:r>
              <a:rPr lang="es-ES" sz="1600" dirty="0"/>
              <a:t>, </a:t>
            </a:r>
            <a:r>
              <a:rPr lang="es-ES" sz="1600" dirty="0" err="1"/>
              <a:t>they</a:t>
            </a:r>
            <a:r>
              <a:rPr lang="es-ES" sz="1600" dirty="0"/>
              <a:t> do </a:t>
            </a:r>
            <a:r>
              <a:rPr lang="es-ES" sz="1600" dirty="0" err="1"/>
              <a:t>not</a:t>
            </a:r>
            <a:r>
              <a:rPr lang="es-ES" sz="1600" dirty="0"/>
              <a:t> </a:t>
            </a:r>
            <a:r>
              <a:rPr lang="es-ES" sz="1600" dirty="0" err="1"/>
              <a:t>depend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you</a:t>
            </a:r>
            <a:r>
              <a:rPr lang="es-ES" sz="1600" dirty="0"/>
              <a:t>. once </a:t>
            </a:r>
            <a:r>
              <a:rPr lang="es-ES" sz="1600" dirty="0" err="1"/>
              <a:t>you</a:t>
            </a:r>
            <a:r>
              <a:rPr lang="es-ES" sz="1600" dirty="0"/>
              <a:t> </a:t>
            </a:r>
            <a:r>
              <a:rPr lang="es-ES" sz="1600" dirty="0" err="1"/>
              <a:t>realise</a:t>
            </a:r>
            <a:r>
              <a:rPr lang="es-ES" sz="1600" dirty="0"/>
              <a:t> </a:t>
            </a:r>
            <a:r>
              <a:rPr lang="es-ES" sz="1600" dirty="0" err="1"/>
              <a:t>it</a:t>
            </a:r>
            <a:r>
              <a:rPr lang="es-ES" sz="1600" dirty="0"/>
              <a:t>, </a:t>
            </a:r>
            <a:r>
              <a:rPr lang="es-ES" sz="1600" dirty="0" err="1"/>
              <a:t>everything</a:t>
            </a:r>
            <a:r>
              <a:rPr lang="es-ES" sz="1600" dirty="0"/>
              <a:t> </a:t>
            </a:r>
            <a:r>
              <a:rPr lang="es-ES" sz="1600" dirty="0" err="1"/>
              <a:t>will</a:t>
            </a:r>
            <a:r>
              <a:rPr lang="es-ES" sz="1600" dirty="0"/>
              <a:t> be </a:t>
            </a:r>
            <a:r>
              <a:rPr lang="es-ES" sz="1600" dirty="0" err="1"/>
              <a:t>much</a:t>
            </a:r>
            <a:r>
              <a:rPr lang="es-ES" sz="1600" dirty="0"/>
              <a:t> </a:t>
            </a:r>
            <a:r>
              <a:rPr lang="es-ES" sz="1600" dirty="0" err="1"/>
              <a:t>easier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you</a:t>
            </a:r>
            <a:endParaRPr lang="es-ES"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1" dirty="0">
                <a:latin typeface="Arial"/>
                <a:ea typeface="Arial"/>
                <a:cs typeface="Arial"/>
                <a:sym typeface="Arial"/>
              </a:rPr>
              <a:t>SELECT PEOPLE THAT WORKS IN YOUR ORGANISATION BETTER THATT YOU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0" i="1" dirty="0">
                <a:latin typeface="Arial"/>
                <a:ea typeface="Arial"/>
                <a:cs typeface="Arial"/>
                <a:sym typeface="Arial"/>
              </a:rPr>
              <a:t>It is very easy to get the best employees in self storage in compare with other </a:t>
            </a:r>
            <a:r>
              <a:rPr lang="en-US" sz="1500" b="0" i="1" dirty="0" err="1">
                <a:latin typeface="Arial"/>
                <a:ea typeface="Arial"/>
                <a:cs typeface="Arial"/>
                <a:sym typeface="Arial"/>
              </a:rPr>
              <a:t>busneses</a:t>
            </a:r>
            <a:r>
              <a:rPr lang="en-US" sz="1500" b="0" i="1" dirty="0">
                <a:latin typeface="Arial"/>
                <a:ea typeface="Arial"/>
                <a:cs typeface="Arial"/>
                <a:sym typeface="Arial"/>
              </a:rPr>
              <a:t>. We compete for employees with </a:t>
            </a:r>
            <a:r>
              <a:rPr lang="en-US" sz="1500" b="0" i="1" dirty="0" err="1">
                <a:latin typeface="Arial"/>
                <a:ea typeface="Arial"/>
                <a:cs typeface="Arial"/>
                <a:sym typeface="Arial"/>
              </a:rPr>
              <a:t>restaurantes</a:t>
            </a:r>
            <a:r>
              <a:rPr lang="en-US" sz="1500" b="0" i="1" dirty="0">
                <a:latin typeface="Arial"/>
                <a:ea typeface="Arial"/>
                <a:cs typeface="Arial"/>
                <a:sym typeface="Arial"/>
              </a:rPr>
              <a:t>, pubs, shops in shopping mall and hotels.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0" i="1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500" b="0" i="1" dirty="0">
                <a:latin typeface="Arial"/>
                <a:ea typeface="Arial"/>
                <a:cs typeface="Arial"/>
                <a:sym typeface="Arial"/>
              </a:rPr>
              <a:t>Since we have in comparison much less employees </a:t>
            </a:r>
            <a:r>
              <a:rPr lang="es-ES" sz="1600" b="1" dirty="0"/>
              <a:t>WE CAN GIVE THEM MUCH BETTER WORKING CONDITIONS IN TIME, HOLIDAYS AND MONEY.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Henry Ford said once: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“The only thing worse than training your employees and having them leave is not training them and having them stay.”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247" name="Google Shape;24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Slide 8 – Midfielder: Marketing and lead generation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Midfield is where the magic happens.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And in Self Storage,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marketing is your playmaker.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It’s what controls the flow of the game and creates opportunities to score.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In my case, </a:t>
            </a:r>
            <a:r>
              <a:rPr lang="es-ES" sz="1600" b="1" dirty="0"/>
              <a:t>70% OF OUR CLIENTS COME FROM GOOGLE</a:t>
            </a:r>
            <a:r>
              <a:rPr lang="es-ES" sz="1600" dirty="0"/>
              <a:t>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and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600" b="1" dirty="0"/>
              <a:t>20% OF THOSE FIND US DIRECTLY THROUGH GOOGLE MAPS.</a:t>
            </a:r>
          </a:p>
          <a:p>
            <a:endParaRPr lang="es-ES"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If you’re not ranking well on Google Maps, you’re leaving 10 to 12 new customers on the table every month.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And that’s not a guess — that’s real data from my centers.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We invest €2,000 a month in Google Ads for each facility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it brings us new customers every single day.</a:t>
            </a:r>
            <a:endParaRPr sz="1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25% CONVERSION RATE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But here’s the key: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600" b="1" dirty="0"/>
              <a:t>EVERY NEW CUSTOMER IS WORTH €1,400.</a:t>
            </a:r>
            <a:br>
              <a:rPr lang="es-ES" sz="1600" b="1" dirty="0"/>
            </a:br>
            <a:r>
              <a:rPr lang="es-ES" sz="1600" b="1" dirty="0"/>
              <a:t>WHY?</a:t>
            </a:r>
          </a:p>
          <a:p>
            <a:r>
              <a:rPr lang="es-ES" sz="1600" dirty="0" err="1"/>
              <a:t>Average</a:t>
            </a:r>
            <a:r>
              <a:rPr lang="es-ES" sz="1600" dirty="0"/>
              <a:t> </a:t>
            </a:r>
            <a:r>
              <a:rPr lang="es-ES" sz="1600" dirty="0" err="1"/>
              <a:t>stay</a:t>
            </a:r>
            <a:r>
              <a:rPr lang="es-ES" sz="1600" dirty="0"/>
              <a:t>: 14 </a:t>
            </a:r>
            <a:r>
              <a:rPr lang="es-ES" sz="1600" dirty="0" err="1"/>
              <a:t>months</a:t>
            </a:r>
            <a:endParaRPr lang="es-ES" sz="1600" dirty="0"/>
          </a:p>
          <a:p>
            <a:r>
              <a:rPr lang="es-ES" sz="1600" dirty="0" err="1"/>
              <a:t>Average</a:t>
            </a:r>
            <a:r>
              <a:rPr lang="es-ES" sz="1600" dirty="0"/>
              <a:t> </a:t>
            </a:r>
            <a:r>
              <a:rPr lang="es-ES" sz="1600" dirty="0" err="1"/>
              <a:t>monthly</a:t>
            </a:r>
            <a:r>
              <a:rPr lang="es-ES" sz="1600" dirty="0"/>
              <a:t> </a:t>
            </a:r>
            <a:r>
              <a:rPr lang="es-ES" sz="1600" dirty="0" err="1"/>
              <a:t>bill</a:t>
            </a:r>
            <a:r>
              <a:rPr lang="es-ES" sz="1600" dirty="0"/>
              <a:t>: €100</a:t>
            </a:r>
          </a:p>
          <a:p>
            <a:r>
              <a:rPr lang="es-ES" sz="1600" dirty="0"/>
              <a:t>€100 × 14 </a:t>
            </a:r>
            <a:r>
              <a:rPr lang="es-ES" sz="1600" dirty="0" err="1"/>
              <a:t>months</a:t>
            </a:r>
            <a:r>
              <a:rPr lang="es-ES" sz="1600" dirty="0"/>
              <a:t> = €1,400</a:t>
            </a:r>
          </a:p>
          <a:p>
            <a:r>
              <a:rPr lang="es-ES" sz="1600" dirty="0" err="1"/>
              <a:t>That’s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b="1" dirty="0" err="1"/>
              <a:t>Customer</a:t>
            </a:r>
            <a:r>
              <a:rPr lang="es-ES" sz="1600" b="1" dirty="0"/>
              <a:t> </a:t>
            </a:r>
            <a:r>
              <a:rPr lang="es-ES" sz="1600" b="1" dirty="0" err="1"/>
              <a:t>Lifetime</a:t>
            </a:r>
            <a:r>
              <a:rPr lang="es-ES" sz="1600" b="1" dirty="0"/>
              <a:t> </a:t>
            </a:r>
            <a:r>
              <a:rPr lang="es-ES" sz="1600" b="1" dirty="0" err="1"/>
              <a:t>Value</a:t>
            </a:r>
            <a:r>
              <a:rPr lang="es-ES" sz="1600" b="1" dirty="0"/>
              <a:t> (CLV)</a:t>
            </a:r>
            <a:r>
              <a:rPr lang="es-ES" sz="1600" dirty="0"/>
              <a:t>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600" b="1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600" b="1" dirty="0" err="1"/>
              <a:t>Call</a:t>
            </a:r>
            <a:r>
              <a:rPr lang="es-ES" sz="1600" b="1" dirty="0"/>
              <a:t> Center </a:t>
            </a:r>
            <a:r>
              <a:rPr lang="es-ES" sz="1600" b="1" dirty="0" err="1"/>
              <a:t>when</a:t>
            </a:r>
            <a:r>
              <a:rPr lang="es-ES" sz="1600" b="1" dirty="0"/>
              <a:t> </a:t>
            </a:r>
            <a:r>
              <a:rPr lang="es-ES" sz="1600" b="1" dirty="0" err="1"/>
              <a:t>you</a:t>
            </a:r>
            <a:r>
              <a:rPr lang="es-ES" sz="1600" b="1" dirty="0"/>
              <a:t> </a:t>
            </a:r>
            <a:r>
              <a:rPr lang="es-ES" sz="1600" b="1" dirty="0" err="1"/>
              <a:t>have</a:t>
            </a:r>
            <a:r>
              <a:rPr lang="es-ES" sz="1600" b="1" dirty="0"/>
              <a:t> </a:t>
            </a:r>
            <a:r>
              <a:rPr lang="es-ES" sz="1600" b="1" dirty="0" err="1"/>
              <a:t>already</a:t>
            </a:r>
            <a:r>
              <a:rPr lang="es-ES" sz="1600" b="1" dirty="0"/>
              <a:t> </a:t>
            </a:r>
            <a:r>
              <a:rPr lang="es-ES" sz="1600" b="1" dirty="0" err="1"/>
              <a:t>your</a:t>
            </a:r>
            <a:r>
              <a:rPr lang="es-ES" sz="1600" b="1" dirty="0"/>
              <a:t> </a:t>
            </a:r>
            <a:r>
              <a:rPr lang="es-ES" sz="1600" b="1" dirty="0" err="1"/>
              <a:t>facility</a:t>
            </a:r>
            <a:r>
              <a:rPr lang="es-ES" sz="1600" b="1" dirty="0"/>
              <a:t> </a:t>
            </a:r>
            <a:r>
              <a:rPr lang="es-ES" sz="1600" b="1" dirty="0" err="1"/>
              <a:t>number</a:t>
            </a:r>
            <a:r>
              <a:rPr lang="es-ES" sz="1600" b="1" dirty="0"/>
              <a:t> </a:t>
            </a:r>
            <a:r>
              <a:rPr lang="es-ES" sz="1600" b="1" dirty="0" err="1"/>
              <a:t>two</a:t>
            </a:r>
            <a:endParaRPr lang="es-ES" sz="1600" b="1" dirty="0"/>
          </a:p>
          <a:p>
            <a:endParaRPr lang="es-ES" sz="16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It’s an investment with a clear and predictable return.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Control the midfield, and you control the entire game.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🎯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Slide 9 – Striker: Raise prices and maximize revenue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Strikers score goals.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And in Self Storage,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if you’re not raising prices, you’re not scoring.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In my centers, we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s-ES" sz="1600" b="1" dirty="0"/>
              <a:t>INCREASE RATES BY 15% EVERY YEAR.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What happens?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About 10% of customers complain, and around 5% leave after 60 days.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Do they move out because of the price increase? Maybe yes, maybe no. We will never know.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Some people leave for many reasons — price is just the easiest excuse.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But the </a:t>
            </a:r>
            <a:r>
              <a:rPr lang="en-US" sz="1500" i="1" dirty="0" err="1">
                <a:latin typeface="Arial"/>
                <a:ea typeface="Arial"/>
                <a:cs typeface="Arial"/>
                <a:sym typeface="Arial"/>
              </a:rPr>
              <a:t>mayority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en-US" sz="1500" i="1" dirty="0" err="1">
                <a:latin typeface="Arial"/>
                <a:ea typeface="Arial"/>
                <a:cs typeface="Arial"/>
                <a:sym typeface="Arial"/>
              </a:rPr>
              <a:t>peoplestop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 renting a Self Storage only when they do not need it anymore.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And the reality is: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600" b="1" dirty="0"/>
              <a:t>THE EXTRA REVENUE FROM THE CUSTOMERS WHO STAY MORE THAN MAKES UP FOR THE FEW WHO LEAVE.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But don’t stop there.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You also need to upsell: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✅ </a:t>
            </a: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Insurance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make it mandatory if you can.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✅ </a:t>
            </a: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VIP units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ground floor, light inside the unit, easy access, wider door.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✅ </a:t>
            </a: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Padlocks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ADMIN FEE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simple add-ons that boost your average ticket.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 dirty="0">
                <a:latin typeface="Arial"/>
                <a:ea typeface="Arial"/>
                <a:cs typeface="Arial"/>
                <a:sym typeface="Arial"/>
              </a:rPr>
              <a:t>Strikers aren’t afraid to shoot.</a:t>
            </a:r>
            <a:endParaRPr sz="15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If you want to win, you need to attack your revenue and maximize every opportunity.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💥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BARBIE??? CHARGE THE MAXIMUM THAT YOUR CUSTOMER IS WILLING TO PAY YOU FOR A STORAGE. WHAT CAN YOU DO?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293" name="Google Shape;29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Slide 10 – Conclusion: Play to win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i="1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600" dirty="0"/>
              <a:t>Use </a:t>
            </a:r>
            <a:r>
              <a:rPr lang="es-ES" sz="1600" dirty="0" err="1"/>
              <a:t>these</a:t>
            </a:r>
            <a:r>
              <a:rPr lang="es-ES" sz="1600" dirty="0"/>
              <a:t> </a:t>
            </a:r>
            <a:r>
              <a:rPr lang="es-ES" sz="1600" dirty="0" err="1"/>
              <a:t>football</a:t>
            </a:r>
            <a:r>
              <a:rPr lang="es-ES" sz="1600" dirty="0"/>
              <a:t> </a:t>
            </a:r>
            <a:r>
              <a:rPr lang="es-ES" sz="1600" dirty="0" err="1"/>
              <a:t>strategies</a:t>
            </a:r>
            <a:r>
              <a:rPr lang="es-ES" sz="1600" dirty="0"/>
              <a:t> and </a:t>
            </a:r>
            <a:r>
              <a:rPr lang="es-ES" sz="1600" dirty="0" err="1"/>
              <a:t>you</a:t>
            </a:r>
            <a:r>
              <a:rPr lang="es-ES" sz="1600" dirty="0"/>
              <a:t> </a:t>
            </a:r>
            <a:r>
              <a:rPr lang="es-ES" sz="1600" dirty="0" err="1"/>
              <a:t>won’t</a:t>
            </a:r>
            <a:r>
              <a:rPr lang="es-ES" sz="1600" dirty="0"/>
              <a:t> </a:t>
            </a:r>
            <a:r>
              <a:rPr lang="es-ES" sz="1600" dirty="0" err="1"/>
              <a:t>just</a:t>
            </a:r>
            <a:r>
              <a:rPr lang="es-ES" sz="1600" dirty="0"/>
              <a:t> </a:t>
            </a:r>
            <a:r>
              <a:rPr lang="es-ES" sz="1600" dirty="0" err="1"/>
              <a:t>play</a:t>
            </a:r>
            <a:r>
              <a:rPr lang="es-ES" sz="1600" dirty="0"/>
              <a:t> —</a:t>
            </a:r>
            <a:br>
              <a:rPr lang="es-ES" sz="1600" dirty="0"/>
            </a:br>
            <a:r>
              <a:rPr lang="es-ES" sz="1600" b="1" dirty="0" err="1"/>
              <a:t>You’ll</a:t>
            </a:r>
            <a:r>
              <a:rPr lang="es-ES" sz="1600" b="1" dirty="0"/>
              <a:t> </a:t>
            </a:r>
            <a:r>
              <a:rPr lang="es-ES" sz="1600" b="1" dirty="0" err="1"/>
              <a:t>win</a:t>
            </a:r>
            <a:r>
              <a:rPr lang="es-ES" sz="1600" b="1" dirty="0"/>
              <a:t>.</a:t>
            </a:r>
            <a:endParaRPr lang="es-ES" sz="1600" dirty="0"/>
          </a:p>
          <a:p>
            <a:r>
              <a:rPr lang="es-ES" sz="1600" dirty="0" err="1"/>
              <a:t>Self</a:t>
            </a:r>
            <a:r>
              <a:rPr lang="es-ES" sz="1600" dirty="0"/>
              <a:t> </a:t>
            </a:r>
            <a:r>
              <a:rPr lang="es-ES" sz="1600" dirty="0" err="1"/>
              <a:t>storage</a:t>
            </a:r>
            <a:r>
              <a:rPr lang="es-ES" sz="1600" dirty="0"/>
              <a:t> </a:t>
            </a:r>
            <a:r>
              <a:rPr lang="es-ES" sz="1600" dirty="0" err="1"/>
              <a:t>isn’t</a:t>
            </a:r>
            <a:r>
              <a:rPr lang="es-ES" sz="1600" dirty="0"/>
              <a:t> </a:t>
            </a:r>
            <a:r>
              <a:rPr lang="es-ES" sz="1600" dirty="0" err="1"/>
              <a:t>about</a:t>
            </a:r>
            <a:r>
              <a:rPr lang="es-ES" sz="1600" dirty="0"/>
              <a:t> </a:t>
            </a:r>
            <a:r>
              <a:rPr lang="es-ES" sz="1600" dirty="0" err="1"/>
              <a:t>surviving</a:t>
            </a:r>
            <a:r>
              <a:rPr lang="es-ES" sz="1600" dirty="0"/>
              <a:t> —</a:t>
            </a:r>
            <a:br>
              <a:rPr lang="es-ES" sz="1600" dirty="0"/>
            </a:br>
            <a:r>
              <a:rPr lang="es-ES" sz="1600" b="1" dirty="0" err="1"/>
              <a:t>It’s</a:t>
            </a:r>
            <a:r>
              <a:rPr lang="es-ES" sz="1600" b="1" dirty="0"/>
              <a:t> </a:t>
            </a:r>
            <a:r>
              <a:rPr lang="es-ES" sz="1600" b="1" dirty="0" err="1"/>
              <a:t>about</a:t>
            </a:r>
            <a:r>
              <a:rPr lang="es-ES" sz="1600" b="1" dirty="0"/>
              <a:t> </a:t>
            </a:r>
            <a:r>
              <a:rPr lang="es-ES" sz="1600" b="1" dirty="0" err="1"/>
              <a:t>leading</a:t>
            </a:r>
            <a:r>
              <a:rPr lang="es-ES" sz="1600" b="1" dirty="0"/>
              <a:t>.</a:t>
            </a:r>
            <a:endParaRPr lang="es-ES" sz="1600" dirty="0"/>
          </a:p>
          <a:p>
            <a:r>
              <a:rPr lang="es-ES" sz="1600" dirty="0" err="1"/>
              <a:t>Have</a:t>
            </a:r>
            <a:r>
              <a:rPr lang="es-ES" sz="1600" dirty="0"/>
              <a:t> a plan.</a:t>
            </a:r>
            <a:br>
              <a:rPr lang="es-ES" sz="1600" dirty="0"/>
            </a:br>
            <a:r>
              <a:rPr lang="es-ES" sz="1600" dirty="0" err="1"/>
              <a:t>Defend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ground</a:t>
            </a:r>
            <a:r>
              <a:rPr lang="es-ES" sz="1600" dirty="0"/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Now…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Go for the trophy!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Thank you!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See you on the pitch!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⚽🏆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313" name="Google Shape;31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287DDBD5-8822-AD5E-B400-C171CBA7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>
            <a:extLst>
              <a:ext uri="{FF2B5EF4-FFF2-40B4-BE49-F238E27FC236}">
                <a16:creationId xmlns:a16="http://schemas.microsoft.com/office/drawing/2014/main" id="{F9CCCEA2-8486-2C1E-281E-98CD72C33D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>
            <a:extLst>
              <a:ext uri="{FF2B5EF4-FFF2-40B4-BE49-F238E27FC236}">
                <a16:creationId xmlns:a16="http://schemas.microsoft.com/office/drawing/2014/main" id="{2FCCCFA4-88E1-95FE-044D-73BAB2D319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>
            <a:extLst>
              <a:ext uri="{FF2B5EF4-FFF2-40B4-BE49-F238E27FC236}">
                <a16:creationId xmlns:a16="http://schemas.microsoft.com/office/drawing/2014/main" id="{63426142-E0C9-3333-A866-E35A317D5B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9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ED4169D5-5D0C-1D51-91E6-4436CFE7D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A6177F61-2224-2008-C695-A396DEEF0E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51AC4F1F-D61F-14B4-F51D-59D0733344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>
            <a:extLst>
              <a:ext uri="{FF2B5EF4-FFF2-40B4-BE49-F238E27FC236}">
                <a16:creationId xmlns:a16="http://schemas.microsoft.com/office/drawing/2014/main" id="{5122458D-E22B-4B84-C513-D503D29EE1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056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641086BA-98E7-B339-DB07-AAA975C42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>
            <a:extLst>
              <a:ext uri="{FF2B5EF4-FFF2-40B4-BE49-F238E27FC236}">
                <a16:creationId xmlns:a16="http://schemas.microsoft.com/office/drawing/2014/main" id="{886B8ECF-C5C7-3CDC-D949-7FE19CAE67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8:notes">
            <a:extLst>
              <a:ext uri="{FF2B5EF4-FFF2-40B4-BE49-F238E27FC236}">
                <a16:creationId xmlns:a16="http://schemas.microsoft.com/office/drawing/2014/main" id="{9336B257-1CDB-3157-1DD2-C50F30B99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>
            <a:extLst>
              <a:ext uri="{FF2B5EF4-FFF2-40B4-BE49-F238E27FC236}">
                <a16:creationId xmlns:a16="http://schemas.microsoft.com/office/drawing/2014/main" id="{D17F12E1-E68E-039F-B3CA-17364A7B7E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73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bg>
      <p:bgPr>
        <a:solidFill>
          <a:srgbClr val="000000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bg>
      <p:bgPr>
        <a:solidFill>
          <a:srgbClr val="000000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bg>
      <p:bgPr>
        <a:solidFill>
          <a:srgbClr val="000000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3 master">
  <p:cSld name="Slide 13 master">
    <p:bg>
      <p:bgPr>
        <a:solidFill>
          <a:srgbClr val="00000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5 master">
  <p:cSld name="Slide 15 master">
    <p:bg>
      <p:bgPr>
        <a:solidFill>
          <a:srgbClr val="000000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6 master">
  <p:cSld name="Slide 16 master">
    <p:bg>
      <p:bgPr>
        <a:solidFill>
          <a:srgbClr val="000000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7 master">
  <p:cSld name="Slide 17 master"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8 master">
  <p:cSld name="Slide 18 master"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9 master">
  <p:cSld name="Slide 19 master">
    <p:bg>
      <p:bgPr>
        <a:solidFill>
          <a:srgbClr val="0000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bg>
      <p:bgPr>
        <a:solidFill>
          <a:srgbClr val="000000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bg>
      <p:bgPr>
        <a:solidFill>
          <a:srgbClr val="000000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bg>
      <p:bgPr>
        <a:solidFill>
          <a:srgbClr val="000000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bg>
      <p:bgPr>
        <a:solidFill>
          <a:srgbClr val="000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bg>
      <p:bgPr>
        <a:solidFill>
          <a:srgbClr val="000000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2" descr="preencoded.png"/>
          <p:cNvPicPr preferRelativeResize="0"/>
          <p:nvPr/>
        </p:nvPicPr>
        <p:blipFill rotWithShape="1">
          <a:blip r:embed="rId3">
            <a:alphaModFix/>
          </a:blip>
          <a:srcRect b="12111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2"/>
          <p:cNvSpPr/>
          <p:nvPr/>
        </p:nvSpPr>
        <p:spPr>
          <a:xfrm>
            <a:off x="575548" y="9325451"/>
            <a:ext cx="4111228" cy="51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b="0" i="0" u="none" strike="noStrike" cap="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8B01ABCB-BD0C-C9C8-641A-918AB199E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>
            <a:extLst>
              <a:ext uri="{FF2B5EF4-FFF2-40B4-BE49-F238E27FC236}">
                <a16:creationId xmlns:a16="http://schemas.microsoft.com/office/drawing/2014/main" id="{6ACE0823-5FEF-D83E-3083-3127597EB9F4}"/>
              </a:ext>
            </a:extLst>
          </p:cNvPr>
          <p:cNvSpPr/>
          <p:nvPr/>
        </p:nvSpPr>
        <p:spPr>
          <a:xfrm>
            <a:off x="675323" y="7392233"/>
            <a:ext cx="13279755" cy="30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endParaRPr sz="1500" b="0" i="0" u="none" strike="noStrike" cap="none"/>
          </a:p>
        </p:txBody>
      </p:sp>
      <p:pic>
        <p:nvPicPr>
          <p:cNvPr id="7170" name="Picture 2" descr="Los fanáticos fulminaron a un actual jugador del Real Madrid que habló de &quot; Ronaldo, el gordo...&quot; - Infobae">
            <a:extLst>
              <a:ext uri="{FF2B5EF4-FFF2-40B4-BE49-F238E27FC236}">
                <a16:creationId xmlns:a16="http://schemas.microsoft.com/office/drawing/2014/main" id="{52F208C5-C88B-8C52-9AEF-FFF7E807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0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1" i="0" u="none" strike="noStrike" cap="none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Football Strategies for Self Storage</a:t>
            </a:r>
            <a:endParaRPr sz="4450" b="0" i="0" u="none" strike="noStrike" cap="none"/>
          </a:p>
        </p:txBody>
      </p:sp>
      <p:sp>
        <p:nvSpPr>
          <p:cNvPr id="127" name="Google Shape;127;p30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Attack, Defend, and Dominate. Ready to Play?</a:t>
            </a:r>
            <a:endParaRPr sz="2600">
              <a:solidFill>
                <a:srgbClr val="CFCBB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83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1"/>
          <p:cNvSpPr/>
          <p:nvPr/>
        </p:nvSpPr>
        <p:spPr>
          <a:xfrm>
            <a:off x="793790" y="4179451"/>
            <a:ext cx="12171096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Know Your Competition: the Opponent</a:t>
            </a:r>
            <a:endParaRPr sz="4450" b="0" i="0" u="none" strike="noStrike" cap="none" dirty="0"/>
          </a:p>
        </p:txBody>
      </p:sp>
      <p:sp>
        <p:nvSpPr>
          <p:cNvPr id="135" name="Google Shape;135;p31"/>
          <p:cNvSpPr/>
          <p:nvPr/>
        </p:nvSpPr>
        <p:spPr>
          <a:xfrm>
            <a:off x="793790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3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860" y="5270897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1"/>
          <p:cNvSpPr/>
          <p:nvPr/>
        </p:nvSpPr>
        <p:spPr>
          <a:xfrm>
            <a:off x="1530906" y="5306258"/>
            <a:ext cx="342149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Scout competition facilities</a:t>
            </a:r>
            <a:endParaRPr sz="2200" b="0" i="0" u="none" strike="noStrike" cap="none"/>
          </a:p>
        </p:txBody>
      </p:sp>
      <p:sp>
        <p:nvSpPr>
          <p:cNvPr id="138" name="Google Shape;138;p31"/>
          <p:cNvSpPr/>
          <p:nvPr/>
        </p:nvSpPr>
        <p:spPr>
          <a:xfrm>
            <a:off x="1530906" y="6151007"/>
            <a:ext cx="3421499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Check prices, promotions, occupancy rates</a:t>
            </a:r>
            <a:endParaRPr sz="1750" b="0" i="0" u="none" strike="noStrike" cap="none"/>
          </a:p>
        </p:txBody>
      </p:sp>
      <p:sp>
        <p:nvSpPr>
          <p:cNvPr id="139" name="Google Shape;139;p31"/>
          <p:cNvSpPr/>
          <p:nvPr/>
        </p:nvSpPr>
        <p:spPr>
          <a:xfrm>
            <a:off x="5235893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3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0963" y="5270897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1"/>
          <p:cNvSpPr/>
          <p:nvPr/>
        </p:nvSpPr>
        <p:spPr>
          <a:xfrm>
            <a:off x="5973008" y="5306258"/>
            <a:ext cx="3068360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Focus on nearby rivals</a:t>
            </a:r>
            <a:endParaRPr sz="2200" b="0" i="0" u="none" strike="noStrike" cap="none"/>
          </a:p>
        </p:txBody>
      </p:sp>
      <p:sp>
        <p:nvSpPr>
          <p:cNvPr id="142" name="Google Shape;142;p31"/>
          <p:cNvSpPr/>
          <p:nvPr/>
        </p:nvSpPr>
        <p:spPr>
          <a:xfrm>
            <a:off x="5973008" y="5796677"/>
            <a:ext cx="3421499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Only those within 10-minute drive matter</a:t>
            </a:r>
            <a:endParaRPr sz="1750" b="0" i="0" u="none" strike="noStrike" cap="none"/>
          </a:p>
        </p:txBody>
      </p:sp>
      <p:sp>
        <p:nvSpPr>
          <p:cNvPr id="143" name="Google Shape;143;p31"/>
          <p:cNvSpPr/>
          <p:nvPr/>
        </p:nvSpPr>
        <p:spPr>
          <a:xfrm>
            <a:off x="9677995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3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63065" y="5270897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/>
          <p:nvPr/>
        </p:nvSpPr>
        <p:spPr>
          <a:xfrm>
            <a:off x="10415111" y="5306258"/>
            <a:ext cx="3100149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Analyze market signals</a:t>
            </a:r>
            <a:endParaRPr sz="2200" b="0" i="0" u="none" strike="noStrike" cap="none"/>
          </a:p>
        </p:txBody>
      </p:sp>
      <p:sp>
        <p:nvSpPr>
          <p:cNvPr id="146" name="Google Shape;146;p31"/>
          <p:cNvSpPr/>
          <p:nvPr/>
        </p:nvSpPr>
        <p:spPr>
          <a:xfrm>
            <a:off x="10415111" y="5796677"/>
            <a:ext cx="3421499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Full + high prices = strong demand; empty + cheap = warning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2"/>
          <p:cNvSpPr/>
          <p:nvPr/>
        </p:nvSpPr>
        <p:spPr>
          <a:xfrm>
            <a:off x="793790" y="1654731"/>
            <a:ext cx="7386824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The Fans: Your Customers</a:t>
            </a:r>
            <a:endParaRPr sz="4450" b="0" i="0" u="none" strike="noStrike" cap="none" dirty="0"/>
          </a:p>
        </p:txBody>
      </p:sp>
      <p:pic>
        <p:nvPicPr>
          <p:cNvPr id="154" name="Google Shape;154;p3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790" y="274331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/>
          <p:nvPr/>
        </p:nvSpPr>
        <p:spPr>
          <a:xfrm>
            <a:off x="1587579" y="2838331"/>
            <a:ext cx="393382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Happy customers stay longer</a:t>
            </a:r>
            <a:endParaRPr sz="2200" b="0" i="0" u="none" strike="noStrike" cap="none"/>
          </a:p>
        </p:txBody>
      </p:sp>
      <p:sp>
        <p:nvSpPr>
          <p:cNvPr id="156" name="Google Shape;156;p32"/>
          <p:cNvSpPr/>
          <p:nvPr/>
        </p:nvSpPr>
        <p:spPr>
          <a:xfrm>
            <a:off x="1587579" y="3328749"/>
            <a:ext cx="676263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Satisfied clients become your best advocates</a:t>
            </a:r>
            <a:endParaRPr sz="1750" b="0" i="0" u="none" strike="noStrike" cap="none"/>
          </a:p>
        </p:txBody>
      </p:sp>
      <p:pic>
        <p:nvPicPr>
          <p:cNvPr id="157" name="Google Shape;157;p3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790" y="4184928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/>
          <p:nvPr/>
        </p:nvSpPr>
        <p:spPr>
          <a:xfrm>
            <a:off x="1587579" y="4279940"/>
            <a:ext cx="3029783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Google reviews matter</a:t>
            </a:r>
            <a:endParaRPr sz="2200" b="0" i="0" u="none" strike="noStrike" cap="none"/>
          </a:p>
        </p:txBody>
      </p:sp>
      <p:sp>
        <p:nvSpPr>
          <p:cNvPr id="159" name="Google Shape;159;p32"/>
          <p:cNvSpPr/>
          <p:nvPr/>
        </p:nvSpPr>
        <p:spPr>
          <a:xfrm>
            <a:off x="1587579" y="4770358"/>
            <a:ext cx="676263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Digital reputation drives new business</a:t>
            </a:r>
            <a:endParaRPr sz="1750" b="0" i="0" u="none" strike="noStrike" cap="none"/>
          </a:p>
        </p:txBody>
      </p:sp>
      <p:pic>
        <p:nvPicPr>
          <p:cNvPr id="160" name="Google Shape;160;p3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790" y="5626537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2"/>
          <p:cNvSpPr/>
          <p:nvPr/>
        </p:nvSpPr>
        <p:spPr>
          <a:xfrm>
            <a:off x="1587579" y="572154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Build community</a:t>
            </a:r>
            <a:endParaRPr sz="2200" b="0" i="0" u="none" strike="noStrike" cap="none"/>
          </a:p>
        </p:txBody>
      </p:sp>
      <p:sp>
        <p:nvSpPr>
          <p:cNvPr id="162" name="Google Shape;162;p32"/>
          <p:cNvSpPr/>
          <p:nvPr/>
        </p:nvSpPr>
        <p:spPr>
          <a:xfrm>
            <a:off x="1587579" y="6211967"/>
            <a:ext cx="676263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Referral programs and exclusive discounts create loyalty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/>
          <p:nvPr/>
        </p:nvSpPr>
        <p:spPr>
          <a:xfrm>
            <a:off x="784418" y="803553"/>
            <a:ext cx="828925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Choose Your Playing Field:</a:t>
            </a:r>
          </a:p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dirty="0">
                <a:solidFill>
                  <a:srgbClr val="F2E782"/>
                </a:solidFill>
                <a:latin typeface="Prata"/>
                <a:sym typeface="Prata"/>
              </a:rPr>
              <a:t>Your Market</a:t>
            </a:r>
            <a:endParaRPr sz="4450" b="0" i="0" u="none" strike="noStrike" cap="none" dirty="0"/>
          </a:p>
        </p:txBody>
      </p:sp>
      <p:sp>
        <p:nvSpPr>
          <p:cNvPr id="170" name="Google Shape;170;p33"/>
          <p:cNvSpPr/>
          <p:nvPr/>
        </p:nvSpPr>
        <p:spPr>
          <a:xfrm>
            <a:off x="1048941" y="2788801"/>
            <a:ext cx="30480" cy="3700820"/>
          </a:xfrm>
          <a:prstGeom prst="roundRect">
            <a:avLst>
              <a:gd name="adj" fmla="val 111628"/>
            </a:avLst>
          </a:prstGeom>
          <a:solidFill>
            <a:srgbClr val="535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3"/>
          <p:cNvSpPr/>
          <p:nvPr/>
        </p:nvSpPr>
        <p:spPr>
          <a:xfrm>
            <a:off x="1273612" y="3028712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535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3"/>
          <p:cNvSpPr/>
          <p:nvPr/>
        </p:nvSpPr>
        <p:spPr>
          <a:xfrm>
            <a:off x="793790" y="27888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860" y="2831306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/>
          <p:nvPr/>
        </p:nvSpPr>
        <p:spPr>
          <a:xfrm>
            <a:off x="2183011" y="286666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Test market demand</a:t>
            </a:r>
            <a:endParaRPr sz="2200" b="0" i="0" u="none" strike="noStrike" cap="none"/>
          </a:p>
        </p:txBody>
      </p:sp>
      <p:sp>
        <p:nvSpPr>
          <p:cNvPr id="175" name="Google Shape;175;p33"/>
          <p:cNvSpPr/>
          <p:nvPr/>
        </p:nvSpPr>
        <p:spPr>
          <a:xfrm>
            <a:off x="2183011" y="3357086"/>
            <a:ext cx="616719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Run fake ads before investing in locations</a:t>
            </a:r>
            <a:endParaRPr sz="1750" b="0" i="0" u="none" strike="noStrike" cap="none"/>
          </a:p>
        </p:txBody>
      </p:sp>
      <p:sp>
        <p:nvSpPr>
          <p:cNvPr id="176" name="Google Shape;176;p33"/>
          <p:cNvSpPr/>
          <p:nvPr/>
        </p:nvSpPr>
        <p:spPr>
          <a:xfrm>
            <a:off x="1273612" y="4413528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535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3"/>
          <p:cNvSpPr/>
          <p:nvPr/>
        </p:nvSpPr>
        <p:spPr>
          <a:xfrm>
            <a:off x="793790" y="41736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3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860" y="4216122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/>
          <p:nvPr/>
        </p:nvSpPr>
        <p:spPr>
          <a:xfrm>
            <a:off x="2183011" y="4251484"/>
            <a:ext cx="4623554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Target established neighborhoods</a:t>
            </a:r>
            <a:endParaRPr sz="2200" b="0" i="0" u="none" strike="noStrike" cap="none"/>
          </a:p>
        </p:txBody>
      </p:sp>
      <p:sp>
        <p:nvSpPr>
          <p:cNvPr id="180" name="Google Shape;180;p33"/>
          <p:cNvSpPr/>
          <p:nvPr/>
        </p:nvSpPr>
        <p:spPr>
          <a:xfrm>
            <a:off x="2183011" y="4741902"/>
            <a:ext cx="616719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Older areas with limited space = higher demand</a:t>
            </a:r>
            <a:endParaRPr sz="1750" b="0" i="0" u="none" strike="noStrike" cap="none"/>
          </a:p>
        </p:txBody>
      </p:sp>
      <p:sp>
        <p:nvSpPr>
          <p:cNvPr id="181" name="Google Shape;181;p33"/>
          <p:cNvSpPr/>
          <p:nvPr/>
        </p:nvSpPr>
        <p:spPr>
          <a:xfrm>
            <a:off x="1273612" y="5798344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535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3"/>
          <p:cNvSpPr/>
          <p:nvPr/>
        </p:nvSpPr>
        <p:spPr>
          <a:xfrm>
            <a:off x="793790" y="55584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3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860" y="5600938"/>
            <a:ext cx="340162" cy="42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/>
          <p:nvPr/>
        </p:nvSpPr>
        <p:spPr>
          <a:xfrm>
            <a:off x="2183011" y="563630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Urban vs. Industrial</a:t>
            </a:r>
            <a:endParaRPr sz="2200" b="0" i="0" u="none" strike="noStrike" cap="none"/>
          </a:p>
        </p:txBody>
      </p:sp>
      <p:sp>
        <p:nvSpPr>
          <p:cNvPr id="185" name="Google Shape;185;p33"/>
          <p:cNvSpPr/>
          <p:nvPr/>
        </p:nvSpPr>
        <p:spPr>
          <a:xfrm>
            <a:off x="2183011" y="6126718"/>
            <a:ext cx="616719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City: proximity is key; Industrial: visibility matters</a:t>
            </a:r>
            <a:endParaRPr sz="1750" b="0" i="0" u="none" strike="noStrike" cap="none"/>
          </a:p>
        </p:txBody>
      </p:sp>
      <p:pic>
        <p:nvPicPr>
          <p:cNvPr id="1026" name="Picture 2" descr="Andres Iniesta Photostream">
            <a:extLst>
              <a:ext uri="{FF2B5EF4-FFF2-40B4-BE49-F238E27FC236}">
                <a16:creationId xmlns:a16="http://schemas.microsoft.com/office/drawing/2014/main" id="{767158D7-5F6D-F5F3-458A-C40E88482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58" y="0"/>
            <a:ext cx="546576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/>
          <p:nvPr/>
        </p:nvSpPr>
        <p:spPr>
          <a:xfrm>
            <a:off x="6280205" y="1549000"/>
            <a:ext cx="82584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250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The Referee: </a:t>
            </a:r>
            <a:r>
              <a:rPr lang="en-US" sz="42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Your Contract</a:t>
            </a:r>
            <a:endParaRPr sz="4250" b="0" i="0" u="none" strike="noStrike" cap="none" dirty="0"/>
          </a:p>
        </p:txBody>
      </p:sp>
      <p:pic>
        <p:nvPicPr>
          <p:cNvPr id="192" name="Google Shape;192;p3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0190" y="2597944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4"/>
          <p:cNvSpPr/>
          <p:nvPr/>
        </p:nvSpPr>
        <p:spPr>
          <a:xfrm>
            <a:off x="7754422" y="282475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Clear contracts</a:t>
            </a:r>
            <a:endParaRPr sz="2200" b="0" i="0" u="none" strike="noStrike" cap="none"/>
          </a:p>
        </p:txBody>
      </p:sp>
      <p:sp>
        <p:nvSpPr>
          <p:cNvPr id="194" name="Google Shape;194;p34"/>
          <p:cNvSpPr/>
          <p:nvPr/>
        </p:nvSpPr>
        <p:spPr>
          <a:xfrm>
            <a:off x="7754422" y="3315176"/>
            <a:ext cx="608218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Avoid problematic customers with solid agreements</a:t>
            </a:r>
            <a:endParaRPr sz="1750" b="0" i="0" u="none" strike="noStrike" cap="none"/>
          </a:p>
        </p:txBody>
      </p:sp>
      <p:pic>
        <p:nvPicPr>
          <p:cNvPr id="195" name="Google Shape;195;p3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0190" y="3958828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/>
          <p:nvPr/>
        </p:nvSpPr>
        <p:spPr>
          <a:xfrm>
            <a:off x="7754422" y="4185642"/>
            <a:ext cx="304740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Payment management</a:t>
            </a:r>
            <a:endParaRPr sz="2200" b="0" i="0" u="none" strike="noStrike" cap="none"/>
          </a:p>
        </p:txBody>
      </p:sp>
      <p:sp>
        <p:nvSpPr>
          <p:cNvPr id="197" name="Google Shape;197;p34"/>
          <p:cNvSpPr/>
          <p:nvPr/>
        </p:nvSpPr>
        <p:spPr>
          <a:xfrm>
            <a:off x="7754422" y="4676061"/>
            <a:ext cx="608218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Handle late payments firmly but professionally</a:t>
            </a:r>
            <a:endParaRPr sz="1750" b="0" i="0" u="none" strike="noStrike" cap="none"/>
          </a:p>
        </p:txBody>
      </p:sp>
      <p:pic>
        <p:nvPicPr>
          <p:cNvPr id="198" name="Google Shape;198;p3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0190" y="5319713"/>
            <a:ext cx="1134070" cy="136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/>
          <p:nvPr/>
        </p:nvSpPr>
        <p:spPr>
          <a:xfrm>
            <a:off x="7754422" y="5546527"/>
            <a:ext cx="313670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Regulatory compliance</a:t>
            </a:r>
            <a:endParaRPr sz="2200" b="0" i="0" u="none" strike="noStrike" cap="none"/>
          </a:p>
        </p:txBody>
      </p:sp>
      <p:sp>
        <p:nvSpPr>
          <p:cNvPr id="200" name="Google Shape;200;p34"/>
          <p:cNvSpPr/>
          <p:nvPr/>
        </p:nvSpPr>
        <p:spPr>
          <a:xfrm>
            <a:off x="7754422" y="6036945"/>
            <a:ext cx="608218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Follow local laws to avoid fines and legal issues</a:t>
            </a:r>
            <a:endParaRPr sz="1750" b="0" i="0" u="none" strike="noStrike" cap="none"/>
          </a:p>
        </p:txBody>
      </p:sp>
      <p:pic>
        <p:nvPicPr>
          <p:cNvPr id="201" name="Google Shape;201;p34"/>
          <p:cNvPicPr preferRelativeResize="0"/>
          <p:nvPr/>
        </p:nvPicPr>
        <p:blipFill rotWithShape="1">
          <a:blip r:embed="rId6">
            <a:alphaModFix/>
          </a:blip>
          <a:srcRect l="38237" r="10841"/>
          <a:stretch/>
        </p:blipFill>
        <p:spPr>
          <a:xfrm>
            <a:off x="0" y="0"/>
            <a:ext cx="5915976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/>
          <p:nvPr/>
        </p:nvSpPr>
        <p:spPr>
          <a:xfrm>
            <a:off x="793734" y="646031"/>
            <a:ext cx="7226316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Goalkeeper: </a:t>
            </a:r>
          </a:p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Protect Your Cash Flow</a:t>
            </a:r>
            <a:endParaRPr sz="4450" b="0" i="0" u="none" strike="noStrike" cap="none" dirty="0"/>
          </a:p>
        </p:txBody>
      </p:sp>
      <p:sp>
        <p:nvSpPr>
          <p:cNvPr id="235" name="Google Shape;235;p36"/>
          <p:cNvSpPr/>
          <p:nvPr/>
        </p:nvSpPr>
        <p:spPr>
          <a:xfrm>
            <a:off x="-228211" y="2694503"/>
            <a:ext cx="4120753" cy="74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5850"/>
              <a:buFont typeface="Prata"/>
              <a:buNone/>
            </a:pPr>
            <a:r>
              <a:rPr lang="en-US" sz="585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100%</a:t>
            </a:r>
            <a:endParaRPr sz="5850" b="0" i="0" u="none" strike="noStrike" cap="none" dirty="0"/>
          </a:p>
        </p:txBody>
      </p:sp>
      <p:sp>
        <p:nvSpPr>
          <p:cNvPr id="236" name="Google Shape;236;p36"/>
          <p:cNvSpPr/>
          <p:nvPr/>
        </p:nvSpPr>
        <p:spPr>
          <a:xfrm>
            <a:off x="3062288" y="2891550"/>
            <a:ext cx="2835235" cy="55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6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Cash is vital</a:t>
            </a:r>
            <a:endParaRPr sz="2600" b="0" i="0" u="none" strike="noStrike" cap="none" dirty="0"/>
          </a:p>
        </p:txBody>
      </p:sp>
      <p:sp>
        <p:nvSpPr>
          <p:cNvPr id="238" name="Google Shape;238;p36"/>
          <p:cNvSpPr/>
          <p:nvPr/>
        </p:nvSpPr>
        <p:spPr>
          <a:xfrm>
            <a:off x="414547" y="4170402"/>
            <a:ext cx="2835235" cy="74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5850"/>
              <a:buFont typeface="Prata"/>
              <a:buNone/>
            </a:pPr>
            <a:r>
              <a:rPr lang="en-US" sz="585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6+</a:t>
            </a:r>
            <a:endParaRPr sz="5850" b="0" i="0" u="none" strike="noStrike" cap="none" dirty="0"/>
          </a:p>
        </p:txBody>
      </p:sp>
      <p:sp>
        <p:nvSpPr>
          <p:cNvPr id="239" name="Google Shape;239;p36"/>
          <p:cNvSpPr/>
          <p:nvPr/>
        </p:nvSpPr>
        <p:spPr>
          <a:xfrm>
            <a:off x="3386109" y="42927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6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Months of capital</a:t>
            </a:r>
            <a:endParaRPr sz="2600" b="0" i="0" u="none" strike="noStrike" cap="none" dirty="0"/>
          </a:p>
        </p:txBody>
      </p:sp>
      <p:sp>
        <p:nvSpPr>
          <p:cNvPr id="241" name="Google Shape;241;p36"/>
          <p:cNvSpPr/>
          <p:nvPr/>
        </p:nvSpPr>
        <p:spPr>
          <a:xfrm>
            <a:off x="414547" y="5824299"/>
            <a:ext cx="2971562" cy="74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5850"/>
              <a:buFont typeface="Prata"/>
              <a:buNone/>
            </a:pPr>
            <a:r>
              <a:rPr lang="en-US" sz="585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30%</a:t>
            </a:r>
            <a:endParaRPr sz="5850" b="0" i="0" u="none" strike="noStrike" cap="none" dirty="0"/>
          </a:p>
        </p:txBody>
      </p:sp>
      <p:sp>
        <p:nvSpPr>
          <p:cNvPr id="242" name="Google Shape;242;p36"/>
          <p:cNvSpPr/>
          <p:nvPr/>
        </p:nvSpPr>
        <p:spPr>
          <a:xfrm>
            <a:off x="3386109" y="602134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6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Profit margin</a:t>
            </a:r>
            <a:endParaRPr sz="2600" b="0" i="0" u="none" strike="noStrike" cap="none" dirty="0"/>
          </a:p>
        </p:txBody>
      </p:sp>
      <p:pic>
        <p:nvPicPr>
          <p:cNvPr id="4098" name="Picture 2" descr="Casillas, elegido mejor portero del mundo - Libertad Digital">
            <a:extLst>
              <a:ext uri="{FF2B5EF4-FFF2-40B4-BE49-F238E27FC236}">
                <a16:creationId xmlns:a16="http://schemas.microsoft.com/office/drawing/2014/main" id="{61615E9D-745B-0FD0-9E93-2D236C84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03" y="-7898"/>
            <a:ext cx="6259497" cy="8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/>
          <p:nvPr/>
        </p:nvSpPr>
        <p:spPr>
          <a:xfrm>
            <a:off x="6280190" y="317853"/>
            <a:ext cx="81501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000"/>
              <a:buFont typeface="Prata"/>
              <a:buNone/>
            </a:pPr>
            <a:r>
              <a:rPr lang="en-US" sz="4000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Defender: 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000"/>
              <a:buFont typeface="Prata"/>
              <a:buNone/>
            </a:pPr>
            <a:r>
              <a:rPr lang="en-US" sz="400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Your Team and Operations</a:t>
            </a:r>
            <a:endParaRPr sz="4000" b="0" i="0" u="none" strike="noStrike" cap="none" dirty="0"/>
          </a:p>
        </p:txBody>
      </p:sp>
      <p:sp>
        <p:nvSpPr>
          <p:cNvPr id="250" name="Google Shape;250;p37"/>
          <p:cNvSpPr/>
          <p:nvPr/>
        </p:nvSpPr>
        <p:spPr>
          <a:xfrm>
            <a:off x="6280190" y="1899880"/>
            <a:ext cx="3676174" cy="2748201"/>
          </a:xfrm>
          <a:prstGeom prst="roundRect">
            <a:avLst>
              <a:gd name="adj" fmla="val 1114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6484263" y="2103953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000"/>
              <a:buFont typeface="Prata"/>
              <a:buNone/>
            </a:pPr>
            <a:r>
              <a:rPr lang="en-US" sz="20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Staff Training</a:t>
            </a:r>
            <a:endParaRPr sz="2000" b="0" i="0" u="none" strike="noStrike" cap="none"/>
          </a:p>
        </p:txBody>
      </p:sp>
      <p:sp>
        <p:nvSpPr>
          <p:cNvPr id="252" name="Google Shape;252;p37"/>
          <p:cNvSpPr/>
          <p:nvPr/>
        </p:nvSpPr>
        <p:spPr>
          <a:xfrm>
            <a:off x="6484263" y="2545199"/>
            <a:ext cx="3268028" cy="65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None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Well-trained team keeps operations stable</a:t>
            </a:r>
            <a:endParaRPr sz="1600" b="0" i="0" u="none" strike="noStrike" cap="none"/>
          </a:p>
        </p:txBody>
      </p:sp>
      <p:sp>
        <p:nvSpPr>
          <p:cNvPr id="253" name="Google Shape;253;p37"/>
          <p:cNvSpPr/>
          <p:nvPr/>
        </p:nvSpPr>
        <p:spPr>
          <a:xfrm>
            <a:off x="6484263" y="3321010"/>
            <a:ext cx="3268028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Customer service skills</a:t>
            </a:r>
            <a:endParaRPr sz="1600" b="0" i="0" u="none" strike="noStrike" cap="none"/>
          </a:p>
        </p:txBody>
      </p:sp>
      <p:sp>
        <p:nvSpPr>
          <p:cNvPr id="254" name="Google Shape;254;p37"/>
          <p:cNvSpPr/>
          <p:nvPr/>
        </p:nvSpPr>
        <p:spPr>
          <a:xfrm>
            <a:off x="6484263" y="3719155"/>
            <a:ext cx="3268028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Facility maintenance</a:t>
            </a:r>
            <a:endParaRPr sz="1600" b="0" i="0" u="none" strike="noStrike" cap="none"/>
          </a:p>
        </p:txBody>
      </p:sp>
      <p:sp>
        <p:nvSpPr>
          <p:cNvPr id="255" name="Google Shape;255;p37"/>
          <p:cNvSpPr/>
          <p:nvPr/>
        </p:nvSpPr>
        <p:spPr>
          <a:xfrm>
            <a:off x="6484263" y="4117300"/>
            <a:ext cx="3268028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Security procedures</a:t>
            </a:r>
            <a:endParaRPr sz="1600" b="0" i="0" u="none" strike="noStrike" cap="none"/>
          </a:p>
        </p:txBody>
      </p:sp>
      <p:sp>
        <p:nvSpPr>
          <p:cNvPr id="256" name="Google Shape;256;p37"/>
          <p:cNvSpPr/>
          <p:nvPr/>
        </p:nvSpPr>
        <p:spPr>
          <a:xfrm>
            <a:off x="10160437" y="1899880"/>
            <a:ext cx="3676174" cy="2748201"/>
          </a:xfrm>
          <a:prstGeom prst="roundRect">
            <a:avLst>
              <a:gd name="adj" fmla="val 1114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7"/>
          <p:cNvSpPr/>
          <p:nvPr/>
        </p:nvSpPr>
        <p:spPr>
          <a:xfrm>
            <a:off x="10364510" y="2103953"/>
            <a:ext cx="2640449" cy="3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000"/>
              <a:buFont typeface="Prata"/>
              <a:buNone/>
            </a:pPr>
            <a:r>
              <a:rPr lang="en-US" sz="20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Process Optimization</a:t>
            </a:r>
            <a:endParaRPr sz="2000" b="0" i="0" u="none" strike="noStrike" cap="none"/>
          </a:p>
        </p:txBody>
      </p:sp>
      <p:sp>
        <p:nvSpPr>
          <p:cNvPr id="258" name="Google Shape;258;p37"/>
          <p:cNvSpPr/>
          <p:nvPr/>
        </p:nvSpPr>
        <p:spPr>
          <a:xfrm>
            <a:off x="10364510" y="2545199"/>
            <a:ext cx="3268028" cy="65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None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Streamline operations for efficiency</a:t>
            </a:r>
            <a:endParaRPr sz="1600" b="0" i="0" u="none" strike="noStrike" cap="none"/>
          </a:p>
        </p:txBody>
      </p:sp>
      <p:sp>
        <p:nvSpPr>
          <p:cNvPr id="259" name="Google Shape;259;p37"/>
          <p:cNvSpPr/>
          <p:nvPr/>
        </p:nvSpPr>
        <p:spPr>
          <a:xfrm>
            <a:off x="10364510" y="3321010"/>
            <a:ext cx="3268028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Automated billing</a:t>
            </a:r>
            <a:endParaRPr sz="1600" b="0" i="0" u="none" strike="noStrike" cap="none"/>
          </a:p>
        </p:txBody>
      </p:sp>
      <p:sp>
        <p:nvSpPr>
          <p:cNvPr id="260" name="Google Shape;260;p37"/>
          <p:cNvSpPr/>
          <p:nvPr/>
        </p:nvSpPr>
        <p:spPr>
          <a:xfrm>
            <a:off x="10364510" y="3719155"/>
            <a:ext cx="3268028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Digital contracts</a:t>
            </a:r>
            <a:endParaRPr sz="1600" b="0" i="0" u="none" strike="noStrike" cap="none"/>
          </a:p>
        </p:txBody>
      </p:sp>
      <p:sp>
        <p:nvSpPr>
          <p:cNvPr id="261" name="Google Shape;261;p37"/>
          <p:cNvSpPr/>
          <p:nvPr/>
        </p:nvSpPr>
        <p:spPr>
          <a:xfrm>
            <a:off x="10364510" y="4117300"/>
            <a:ext cx="3268028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Remote monitoring</a:t>
            </a:r>
            <a:endParaRPr sz="1600" b="0" i="0" u="none" strike="noStrike" cap="none"/>
          </a:p>
        </p:txBody>
      </p:sp>
      <p:sp>
        <p:nvSpPr>
          <p:cNvPr id="262" name="Google Shape;262;p37"/>
          <p:cNvSpPr/>
          <p:nvPr/>
        </p:nvSpPr>
        <p:spPr>
          <a:xfrm>
            <a:off x="6280190" y="4852154"/>
            <a:ext cx="7556421" cy="2421493"/>
          </a:xfrm>
          <a:prstGeom prst="roundRect">
            <a:avLst>
              <a:gd name="adj" fmla="val 1265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7"/>
          <p:cNvSpPr/>
          <p:nvPr/>
        </p:nvSpPr>
        <p:spPr>
          <a:xfrm>
            <a:off x="6484262" y="5056227"/>
            <a:ext cx="3472101" cy="36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000"/>
              <a:buFont typeface="Prata"/>
              <a:buNone/>
            </a:pPr>
            <a:r>
              <a:rPr lang="en-US" sz="20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Facility Maintenance</a:t>
            </a:r>
            <a:endParaRPr sz="2000" b="0" i="0" u="none" strike="noStrike" cap="none" dirty="0"/>
          </a:p>
        </p:txBody>
      </p:sp>
      <p:sp>
        <p:nvSpPr>
          <p:cNvPr id="264" name="Google Shape;264;p37"/>
          <p:cNvSpPr/>
          <p:nvPr/>
        </p:nvSpPr>
        <p:spPr>
          <a:xfrm>
            <a:off x="6484263" y="5497473"/>
            <a:ext cx="7148274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None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Keep property in top condition</a:t>
            </a:r>
            <a:endParaRPr sz="1600" b="0" i="0" u="none" strike="noStrike" cap="none"/>
          </a:p>
        </p:txBody>
      </p:sp>
      <p:sp>
        <p:nvSpPr>
          <p:cNvPr id="265" name="Google Shape;265;p37"/>
          <p:cNvSpPr/>
          <p:nvPr/>
        </p:nvSpPr>
        <p:spPr>
          <a:xfrm>
            <a:off x="6484263" y="5946577"/>
            <a:ext cx="7148274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Regular inspections</a:t>
            </a:r>
            <a:endParaRPr sz="1600" b="0" i="0" u="none" strike="noStrike" cap="none"/>
          </a:p>
        </p:txBody>
      </p:sp>
      <p:sp>
        <p:nvSpPr>
          <p:cNvPr id="266" name="Google Shape;266;p37"/>
          <p:cNvSpPr/>
          <p:nvPr/>
        </p:nvSpPr>
        <p:spPr>
          <a:xfrm>
            <a:off x="6484263" y="6344722"/>
            <a:ext cx="7148274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Preventive repairs</a:t>
            </a:r>
            <a:endParaRPr sz="1600" b="0" i="0" u="none" strike="noStrike" cap="none"/>
          </a:p>
        </p:txBody>
      </p:sp>
      <p:sp>
        <p:nvSpPr>
          <p:cNvPr id="267" name="Google Shape;267;p37"/>
          <p:cNvSpPr/>
          <p:nvPr/>
        </p:nvSpPr>
        <p:spPr>
          <a:xfrm>
            <a:off x="6484263" y="6742867"/>
            <a:ext cx="7148274" cy="32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600"/>
              <a:buFont typeface="Raleway"/>
              <a:buChar char="•"/>
            </a:pPr>
            <a:r>
              <a:rPr lang="en-US" sz="16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Cleanliness standards</a:t>
            </a:r>
            <a:endParaRPr sz="1600" b="0" i="0" u="none" strike="noStrike" cap="none"/>
          </a:p>
        </p:txBody>
      </p:sp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 l="27213" r="21614"/>
          <a:stretch/>
        </p:blipFill>
        <p:spPr>
          <a:xfrm>
            <a:off x="0" y="0"/>
            <a:ext cx="5949427" cy="822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/>
          <p:nvPr/>
        </p:nvSpPr>
        <p:spPr>
          <a:xfrm>
            <a:off x="793807" y="1025950"/>
            <a:ext cx="9550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Midfielder: </a:t>
            </a: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Marketing</a:t>
            </a:r>
            <a:endParaRPr sz="4450" b="0" i="0" u="none" strike="noStrike" cap="none" dirty="0"/>
          </a:p>
        </p:txBody>
      </p:sp>
      <p:pic>
        <p:nvPicPr>
          <p:cNvPr id="275" name="Google Shape;275;p3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0648" y="2083823"/>
            <a:ext cx="2152055" cy="13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7668" y="2737297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/>
          <p:nvPr/>
        </p:nvSpPr>
        <p:spPr>
          <a:xfrm>
            <a:off x="4367213" y="2430090"/>
            <a:ext cx="2947987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Customer Conversion</a:t>
            </a:r>
            <a:endParaRPr sz="2200" b="0" i="0" u="none" strike="noStrike" cap="none" dirty="0"/>
          </a:p>
        </p:txBody>
      </p:sp>
      <p:pic>
        <p:nvPicPr>
          <p:cNvPr id="280" name="Google Shape;280;p3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5098" y="3479661"/>
            <a:ext cx="4304109" cy="13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7191" y="3967331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/>
          <p:nvPr/>
        </p:nvSpPr>
        <p:spPr>
          <a:xfrm>
            <a:off x="5217139" y="3778805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Targeted Advertising</a:t>
            </a:r>
            <a:endParaRPr sz="2200" b="0" i="0" u="none" strike="noStrike" cap="none"/>
          </a:p>
        </p:txBody>
      </p:sp>
      <p:pic>
        <p:nvPicPr>
          <p:cNvPr id="285" name="Google Shape;285;p38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8593" y="4899480"/>
            <a:ext cx="6456164" cy="13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7191" y="5353643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/>
          <p:nvPr/>
        </p:nvSpPr>
        <p:spPr>
          <a:xfrm>
            <a:off x="6271022" y="519862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Online Presence</a:t>
            </a:r>
            <a:endParaRPr sz="2200" b="0" i="0" u="none" strike="noStrike" cap="none" dirty="0"/>
          </a:p>
        </p:txBody>
      </p:sp>
      <p:pic>
        <p:nvPicPr>
          <p:cNvPr id="5122" name="Picture 2" descr="Los mejores centrocampistas de la historia del fútbol">
            <a:extLst>
              <a:ext uri="{FF2B5EF4-FFF2-40B4-BE49-F238E27FC236}">
                <a16:creationId xmlns:a16="http://schemas.microsoft.com/office/drawing/2014/main" id="{F1EE47F4-9401-8C81-B535-832671EA0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-223" r="25593" b="223"/>
          <a:stretch>
            <a:fillRect/>
          </a:stretch>
        </p:blipFill>
        <p:spPr bwMode="auto">
          <a:xfrm>
            <a:off x="8671322" y="0"/>
            <a:ext cx="5959078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/>
          <p:nvPr/>
        </p:nvSpPr>
        <p:spPr>
          <a:xfrm>
            <a:off x="789504" y="240625"/>
            <a:ext cx="84687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Striker: </a:t>
            </a:r>
          </a:p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Score More Revenue</a:t>
            </a:r>
            <a:endParaRPr sz="4450" b="0" i="0" u="none" strike="noStrike" cap="none" dirty="0"/>
          </a:p>
        </p:txBody>
      </p:sp>
      <p:sp>
        <p:nvSpPr>
          <p:cNvPr id="296" name="Google Shape;296;p39"/>
          <p:cNvSpPr/>
          <p:nvPr/>
        </p:nvSpPr>
        <p:spPr>
          <a:xfrm>
            <a:off x="330041" y="2606993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3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419" y="3122295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/>
          <p:nvPr/>
        </p:nvSpPr>
        <p:spPr>
          <a:xfrm>
            <a:off x="2848629" y="2869049"/>
            <a:ext cx="294227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Annual rate increases</a:t>
            </a:r>
            <a:endParaRPr sz="2200" b="0" i="0" u="none" strike="noStrike" cap="none" dirty="0"/>
          </a:p>
        </p:txBody>
      </p:sp>
      <p:sp>
        <p:nvSpPr>
          <p:cNvPr id="299" name="Google Shape;299;p39"/>
          <p:cNvSpPr/>
          <p:nvPr/>
        </p:nvSpPr>
        <p:spPr>
          <a:xfrm>
            <a:off x="2788860" y="3359138"/>
            <a:ext cx="448365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 dirty="0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Raise existing customer rates by 15% yearly</a:t>
            </a:r>
            <a:endParaRPr sz="1750" b="0" i="0" u="none" strike="noStrike" cap="none" dirty="0"/>
          </a:p>
        </p:txBody>
      </p:sp>
      <p:sp>
        <p:nvSpPr>
          <p:cNvPr id="301" name="Google Shape;301;p39"/>
          <p:cNvSpPr/>
          <p:nvPr/>
        </p:nvSpPr>
        <p:spPr>
          <a:xfrm>
            <a:off x="317898" y="4057888"/>
            <a:ext cx="3276600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3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6714" y="4542592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/>
          <p:nvPr/>
        </p:nvSpPr>
        <p:spPr>
          <a:xfrm>
            <a:off x="3950553" y="4318575"/>
            <a:ext cx="3276600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Upsell premium options</a:t>
            </a:r>
            <a:endParaRPr sz="2200" b="0" i="0" u="none" strike="noStrike" cap="none" dirty="0"/>
          </a:p>
        </p:txBody>
      </p:sp>
      <p:sp>
        <p:nvSpPr>
          <p:cNvPr id="304" name="Google Shape;304;p39"/>
          <p:cNvSpPr/>
          <p:nvPr/>
        </p:nvSpPr>
        <p:spPr>
          <a:xfrm>
            <a:off x="3976866" y="4759761"/>
            <a:ext cx="4319468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 dirty="0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Insurance, climate control, premium units</a:t>
            </a:r>
            <a:endParaRPr sz="1750" b="0" i="0" u="none" strike="noStrike" cap="none" dirty="0"/>
          </a:p>
        </p:txBody>
      </p:sp>
      <p:sp>
        <p:nvSpPr>
          <p:cNvPr id="306" name="Google Shape;306;p39"/>
          <p:cNvSpPr/>
          <p:nvPr/>
        </p:nvSpPr>
        <p:spPr>
          <a:xfrm>
            <a:off x="330041" y="5479613"/>
            <a:ext cx="4718209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3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9661" y="5942825"/>
            <a:ext cx="318968" cy="3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9"/>
          <p:cNvSpPr/>
          <p:nvPr/>
        </p:nvSpPr>
        <p:spPr>
          <a:xfrm>
            <a:off x="5436156" y="574851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 dirty="0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Retail sales</a:t>
            </a:r>
            <a:endParaRPr sz="2200" b="0" i="0" u="none" strike="noStrike" cap="none" dirty="0"/>
          </a:p>
        </p:txBody>
      </p:sp>
      <p:sp>
        <p:nvSpPr>
          <p:cNvPr id="309" name="Google Shape;309;p39"/>
          <p:cNvSpPr/>
          <p:nvPr/>
        </p:nvSpPr>
        <p:spPr>
          <a:xfrm>
            <a:off x="5436156" y="6159994"/>
            <a:ext cx="322254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 dirty="0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Locks, boxes, packing supplies</a:t>
            </a:r>
            <a:endParaRPr sz="1750" b="0" i="0" u="none" strike="noStrike" cap="none" dirty="0"/>
          </a:p>
        </p:txBody>
      </p:sp>
      <p:pic>
        <p:nvPicPr>
          <p:cNvPr id="6146" name="Picture 2" descr="Ronaldo Nazario: &quot;Zidane es el mejor con el que he jugado&quot; - SPORTYOU">
            <a:extLst>
              <a:ext uri="{FF2B5EF4-FFF2-40B4-BE49-F238E27FC236}">
                <a16:creationId xmlns:a16="http://schemas.microsoft.com/office/drawing/2014/main" id="{A541AF0A-05C5-83E8-4E99-CADC9A4AF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r="26923"/>
          <a:stretch>
            <a:fillRect/>
          </a:stretch>
        </p:blipFill>
        <p:spPr bwMode="auto">
          <a:xfrm>
            <a:off x="8839501" y="-1786"/>
            <a:ext cx="5790899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3" descr="preencoded.png"/>
          <p:cNvPicPr preferRelativeResize="0"/>
          <p:nvPr/>
        </p:nvPicPr>
        <p:blipFill rotWithShape="1">
          <a:blip r:embed="rId3">
            <a:alphaModFix/>
          </a:blip>
          <a:srcRect r="-623" b="16964"/>
          <a:stretch/>
        </p:blipFill>
        <p:spPr>
          <a:xfrm>
            <a:off x="0" y="0"/>
            <a:ext cx="14630401" cy="82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/>
          <p:nvPr/>
        </p:nvSpPr>
        <p:spPr>
          <a:xfrm>
            <a:off x="6280190" y="1075611"/>
            <a:ext cx="8758424" cy="14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2E782"/>
              </a:buClr>
              <a:buSzPts val="4450"/>
              <a:buFont typeface="Prata"/>
              <a:buNone/>
            </a:pPr>
            <a:r>
              <a:rPr lang="en-US" sz="4450" b="0" i="0" u="none" strike="noStrike" cap="none" dirty="0">
                <a:solidFill>
                  <a:srgbClr val="F2E782"/>
                </a:solidFill>
                <a:latin typeface="Prata"/>
                <a:ea typeface="Prata"/>
                <a:cs typeface="Prata"/>
                <a:sym typeface="Prata"/>
              </a:rPr>
              <a:t>Your Championship Strategy</a:t>
            </a:r>
            <a:endParaRPr sz="4450" b="0" i="0" u="none" strike="noStrike" cap="none" dirty="0"/>
          </a:p>
        </p:txBody>
      </p:sp>
      <p:sp>
        <p:nvSpPr>
          <p:cNvPr id="316" name="Google Shape;316;p40"/>
          <p:cNvSpPr/>
          <p:nvPr/>
        </p:nvSpPr>
        <p:spPr>
          <a:xfrm>
            <a:off x="6280190" y="283333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0"/>
          <p:cNvSpPr/>
          <p:nvPr/>
        </p:nvSpPr>
        <p:spPr>
          <a:xfrm>
            <a:off x="6790373" y="283333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Scout the Market</a:t>
            </a:r>
            <a:endParaRPr sz="2200" b="0" i="0" u="none" strike="noStrike" cap="none"/>
          </a:p>
        </p:txBody>
      </p:sp>
      <p:sp>
        <p:nvSpPr>
          <p:cNvPr id="318" name="Google Shape;318;p40"/>
          <p:cNvSpPr/>
          <p:nvPr/>
        </p:nvSpPr>
        <p:spPr>
          <a:xfrm>
            <a:off x="6790373" y="3323749"/>
            <a:ext cx="7046238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Research competition and identify prime locations</a:t>
            </a:r>
            <a:endParaRPr sz="1750" b="0" i="0" u="none" strike="noStrike" cap="none"/>
          </a:p>
        </p:txBody>
      </p:sp>
      <p:sp>
        <p:nvSpPr>
          <p:cNvPr id="319" name="Google Shape;319;p40"/>
          <p:cNvSpPr/>
          <p:nvPr/>
        </p:nvSpPr>
        <p:spPr>
          <a:xfrm>
            <a:off x="6620351" y="391346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0"/>
          <p:cNvSpPr/>
          <p:nvPr/>
        </p:nvSpPr>
        <p:spPr>
          <a:xfrm>
            <a:off x="7130534" y="3913465"/>
            <a:ext cx="337720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Build Strong Foundation</a:t>
            </a:r>
            <a:endParaRPr sz="2200" b="0" i="0" u="none" strike="noStrike" cap="none"/>
          </a:p>
        </p:txBody>
      </p:sp>
      <p:sp>
        <p:nvSpPr>
          <p:cNvPr id="321" name="Google Shape;321;p40"/>
          <p:cNvSpPr/>
          <p:nvPr/>
        </p:nvSpPr>
        <p:spPr>
          <a:xfrm>
            <a:off x="7130534" y="4403884"/>
            <a:ext cx="670607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Secure adequate capital and establish efficient operations</a:t>
            </a:r>
            <a:endParaRPr sz="1750" b="0" i="0" u="none" strike="noStrike" cap="none"/>
          </a:p>
        </p:txBody>
      </p:sp>
      <p:sp>
        <p:nvSpPr>
          <p:cNvPr id="322" name="Google Shape;322;p40"/>
          <p:cNvSpPr/>
          <p:nvPr/>
        </p:nvSpPr>
        <p:spPr>
          <a:xfrm>
            <a:off x="6960632" y="499360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0"/>
          <p:cNvSpPr/>
          <p:nvPr/>
        </p:nvSpPr>
        <p:spPr>
          <a:xfrm>
            <a:off x="7470815" y="4993600"/>
            <a:ext cx="4133017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Execute Marketing Game Plan</a:t>
            </a:r>
            <a:endParaRPr sz="2200" b="0" i="0" u="none" strike="noStrike" cap="none"/>
          </a:p>
        </p:txBody>
      </p:sp>
      <p:sp>
        <p:nvSpPr>
          <p:cNvPr id="324" name="Google Shape;324;p40"/>
          <p:cNvSpPr/>
          <p:nvPr/>
        </p:nvSpPr>
        <p:spPr>
          <a:xfrm>
            <a:off x="7470815" y="5484019"/>
            <a:ext cx="636579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Implement digital strategy to attract customers</a:t>
            </a:r>
            <a:endParaRPr sz="1750" b="0" i="0" u="none" strike="noStrike" cap="none"/>
          </a:p>
        </p:txBody>
      </p:sp>
      <p:sp>
        <p:nvSpPr>
          <p:cNvPr id="325" name="Google Shape;325;p40"/>
          <p:cNvSpPr/>
          <p:nvPr/>
        </p:nvSpPr>
        <p:spPr>
          <a:xfrm>
            <a:off x="7300913" y="607373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0"/>
          <p:cNvSpPr/>
          <p:nvPr/>
        </p:nvSpPr>
        <p:spPr>
          <a:xfrm>
            <a:off x="7811095" y="6073735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2200"/>
              <a:buFont typeface="Prata"/>
              <a:buNone/>
            </a:pPr>
            <a:r>
              <a:rPr lang="en-US" sz="220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Maximize Revenue</a:t>
            </a:r>
            <a:endParaRPr sz="2200" b="0" i="0" u="none" strike="noStrike" cap="none"/>
          </a:p>
        </p:txBody>
      </p:sp>
      <p:sp>
        <p:nvSpPr>
          <p:cNvPr id="327" name="Google Shape;327;p40"/>
          <p:cNvSpPr/>
          <p:nvPr/>
        </p:nvSpPr>
        <p:spPr>
          <a:xfrm>
            <a:off x="7811095" y="6564154"/>
            <a:ext cx="602551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750"/>
              <a:buFont typeface="Raleway"/>
              <a:buNone/>
            </a:pPr>
            <a:r>
              <a:rPr lang="en-US" sz="175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Strategic pricing and upselling to boost profits</a:t>
            </a:r>
            <a:endParaRPr sz="1750" b="0" i="0" u="none" strike="noStrike" cap="none"/>
          </a:p>
        </p:txBody>
      </p:sp>
      <p:pic>
        <p:nvPicPr>
          <p:cNvPr id="328" name="Google Shape;328;p40"/>
          <p:cNvPicPr preferRelativeResize="0"/>
          <p:nvPr/>
        </p:nvPicPr>
        <p:blipFill rotWithShape="1">
          <a:blip r:embed="rId3">
            <a:alphaModFix/>
          </a:blip>
          <a:srcRect l="46483" r="7373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-2"/>
            <a:ext cx="14630398" cy="822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>
          <a:extLst>
            <a:ext uri="{FF2B5EF4-FFF2-40B4-BE49-F238E27FC236}">
              <a16:creationId xmlns:a16="http://schemas.microsoft.com/office/drawing/2014/main" id="{DDB17ED4-9CF0-455E-1F68-71058896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rling Haaland: Alexander Isak, el futbolista sueco que será mejor que el  goleador de Borussia Dortmund | NCZD | DEPORTE-TOTAL | EL COMERCIO PERÚ">
            <a:extLst>
              <a:ext uri="{FF2B5EF4-FFF2-40B4-BE49-F238E27FC236}">
                <a16:creationId xmlns:a16="http://schemas.microsoft.com/office/drawing/2014/main" id="{0E79A3C1-8485-56D4-44B3-F13EA89A4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25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3B2840B-56EB-FDD6-FC8B-2F600347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>
            <a:extLst>
              <a:ext uri="{FF2B5EF4-FFF2-40B4-BE49-F238E27FC236}">
                <a16:creationId xmlns:a16="http://schemas.microsoft.com/office/drawing/2014/main" id="{7DAE2C7C-DB23-4DB8-8AAE-3DA32B051662}"/>
              </a:ext>
            </a:extLst>
          </p:cNvPr>
          <p:cNvSpPr/>
          <p:nvPr/>
        </p:nvSpPr>
        <p:spPr>
          <a:xfrm>
            <a:off x="638175" y="7435215"/>
            <a:ext cx="13354050" cy="29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pic>
        <p:nvPicPr>
          <p:cNvPr id="1026" name="Picture 2" descr="Suecia - España | El once histórico de la selección de Suecia El once  histórico de la selección de Suecia - AS.com">
            <a:extLst>
              <a:ext uri="{FF2B5EF4-FFF2-40B4-BE49-F238E27FC236}">
                <a16:creationId xmlns:a16="http://schemas.microsoft.com/office/drawing/2014/main" id="{4E5F04D8-0090-51C1-9C0B-AB5B45CE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4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é jugador! Michael Laudrup | La Refundación">
            <a:extLst>
              <a:ext uri="{FF2B5EF4-FFF2-40B4-BE49-F238E27FC236}">
                <a16:creationId xmlns:a16="http://schemas.microsoft.com/office/drawing/2014/main" id="{3C2815B3-6B40-7D17-6861-A62496F22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" b="7041"/>
          <a:stretch>
            <a:fillRect/>
          </a:stretch>
        </p:blipFill>
        <p:spPr bwMode="auto">
          <a:xfrm>
            <a:off x="-127000" y="-177800"/>
            <a:ext cx="14884400" cy="93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2"/>
            <a:ext cx="14630400" cy="8229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6"/>
          <p:cNvSpPr/>
          <p:nvPr/>
        </p:nvSpPr>
        <p:spPr>
          <a:xfrm>
            <a:off x="793790" y="6901934"/>
            <a:ext cx="4536519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SzPts val="3550"/>
              <a:buFont typeface="Arial"/>
              <a:buNone/>
            </a:pPr>
            <a:endParaRPr sz="3550" b="0" i="0" u="none" strike="noStrike" cap="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9" descr="preencoded.png"/>
          <p:cNvPicPr preferRelativeResize="0"/>
          <p:nvPr/>
        </p:nvPicPr>
        <p:blipFill rotWithShape="1">
          <a:blip r:embed="rId3">
            <a:alphaModFix/>
          </a:blip>
          <a:srcRect b="21905"/>
          <a:stretch/>
        </p:blipFill>
        <p:spPr>
          <a:xfrm>
            <a:off x="0" y="1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9"/>
          <p:cNvSpPr/>
          <p:nvPr/>
        </p:nvSpPr>
        <p:spPr>
          <a:xfrm>
            <a:off x="675323" y="7392233"/>
            <a:ext cx="13279755" cy="30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endParaRPr sz="1500" b="0" i="0" u="none" strike="noStrike" cap="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FCF274F0-8E70-877D-816E-652F82590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>
            <a:extLst>
              <a:ext uri="{FF2B5EF4-FFF2-40B4-BE49-F238E27FC236}">
                <a16:creationId xmlns:a16="http://schemas.microsoft.com/office/drawing/2014/main" id="{00D27D65-B328-C685-1B74-ECE95EFC1595}"/>
              </a:ext>
            </a:extLst>
          </p:cNvPr>
          <p:cNvSpPr/>
          <p:nvPr/>
        </p:nvSpPr>
        <p:spPr>
          <a:xfrm>
            <a:off x="675323" y="7392233"/>
            <a:ext cx="13279755" cy="30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endParaRPr sz="1500" b="0" i="0" u="none" strike="noStrike" cap="none"/>
          </a:p>
        </p:txBody>
      </p:sp>
      <p:pic>
        <p:nvPicPr>
          <p:cNvPr id="7172" name="Picture 4" descr="20 Jugadas Fantasticas de Ronaldo Nazario">
            <a:extLst>
              <a:ext uri="{FF2B5EF4-FFF2-40B4-BE49-F238E27FC236}">
                <a16:creationId xmlns:a16="http://schemas.microsoft.com/office/drawing/2014/main" id="{913AE67E-5B8C-CA71-FF77-6AB17BE2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623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97048A1FEFC4EB1E427A3EF0095E6" ma:contentTypeVersion="19" ma:contentTypeDescription="Een nieuw document maken." ma:contentTypeScope="" ma:versionID="b754afcf09abbc419d6baf48bd009ac9">
  <xsd:schema xmlns:xsd="http://www.w3.org/2001/XMLSchema" xmlns:xs="http://www.w3.org/2001/XMLSchema" xmlns:p="http://schemas.microsoft.com/office/2006/metadata/properties" xmlns:ns2="e83dfd4a-d210-466e-aa07-44bf06fdc40d" xmlns:ns3="f5cc60ba-607d-4884-8a78-b50996670af0" targetNamespace="http://schemas.microsoft.com/office/2006/metadata/properties" ma:root="true" ma:fieldsID="7cdd772b04f91195392f446c00634187" ns2:_="" ns3:_="">
    <xsd:import namespace="e83dfd4a-d210-466e-aa07-44bf06fdc40d"/>
    <xsd:import namespace="f5cc60ba-607d-4884-8a78-b50996670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dfd4a-d210-466e-aa07-44bf06fdc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3c2f357-e850-474e-a9c6-1ddebe3e13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60ba-607d-4884-8a78-b50996670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be18d7-40f8-423c-b9f1-37a456f2ced2}" ma:internalName="TaxCatchAll" ma:showField="CatchAllData" ma:web="f5cc60ba-607d-4884-8a78-b50996670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3dfd4a-d210-466e-aa07-44bf06fdc40d">
      <Terms xmlns="http://schemas.microsoft.com/office/infopath/2007/PartnerControls"/>
    </lcf76f155ced4ddcb4097134ff3c332f>
    <TaxCatchAll xmlns="f5cc60ba-607d-4884-8a78-b50996670af0" xsi:nil="true"/>
  </documentManagement>
</p:properties>
</file>

<file path=customXml/itemProps1.xml><?xml version="1.0" encoding="utf-8"?>
<ds:datastoreItem xmlns:ds="http://schemas.openxmlformats.org/officeDocument/2006/customXml" ds:itemID="{2B759DCC-4CDB-4077-AE47-03BA88FCA2CA}"/>
</file>

<file path=customXml/itemProps2.xml><?xml version="1.0" encoding="utf-8"?>
<ds:datastoreItem xmlns:ds="http://schemas.openxmlformats.org/officeDocument/2006/customXml" ds:itemID="{6A474678-5F0E-46FE-84EA-5D07FAD05F61}"/>
</file>

<file path=customXml/itemProps3.xml><?xml version="1.0" encoding="utf-8"?>
<ds:datastoreItem xmlns:ds="http://schemas.openxmlformats.org/officeDocument/2006/customXml" ds:itemID="{9CC6561E-F506-4A13-9DA2-1CC4FF95FD7A}"/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2198</Words>
  <Application>Microsoft Macintosh PowerPoint</Application>
  <PresentationFormat>Personalizado</PresentationFormat>
  <Paragraphs>299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Prata</vt:lpstr>
      <vt:lpstr>Calibri</vt:lpstr>
      <vt:lpstr>Raleway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Alberto Serrano Serrano</cp:lastModifiedBy>
  <cp:revision>10</cp:revision>
  <dcterms:modified xsi:type="dcterms:W3CDTF">2025-06-04T10:28:38Z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0x0101001F597048A1FEFC4EB1E427A3EF0095E6</vt:lpwstr>
  </property>
</Properties>
</file>