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notesSlides/notesSlide6.xml" ContentType="application/vnd.openxmlformats-officedocument.presentationml.notesSlide+xml"/>
  <Override PartName="/ppt/slideMasters/slideMaster1.xml" ContentType="application/vnd.openxmlformats-officedocument.presentationml.slideMaster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1.xml" ContentType="application/vnd.openxmlformats-officedocument.presentationml.notesSlide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8.xml" ContentType="application/vnd.openxmlformats-officedocument.presentationml.notesSlide+xml"/>
  <Override PartName="/ppt/theme/theme2.xml" ContentType="application/vnd.openxmlformats-officedocument.theme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2"/>
  </p:notesMasterIdLst>
  <p:sldIdLst>
    <p:sldId id="277" r:id="rId2"/>
    <p:sldId id="278" r:id="rId3"/>
    <p:sldId id="276" r:id="rId4"/>
    <p:sldId id="256" r:id="rId5"/>
    <p:sldId id="269" r:id="rId6"/>
    <p:sldId id="291" r:id="rId7"/>
    <p:sldId id="290" r:id="rId8"/>
    <p:sldId id="267" r:id="rId9"/>
    <p:sldId id="273" r:id="rId10"/>
    <p:sldId id="274" r:id="rId11"/>
    <p:sldId id="275" r:id="rId12"/>
    <p:sldId id="268" r:id="rId13"/>
    <p:sldId id="279" r:id="rId14"/>
    <p:sldId id="283" r:id="rId15"/>
    <p:sldId id="264" r:id="rId16"/>
    <p:sldId id="266" r:id="rId17"/>
    <p:sldId id="673" r:id="rId18"/>
    <p:sldId id="285" r:id="rId19"/>
    <p:sldId id="286" r:id="rId20"/>
    <p:sldId id="287" r:id="rId21"/>
    <p:sldId id="258" r:id="rId22"/>
    <p:sldId id="280" r:id="rId23"/>
    <p:sldId id="260" r:id="rId24"/>
    <p:sldId id="259" r:id="rId25"/>
    <p:sldId id="284" r:id="rId26"/>
    <p:sldId id="263" r:id="rId27"/>
    <p:sldId id="265" r:id="rId28"/>
    <p:sldId id="282" r:id="rId29"/>
    <p:sldId id="671" r:id="rId30"/>
    <p:sldId id="672" r:id="rId31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–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–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5759"/>
    <p:restoredTop sz="64139"/>
  </p:normalViewPr>
  <p:slideViewPr>
    <p:cSldViewPr snapToGrid="0">
      <p:cViewPr varScale="1">
        <p:scale>
          <a:sx n="64" d="100"/>
          <a:sy n="64" d="100"/>
        </p:scale>
        <p:origin x="184" y="8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customXml" Target="../customXml/item3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38" Type="http://schemas.openxmlformats.org/officeDocument/2006/relationships/customXml" Target="../customXml/item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openxmlformats.org/officeDocument/2006/relationships/customXml" Target="../customXml/item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6598A19-B4C9-6640-9794-46663F7E9C3F}" type="datetimeFigureOut">
              <a:rPr lang="en-GB" smtClean="0"/>
              <a:t>05/06/2025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8DEB29E-F66A-3641-A13C-0979BFA0D64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792770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DEB29E-F66A-3641-A13C-0979BFA0D64E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6282851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DEB29E-F66A-3641-A13C-0979BFA0D64E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1096148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More than one way to close a deal – the customer gets to decide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DEB29E-F66A-3641-A13C-0979BFA0D64E}" type="slidenum">
              <a:rPr lang="en-GB" smtClean="0"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2540898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F8ACEFD-1A93-A03B-1FD1-E8EC28B9316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D4A0F51-19D9-AA95-5D8E-FFD7FCD2EF8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1669E62-807D-8947-52F2-0B5FCCC3E97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More than one way to close a deal – the customer gets to decide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10C8CAB-AD9E-7FCB-81B4-21136A1015F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DEB29E-F66A-3641-A13C-0979BFA0D64E}" type="slidenum">
              <a:rPr lang="en-GB" smtClean="0"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5248595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C2457DF-A885-2EC5-8318-7BEC21EDB39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3CB778D-D7C9-D7CD-6732-D0636136629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4E97ACC-1454-7D2A-4ED5-B1D6145B7FB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Recognises name and offering</a:t>
            </a:r>
          </a:p>
          <a:p>
            <a:endParaRPr lang="en-GB" dirty="0"/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3F6F2AC-F040-B7A3-F67F-CA3A6D9F544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DEB29E-F66A-3641-A13C-0979BFA0D64E}" type="slidenum">
              <a:rPr lang="en-GB" smtClean="0"/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3266941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268D7BC-0A18-94F5-D308-D546812BB45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F0A8B03-E3F4-FF58-6130-A89CE10EAA1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D23458E-46EE-58BF-FBAB-6E0D8DA3AFA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Understands who you are and what you offer, may consider renting from you. </a:t>
            </a:r>
          </a:p>
          <a:p>
            <a:endParaRPr lang="en-GB" dirty="0"/>
          </a:p>
          <a:p>
            <a:r>
              <a:rPr lang="en-GB" dirty="0"/>
              <a:t>Familiarity – listening to song. </a:t>
            </a:r>
          </a:p>
          <a:p>
            <a:r>
              <a:rPr lang="en-GB" dirty="0"/>
              <a:t>Plant or animal that is familiar – safe. So familiarity is also evolutionarily.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3B9B918-FDA0-A507-1601-F6BFD1ABB67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DEB29E-F66A-3641-A13C-0979BFA0D64E}" type="slidenum">
              <a:rPr lang="en-GB" smtClean="0"/>
              <a:t>19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9933361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7F2CC4A-0CEF-1B82-0905-21F749DEEFC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FA9A867-DEEA-4B9A-51F3-7CE9BAAE826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297DF94-21B0-7351-453E-1E07A2B7CCC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1"/>
            <a:r>
              <a:rPr lang="en-GB" dirty="0"/>
              <a:t>Trusts enough to buy from you or recommend you</a:t>
            </a:r>
          </a:p>
          <a:p>
            <a:pPr lvl="1"/>
            <a:r>
              <a:rPr lang="en-GB" dirty="0"/>
              <a:t>20 years ago, number was 4-5 touchpoints.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9F5A974-C080-DD61-ED6A-7998791E15B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DEB29E-F66A-3641-A13C-0979BFA0D64E}" type="slidenum">
              <a:rPr lang="en-GB" smtClean="0"/>
              <a:t>20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8985075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>
                <a:solidFill>
                  <a:srgbClr val="000000"/>
                </a:solidFill>
                <a:latin typeface="-webkit-standard"/>
              </a:rPr>
              <a:t>S</a:t>
            </a:r>
            <a:r>
              <a:rPr lang="en-GB" b="0" i="0" u="none" strike="noStrike" dirty="0">
                <a:solidFill>
                  <a:srgbClr val="000000"/>
                </a:solidFill>
                <a:effectLst/>
                <a:latin typeface="-webkit-standard"/>
              </a:rPr>
              <a:t>omeone in Europe today is </a:t>
            </a:r>
            <a:r>
              <a:rPr lang="en-GB" b="1" i="0" u="none" strike="noStrike" dirty="0">
                <a:solidFill>
                  <a:srgbClr val="000000"/>
                </a:solidFill>
                <a:effectLst/>
              </a:rPr>
              <a:t>at least 10-20 times more likely</a:t>
            </a:r>
            <a:r>
              <a:rPr lang="en-GB" b="0" i="0" u="none" strike="noStrike" dirty="0">
                <a:solidFill>
                  <a:srgbClr val="000000"/>
                </a:solidFill>
                <a:effectLst/>
                <a:latin typeface="-webkit-standard"/>
              </a:rPr>
              <a:t> to encounter a scam attempt compared to 20 years ago</a:t>
            </a:r>
            <a:endParaRPr lang="en-GB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DEB29E-F66A-3641-A13C-0979BFA0D64E}" type="slidenum">
              <a:rPr lang="en-GB" smtClean="0"/>
              <a:t>21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2729088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001B6E7-3472-518C-9E76-69C6B6BADE5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9585DC1-8CC8-7DF7-4E43-62530681871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B506320-A5F2-4CE3-6E74-2F40B985232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This is a constant</a:t>
            </a:r>
          </a:p>
          <a:p>
            <a:r>
              <a:rPr lang="en-GB" dirty="0"/>
              <a:t>Hasn’t changed in the digital space</a:t>
            </a:r>
          </a:p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A7BB85A-1BC4-BF66-3EF7-351758376B2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DEB29E-F66A-3641-A13C-0979BFA0D64E}" type="slidenum">
              <a:rPr lang="en-GB" smtClean="0"/>
              <a:t>22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9018138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Use the data we are already collecting to personalise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DEB29E-F66A-3641-A13C-0979BFA0D64E}" type="slidenum">
              <a:rPr lang="en-GB" smtClean="0"/>
              <a:t>23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276514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Reviews</a:t>
            </a:r>
          </a:p>
          <a:p>
            <a:r>
              <a:rPr lang="en-GB" dirty="0"/>
              <a:t>Responding to negative reviews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DEB29E-F66A-3641-A13C-0979BFA0D64E}" type="slidenum">
              <a:rPr lang="en-GB" smtClean="0"/>
              <a:t>24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855998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DEB29E-F66A-3641-A13C-0979BFA0D64E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1444907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Rory’s example of car sales man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DEB29E-F66A-3641-A13C-0979BFA0D64E}" type="slidenum">
              <a:rPr lang="en-GB" smtClean="0"/>
              <a:t>25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078239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Not just driver in trust but driver in customer loyalty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DEB29E-F66A-3641-A13C-0979BFA0D64E}" type="slidenum">
              <a:rPr lang="en-GB" smtClean="0"/>
              <a:t>27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2267548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D68D662-B845-E334-5E32-68D781BA54B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5C4DB1D-7C80-2163-D3D7-CD2DDB4BD78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09DB90F-2AA9-DF9E-B189-54A0FB29C26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More than one way to close a deal – the customer gets to decide</a:t>
            </a:r>
          </a:p>
          <a:p>
            <a:r>
              <a:rPr lang="en-GB" dirty="0"/>
              <a:t>Are you changing channel on purpose?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3C31783-EF21-2995-0FD9-AB5A745BCA1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DEB29E-F66A-3641-A13C-0979BFA0D64E}" type="slidenum">
              <a:rPr lang="en-GB" smtClean="0"/>
              <a:t>28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8329226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Show them price + option to reserve</a:t>
            </a:r>
          </a:p>
          <a:p>
            <a:r>
              <a:rPr lang="en-GB" dirty="0"/>
              <a:t>If they’re not ready? Go hunting on the website for content. </a:t>
            </a:r>
          </a:p>
          <a:p>
            <a:r>
              <a:rPr lang="en-GB" dirty="0"/>
              <a:t>Only conversion path is price. </a:t>
            </a:r>
          </a:p>
          <a:p>
            <a:endParaRPr lang="en-GB" dirty="0"/>
          </a:p>
          <a:p>
            <a:r>
              <a:rPr lang="en-GB" dirty="0"/>
              <a:t>Let go of control and keep control at the same time, do something like this</a:t>
            </a:r>
          </a:p>
          <a:p>
            <a:endParaRPr lang="en-GB" dirty="0"/>
          </a:p>
          <a:p>
            <a:r>
              <a:rPr lang="en-GB" dirty="0"/>
              <a:t>If you’re not ready to book…</a:t>
            </a:r>
          </a:p>
          <a:p>
            <a:endParaRPr lang="en-GB" dirty="0"/>
          </a:p>
          <a:p>
            <a:r>
              <a:rPr lang="en-GB" dirty="0"/>
              <a:t>Multiple online buying paths</a:t>
            </a:r>
          </a:p>
          <a:p>
            <a:endParaRPr lang="en-GB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3C2F707-BBB6-504C-9A29-3B458551B615}" type="slidenum">
              <a:rPr lang="en-GB" smtClean="0"/>
              <a:t>29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1141113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DEB29E-F66A-3641-A13C-0979BFA0D64E}" type="slidenum">
              <a:rPr lang="en-GB" smtClean="0"/>
              <a:t>30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143294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DEB29E-F66A-3641-A13C-0979BFA0D64E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5030315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DEB29E-F66A-3641-A13C-0979BFA0D64E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9388200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We shift the gears ourselves – it’s triggered by a human</a:t>
            </a:r>
          </a:p>
          <a:p>
            <a:r>
              <a:rPr lang="en-GB" dirty="0"/>
              <a:t>We feel in control but it takes effort, skill and attention. </a:t>
            </a:r>
          </a:p>
          <a:p>
            <a:r>
              <a:rPr lang="en-GB" dirty="0"/>
              <a:t>Custom quotes</a:t>
            </a:r>
          </a:p>
          <a:p>
            <a:r>
              <a:rPr lang="en-GB" dirty="0"/>
              <a:t>Many customer touch points</a:t>
            </a:r>
          </a:p>
          <a:p>
            <a:r>
              <a:rPr lang="en-GB" dirty="0"/>
              <a:t>Reliance on the salesperson’s individual expertise and rapport</a:t>
            </a:r>
          </a:p>
          <a:p>
            <a:r>
              <a:rPr lang="en-GB" dirty="0"/>
              <a:t>Trust is built through the person, not through the brand or the system. </a:t>
            </a:r>
          </a:p>
          <a:p>
            <a:r>
              <a:rPr lang="en-GB" dirty="0"/>
              <a:t>Works best for: Baby Boomers and older Gen X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DEB29E-F66A-3641-A13C-0979BFA0D64E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6966253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Gears are shifted for us: sales person is still driving but there’s less friction. </a:t>
            </a:r>
          </a:p>
          <a:p>
            <a:r>
              <a:rPr lang="en-GB" dirty="0"/>
              <a:t>Automatic emails / SMSs / workflows</a:t>
            </a:r>
          </a:p>
          <a:p>
            <a:r>
              <a:rPr lang="en-GB" dirty="0"/>
              <a:t>Guided selling through website </a:t>
            </a:r>
            <a:r>
              <a:rPr lang="en-GB" dirty="0" err="1"/>
              <a:t>rools</a:t>
            </a:r>
            <a:endParaRPr lang="en-GB" dirty="0"/>
          </a:p>
          <a:p>
            <a:r>
              <a:rPr lang="en-GB" dirty="0"/>
              <a:t>Trust is built through predictability, responsiveness and design</a:t>
            </a:r>
          </a:p>
          <a:p>
            <a:r>
              <a:rPr lang="en-GB" dirty="0"/>
              <a:t>Customer expects ease without feeling abandoned</a:t>
            </a:r>
          </a:p>
          <a:p>
            <a:r>
              <a:rPr lang="en-GB" dirty="0"/>
              <a:t>But if automation feels robotic or inflexible, trust drops</a:t>
            </a:r>
          </a:p>
          <a:p>
            <a:r>
              <a:rPr lang="en-GB" dirty="0"/>
              <a:t>Works best for: Younger Gen X and Millennials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DEB29E-F66A-3641-A13C-0979BFA0D64E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2461916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No human interaction unless something goes wrong. Fully automated. </a:t>
            </a:r>
          </a:p>
          <a:p>
            <a:r>
              <a:rPr lang="en-GB" dirty="0"/>
              <a:t>It needs to be extremely trustworthy, or you will never get in the car. </a:t>
            </a:r>
          </a:p>
          <a:p>
            <a:r>
              <a:rPr lang="en-GB" dirty="0"/>
              <a:t>Instant quotes, online booking, AI support.</a:t>
            </a:r>
          </a:p>
          <a:p>
            <a:r>
              <a:rPr lang="en-GB" dirty="0"/>
              <a:t>Trust is built through a seamless UX, transparency, reviews and brand credibility. </a:t>
            </a:r>
          </a:p>
          <a:p>
            <a:r>
              <a:rPr lang="en-GB" dirty="0"/>
              <a:t>Works best for digitally native segment. (Gen Z and next Gen Alpha)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DEB29E-F66A-3641-A13C-0979BFA0D64E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1545842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Relationship-led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DEB29E-F66A-3641-A13C-0979BFA0D64E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9646456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70-90% depending on which research you look at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DEB29E-F66A-3641-A13C-0979BFA0D64E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582840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594B66-902A-8149-811B-3C50451FD1CE}" type="datetimeFigureOut">
              <a:rPr lang="en-GB" smtClean="0"/>
              <a:t>05/06/2025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A5210-0BD3-874A-843D-D247959CF07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347687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594B66-902A-8149-811B-3C50451FD1CE}" type="datetimeFigureOut">
              <a:rPr lang="en-GB" smtClean="0"/>
              <a:t>05/06/2025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A5210-0BD3-874A-843D-D247959CF07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157725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594B66-902A-8149-811B-3C50451FD1CE}" type="datetimeFigureOut">
              <a:rPr lang="en-GB" smtClean="0"/>
              <a:t>05/06/2025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A5210-0BD3-874A-843D-D247959CF07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058030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594B66-902A-8149-811B-3C50451FD1CE}" type="datetimeFigureOut">
              <a:rPr lang="en-GB" smtClean="0"/>
              <a:t>05/06/2025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A5210-0BD3-874A-843D-D247959CF07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463185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82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82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594B66-902A-8149-811B-3C50451FD1CE}" type="datetimeFigureOut">
              <a:rPr lang="en-GB" smtClean="0"/>
              <a:t>05/06/2025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A5210-0BD3-874A-843D-D247959CF07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989471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594B66-902A-8149-811B-3C50451FD1CE}" type="datetimeFigureOut">
              <a:rPr lang="en-GB" smtClean="0"/>
              <a:t>05/06/2025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A5210-0BD3-874A-843D-D247959CF07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987536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594B66-902A-8149-811B-3C50451FD1CE}" type="datetimeFigureOut">
              <a:rPr lang="en-GB" smtClean="0"/>
              <a:t>05/06/2025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A5210-0BD3-874A-843D-D247959CF07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747366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594B66-902A-8149-811B-3C50451FD1CE}" type="datetimeFigureOut">
              <a:rPr lang="en-GB" smtClean="0"/>
              <a:t>05/06/2025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A5210-0BD3-874A-843D-D247959CF07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699282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594B66-902A-8149-811B-3C50451FD1CE}" type="datetimeFigureOut">
              <a:rPr lang="en-GB" smtClean="0"/>
              <a:t>05/06/2025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A5210-0BD3-874A-843D-D247959CF07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123704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594B66-902A-8149-811B-3C50451FD1CE}" type="datetimeFigureOut">
              <a:rPr lang="en-GB" smtClean="0"/>
              <a:t>05/06/2025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A5210-0BD3-874A-843D-D247959CF07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541491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594B66-902A-8149-811B-3C50451FD1CE}" type="datetimeFigureOut">
              <a:rPr lang="en-GB" smtClean="0"/>
              <a:t>05/06/2025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A5210-0BD3-874A-843D-D247959CF07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668215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2594B66-902A-8149-811B-3C50451FD1CE}" type="datetimeFigureOut">
              <a:rPr lang="en-GB" smtClean="0"/>
              <a:t>05/06/2025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7AA5210-0BD3-874A-843D-D247959CF07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926189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E5093ECC-8BEB-4546-A80D-0B48876623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tx1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A child and a dog by a lake&#10;&#10;AI-generated content may be incorrect.">
            <a:extLst>
              <a:ext uri="{FF2B5EF4-FFF2-40B4-BE49-F238E27FC236}">
                <a16:creationId xmlns:a16="http://schemas.microsoft.com/office/drawing/2014/main" id="{7371855A-B9A8-A21A-8C5F-10A79EF6833D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-5" t="16202" r="7" b="16202"/>
          <a:stretch/>
        </p:blipFill>
        <p:spPr>
          <a:xfrm>
            <a:off x="513431" y="514350"/>
            <a:ext cx="8116219" cy="411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070132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B3F32E3-2636-F530-E20E-9586FC1C7AF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0671A8AE-40A1-4631-A6B8-581AFF0654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51435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Close-up of a car gear shift&#10;&#10;AI-generated content may be incorrect.">
            <a:extLst>
              <a:ext uri="{FF2B5EF4-FFF2-40B4-BE49-F238E27FC236}">
                <a16:creationId xmlns:a16="http://schemas.microsoft.com/office/drawing/2014/main" id="{54B8C1CA-C258-6A0B-93AE-DF860C4D9E27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9091" r="31053" b="-1"/>
          <a:stretch>
            <a:fillRect/>
          </a:stretch>
        </p:blipFill>
        <p:spPr>
          <a:xfrm>
            <a:off x="2642616" y="10"/>
            <a:ext cx="6501384" cy="514349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AB58EF07-17C2-48CF-ABB0-EEF1F17CB8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7004404" cy="5143500"/>
          </a:xfrm>
          <a:prstGeom prst="rect">
            <a:avLst/>
          </a:prstGeom>
          <a:gradFill>
            <a:gsLst>
              <a:gs pos="58000">
                <a:schemeClr val="tx1"/>
              </a:gs>
              <a:gs pos="33000">
                <a:schemeClr val="tx1">
                  <a:alpha val="64000"/>
                </a:schemeClr>
              </a:gs>
              <a:gs pos="0">
                <a:schemeClr val="tx1">
                  <a:alpha val="0"/>
                </a:schemeClr>
              </a:gs>
              <a:gs pos="100000">
                <a:schemeClr val="tx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A325DBB-F5EF-FFD0-FD68-C5EA657052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8485" y="841772"/>
            <a:ext cx="3017520" cy="2403100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pPr defTabSz="914400"/>
            <a:r>
              <a:rPr lang="en-US" sz="3600" dirty="0">
                <a:solidFill>
                  <a:schemeClr val="bg1"/>
                </a:solidFill>
              </a:rPr>
              <a:t>Automatic transmission for younger Gen X and Millennials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69941" y="260093"/>
            <a:ext cx="109728" cy="52806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60771" y="3410190"/>
            <a:ext cx="2983230" cy="13716"/>
          </a:xfrm>
          <a:prstGeom prst="rect">
            <a:avLst/>
          </a:prstGeom>
          <a:solidFill>
            <a:schemeClr val="tx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125580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DD9DE79-1B96-90A7-11E2-459449681C7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0671A8AE-40A1-4631-A6B8-581AFF0654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51435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person reading a book in a car&#10;&#10;AI-generated content may be incorrect.">
            <a:extLst>
              <a:ext uri="{FF2B5EF4-FFF2-40B4-BE49-F238E27FC236}">
                <a16:creationId xmlns:a16="http://schemas.microsoft.com/office/drawing/2014/main" id="{D6DBA287-4E24-4C15-FB52-9AB34214174F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9091" r="23297" b="-2"/>
          <a:stretch>
            <a:fillRect/>
          </a:stretch>
        </p:blipFill>
        <p:spPr>
          <a:xfrm>
            <a:off x="2642616" y="10"/>
            <a:ext cx="6501384" cy="514349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AB58EF07-17C2-48CF-ABB0-EEF1F17CB8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7004404" cy="5143500"/>
          </a:xfrm>
          <a:prstGeom prst="rect">
            <a:avLst/>
          </a:prstGeom>
          <a:gradFill>
            <a:gsLst>
              <a:gs pos="58000">
                <a:schemeClr val="tx1"/>
              </a:gs>
              <a:gs pos="33000">
                <a:schemeClr val="tx1">
                  <a:alpha val="64000"/>
                </a:schemeClr>
              </a:gs>
              <a:gs pos="0">
                <a:schemeClr val="tx1">
                  <a:alpha val="0"/>
                </a:schemeClr>
              </a:gs>
              <a:gs pos="100000">
                <a:schemeClr val="tx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24F5F0E-27FD-AC22-D294-24DDD6D9AE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8485" y="841772"/>
            <a:ext cx="3017520" cy="2403100"/>
          </a:xfrm>
        </p:spPr>
        <p:txBody>
          <a:bodyPr vert="horz" lIns="91440" tIns="45720" rIns="91440" bIns="45720" rtlCol="0" anchor="b">
            <a:normAutofit/>
          </a:bodyPr>
          <a:lstStyle/>
          <a:p>
            <a:pPr defTabSz="914400"/>
            <a:r>
              <a:rPr lang="en-US" sz="3600" dirty="0">
                <a:solidFill>
                  <a:schemeClr val="bg1"/>
                </a:solidFill>
              </a:rPr>
              <a:t>Self-driving cars for Gen Z (and Alpha)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69941" y="260093"/>
            <a:ext cx="109728" cy="52806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60771" y="3410190"/>
            <a:ext cx="2983230" cy="13716"/>
          </a:xfrm>
          <a:prstGeom prst="rect">
            <a:avLst/>
          </a:prstGeom>
          <a:solidFill>
            <a:schemeClr val="tx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00677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A4AC5506-6312-4701-8D3C-40187889A9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88814"/>
            <a:ext cx="9144000" cy="552413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48DDE00-38F4-3258-CCB7-EFED3C90D2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7399" y="482600"/>
            <a:ext cx="8408193" cy="558627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 defTabSz="914400"/>
            <a:r>
              <a:rPr lang="en-US" sz="24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Trust in Transmission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818758F2-5ACF-EE7E-5274-D215E548113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75347376"/>
              </p:ext>
            </p:extLst>
          </p:nvPr>
        </p:nvGraphicFramePr>
        <p:xfrm>
          <a:off x="482600" y="1500810"/>
          <a:ext cx="8178800" cy="2806872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1635760">
                  <a:extLst>
                    <a:ext uri="{9D8B030D-6E8A-4147-A177-3AD203B41FA5}">
                      <a16:colId xmlns:a16="http://schemas.microsoft.com/office/drawing/2014/main" val="23132578"/>
                    </a:ext>
                  </a:extLst>
                </a:gridCol>
                <a:gridCol w="1635760">
                  <a:extLst>
                    <a:ext uri="{9D8B030D-6E8A-4147-A177-3AD203B41FA5}">
                      <a16:colId xmlns:a16="http://schemas.microsoft.com/office/drawing/2014/main" val="2977583519"/>
                    </a:ext>
                  </a:extLst>
                </a:gridCol>
                <a:gridCol w="1635760">
                  <a:extLst>
                    <a:ext uri="{9D8B030D-6E8A-4147-A177-3AD203B41FA5}">
                      <a16:colId xmlns:a16="http://schemas.microsoft.com/office/drawing/2014/main" val="3302955046"/>
                    </a:ext>
                  </a:extLst>
                </a:gridCol>
                <a:gridCol w="1635760">
                  <a:extLst>
                    <a:ext uri="{9D8B030D-6E8A-4147-A177-3AD203B41FA5}">
                      <a16:colId xmlns:a16="http://schemas.microsoft.com/office/drawing/2014/main" val="2691251612"/>
                    </a:ext>
                  </a:extLst>
                </a:gridCol>
                <a:gridCol w="1635760">
                  <a:extLst>
                    <a:ext uri="{9D8B030D-6E8A-4147-A177-3AD203B41FA5}">
                      <a16:colId xmlns:a16="http://schemas.microsoft.com/office/drawing/2014/main" val="3035598999"/>
                    </a:ext>
                  </a:extLst>
                </a:gridCol>
              </a:tblGrid>
              <a:tr h="701718">
                <a:tc>
                  <a:txBody>
                    <a:bodyPr/>
                    <a:lstStyle/>
                    <a:p>
                      <a:r>
                        <a:rPr lang="en-GB" sz="1400"/>
                        <a:t>Transmission type</a:t>
                      </a:r>
                    </a:p>
                  </a:txBody>
                  <a:tcPr marL="94827" marR="94827" marT="47413" marB="47413"/>
                </a:tc>
                <a:tc>
                  <a:txBody>
                    <a:bodyPr/>
                    <a:lstStyle/>
                    <a:p>
                      <a:r>
                        <a:rPr lang="en-GB" sz="1400"/>
                        <a:t>Sales process</a:t>
                      </a:r>
                    </a:p>
                  </a:txBody>
                  <a:tcPr marL="94827" marR="94827" marT="47413" marB="47413"/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/>
                        <a:t>Customer role</a:t>
                      </a:r>
                    </a:p>
                    <a:p>
                      <a:endParaRPr lang="en-GB" sz="1400"/>
                    </a:p>
                  </a:txBody>
                  <a:tcPr marL="94827" marR="94827" marT="47413" marB="47413"/>
                </a:tc>
                <a:tc>
                  <a:txBody>
                    <a:bodyPr/>
                    <a:lstStyle/>
                    <a:p>
                      <a:r>
                        <a:rPr lang="en-GB" sz="1400"/>
                        <a:t>Trust factor</a:t>
                      </a:r>
                    </a:p>
                  </a:txBody>
                  <a:tcPr marL="94827" marR="94827" marT="47413" marB="47413"/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Generation</a:t>
                      </a:r>
                    </a:p>
                  </a:txBody>
                  <a:tcPr marL="94827" marR="94827" marT="47413" marB="47413"/>
                </a:tc>
                <a:extLst>
                  <a:ext uri="{0D108BD9-81ED-4DB2-BD59-A6C34878D82A}">
                    <a16:rowId xmlns:a16="http://schemas.microsoft.com/office/drawing/2014/main" val="1487976974"/>
                  </a:ext>
                </a:extLst>
              </a:tr>
              <a:tr h="701718">
                <a:tc>
                  <a:txBody>
                    <a:bodyPr/>
                    <a:lstStyle/>
                    <a:p>
                      <a:r>
                        <a:rPr lang="en-GB" sz="1400"/>
                        <a:t>Manual</a:t>
                      </a:r>
                    </a:p>
                  </a:txBody>
                  <a:tcPr marL="94827" marR="94827" marT="47413" marB="47413"/>
                </a:tc>
                <a:tc>
                  <a:txBody>
                    <a:bodyPr/>
                    <a:lstStyle/>
                    <a:p>
                      <a:r>
                        <a:rPr lang="en-GB" sz="1400"/>
                        <a:t>Relationship-led</a:t>
                      </a:r>
                    </a:p>
                  </a:txBody>
                  <a:tcPr marL="94827" marR="94827" marT="47413" marB="47413"/>
                </a:tc>
                <a:tc>
                  <a:txBody>
                    <a:bodyPr/>
                    <a:lstStyle/>
                    <a:p>
                      <a:r>
                        <a:rPr lang="en-GB" sz="1400"/>
                        <a:t>Driver</a:t>
                      </a:r>
                    </a:p>
                  </a:txBody>
                  <a:tcPr marL="94827" marR="94827" marT="47413" marB="47413"/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Trust the sales person</a:t>
                      </a:r>
                    </a:p>
                  </a:txBody>
                  <a:tcPr marL="94827" marR="94827" marT="47413" marB="47413"/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Boomers + older Gen X</a:t>
                      </a:r>
                    </a:p>
                  </a:txBody>
                  <a:tcPr marL="94827" marR="94827" marT="47413" marB="47413"/>
                </a:tc>
                <a:extLst>
                  <a:ext uri="{0D108BD9-81ED-4DB2-BD59-A6C34878D82A}">
                    <a16:rowId xmlns:a16="http://schemas.microsoft.com/office/drawing/2014/main" val="295601778"/>
                  </a:ext>
                </a:extLst>
              </a:tr>
              <a:tr h="701718">
                <a:tc>
                  <a:txBody>
                    <a:bodyPr/>
                    <a:lstStyle/>
                    <a:p>
                      <a:r>
                        <a:rPr lang="en-GB" sz="1400"/>
                        <a:t>Automatic</a:t>
                      </a:r>
                    </a:p>
                  </a:txBody>
                  <a:tcPr marL="94827" marR="94827" marT="47413" marB="47413"/>
                </a:tc>
                <a:tc>
                  <a:txBody>
                    <a:bodyPr/>
                    <a:lstStyle/>
                    <a:p>
                      <a:r>
                        <a:rPr lang="en-GB" sz="1400"/>
                        <a:t>Digitally assisted human</a:t>
                      </a:r>
                    </a:p>
                  </a:txBody>
                  <a:tcPr marL="94827" marR="94827" marT="47413" marB="47413"/>
                </a:tc>
                <a:tc>
                  <a:txBody>
                    <a:bodyPr/>
                    <a:lstStyle/>
                    <a:p>
                      <a:r>
                        <a:rPr lang="en-GB" sz="1400"/>
                        <a:t>Co-pilot</a:t>
                      </a:r>
                    </a:p>
                  </a:txBody>
                  <a:tcPr marL="94827" marR="94827" marT="47413" marB="47413"/>
                </a:tc>
                <a:tc>
                  <a:txBody>
                    <a:bodyPr/>
                    <a:lstStyle/>
                    <a:p>
                      <a:r>
                        <a:rPr lang="en-GB" sz="1400"/>
                        <a:t>Trust the system</a:t>
                      </a:r>
                    </a:p>
                  </a:txBody>
                  <a:tcPr marL="94827" marR="94827" marT="47413" marB="47413"/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Younger Gen X + Millennials</a:t>
                      </a:r>
                    </a:p>
                  </a:txBody>
                  <a:tcPr marL="94827" marR="94827" marT="47413" marB="47413"/>
                </a:tc>
                <a:extLst>
                  <a:ext uri="{0D108BD9-81ED-4DB2-BD59-A6C34878D82A}">
                    <a16:rowId xmlns:a16="http://schemas.microsoft.com/office/drawing/2014/main" val="2183830954"/>
                  </a:ext>
                </a:extLst>
              </a:tr>
              <a:tr h="701718">
                <a:tc>
                  <a:txBody>
                    <a:bodyPr/>
                    <a:lstStyle/>
                    <a:p>
                      <a:r>
                        <a:rPr lang="en-GB" sz="1400"/>
                        <a:t>Self-driving</a:t>
                      </a:r>
                    </a:p>
                  </a:txBody>
                  <a:tcPr marL="94827" marR="94827" marT="47413" marB="47413"/>
                </a:tc>
                <a:tc>
                  <a:txBody>
                    <a:bodyPr/>
                    <a:lstStyle/>
                    <a:p>
                      <a:r>
                        <a:rPr lang="en-GB" sz="1400"/>
                        <a:t>Fully automated</a:t>
                      </a:r>
                    </a:p>
                  </a:txBody>
                  <a:tcPr marL="94827" marR="94827" marT="47413" marB="47413"/>
                </a:tc>
                <a:tc>
                  <a:txBody>
                    <a:bodyPr/>
                    <a:lstStyle/>
                    <a:p>
                      <a:r>
                        <a:rPr lang="en-GB" sz="1400"/>
                        <a:t>Passenger</a:t>
                      </a:r>
                    </a:p>
                  </a:txBody>
                  <a:tcPr marL="94827" marR="94827" marT="47413" marB="47413"/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Trust the brand + tech</a:t>
                      </a:r>
                    </a:p>
                  </a:txBody>
                  <a:tcPr marL="94827" marR="94827" marT="47413" marB="47413"/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Gen Z (+Alpha)</a:t>
                      </a:r>
                    </a:p>
                  </a:txBody>
                  <a:tcPr marL="94827" marR="94827" marT="47413" marB="47413"/>
                </a:tc>
                <a:extLst>
                  <a:ext uri="{0D108BD9-81ED-4DB2-BD59-A6C34878D82A}">
                    <a16:rowId xmlns:a16="http://schemas.microsoft.com/office/drawing/2014/main" val="217774763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5329436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0671A8AE-40A1-4631-A6B8-581AFF0654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51435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A question mark of a typewriter type bar">
            <a:extLst>
              <a:ext uri="{FF2B5EF4-FFF2-40B4-BE49-F238E27FC236}">
                <a16:creationId xmlns:a16="http://schemas.microsoft.com/office/drawing/2014/main" id="{F91DE9AB-15D9-9337-8324-968C11BC715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9837" r="5790"/>
          <a:stretch>
            <a:fillRect/>
          </a:stretch>
        </p:blipFill>
        <p:spPr>
          <a:xfrm>
            <a:off x="2642616" y="10"/>
            <a:ext cx="6501384" cy="514349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AB58EF07-17C2-48CF-ABB0-EEF1F17CB8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7004404" cy="5143500"/>
          </a:xfrm>
          <a:prstGeom prst="rect">
            <a:avLst/>
          </a:prstGeom>
          <a:gradFill>
            <a:gsLst>
              <a:gs pos="58000">
                <a:schemeClr val="tx1"/>
              </a:gs>
              <a:gs pos="33000">
                <a:schemeClr val="tx1">
                  <a:alpha val="64000"/>
                </a:schemeClr>
              </a:gs>
              <a:gs pos="0">
                <a:schemeClr val="tx1">
                  <a:alpha val="0"/>
                </a:schemeClr>
              </a:gs>
              <a:gs pos="100000">
                <a:schemeClr val="tx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C210CF6-53A2-1512-8C07-542427CE04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8485" y="841772"/>
            <a:ext cx="3017520" cy="2403100"/>
          </a:xfrm>
        </p:spPr>
        <p:txBody>
          <a:bodyPr vert="horz" lIns="91440" tIns="45720" rIns="91440" bIns="45720" rtlCol="0" anchor="b">
            <a:normAutofit/>
          </a:bodyPr>
          <a:lstStyle/>
          <a:p>
            <a:pPr defTabSz="914400"/>
            <a:r>
              <a:rPr lang="en-US" sz="3600">
                <a:solidFill>
                  <a:schemeClr val="bg1"/>
                </a:solidFill>
              </a:rPr>
              <a:t>Who is in control?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69941" y="260093"/>
            <a:ext cx="109728" cy="52806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60771" y="3410190"/>
            <a:ext cx="2983230" cy="13716"/>
          </a:xfrm>
          <a:prstGeom prst="rect">
            <a:avLst/>
          </a:prstGeom>
          <a:solidFill>
            <a:schemeClr val="tx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734559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526E0BFB-CDF1-4990-8C11-AC849311E0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51435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A person with her finger on her chin&#10;&#10;AI-generated content may be incorrect.">
            <a:extLst>
              <a:ext uri="{FF2B5EF4-FFF2-40B4-BE49-F238E27FC236}">
                <a16:creationId xmlns:a16="http://schemas.microsoft.com/office/drawing/2014/main" id="{B0D1670C-1801-E8CD-75F6-B03F9F006428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15733" r="-1" b="-1"/>
          <a:stretch>
            <a:fillRect/>
          </a:stretch>
        </p:blipFill>
        <p:spPr>
          <a:xfrm>
            <a:off x="-1" y="10"/>
            <a:ext cx="6501383" cy="514349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6069A1F8-9BEB-4786-9694-FC48B2D75D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091183" y="0"/>
            <a:ext cx="7052817" cy="5143500"/>
          </a:xfrm>
          <a:prstGeom prst="rect">
            <a:avLst/>
          </a:prstGeom>
          <a:gradFill>
            <a:gsLst>
              <a:gs pos="58000">
                <a:schemeClr val="tx1"/>
              </a:gs>
              <a:gs pos="30000">
                <a:schemeClr val="tx1">
                  <a:alpha val="64000"/>
                </a:schemeClr>
              </a:gs>
              <a:gs pos="0">
                <a:schemeClr val="tx1">
                  <a:alpha val="0"/>
                </a:schemeClr>
              </a:gs>
              <a:gs pos="100000">
                <a:schemeClr val="tx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2F61A14-F2CE-54BD-F0F5-FE5E096725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86450" y="841772"/>
            <a:ext cx="3017520" cy="2403100"/>
          </a:xfrm>
        </p:spPr>
        <p:txBody>
          <a:bodyPr vert="horz" lIns="91440" tIns="45720" rIns="91440" bIns="45720" rtlCol="0" anchor="b">
            <a:normAutofit/>
          </a:bodyPr>
          <a:lstStyle/>
          <a:p>
            <a:pPr defTabSz="914400"/>
            <a:r>
              <a:rPr lang="en-US">
                <a:solidFill>
                  <a:schemeClr val="bg1"/>
                </a:solidFill>
              </a:rPr>
              <a:t>How much of a buying decision happens before we get contacted? 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6097905" y="260093"/>
            <a:ext cx="109728" cy="52806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888736" y="3410190"/>
            <a:ext cx="3017520" cy="13716"/>
          </a:xfrm>
          <a:prstGeom prst="rect">
            <a:avLst/>
          </a:prstGeom>
          <a:solidFill>
            <a:schemeClr val="tx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701769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0671A8AE-40A1-4631-A6B8-581AFF0654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51435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A person smiling at the camera&#10;&#10;AI-generated content may be incorrect.">
            <a:extLst>
              <a:ext uri="{FF2B5EF4-FFF2-40B4-BE49-F238E27FC236}">
                <a16:creationId xmlns:a16="http://schemas.microsoft.com/office/drawing/2014/main" id="{7DAE18C7-466B-2563-A4FF-FA74476B949C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8956" r="27843" b="-2"/>
          <a:stretch>
            <a:fillRect/>
          </a:stretch>
        </p:blipFill>
        <p:spPr>
          <a:xfrm>
            <a:off x="2642616" y="10"/>
            <a:ext cx="6501384" cy="514349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AB58EF07-17C2-48CF-ABB0-EEF1F17CB8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7004404" cy="5143500"/>
          </a:xfrm>
          <a:prstGeom prst="rect">
            <a:avLst/>
          </a:prstGeom>
          <a:gradFill>
            <a:gsLst>
              <a:gs pos="58000">
                <a:schemeClr val="tx1"/>
              </a:gs>
              <a:gs pos="33000">
                <a:schemeClr val="tx1">
                  <a:alpha val="64000"/>
                </a:schemeClr>
              </a:gs>
              <a:gs pos="0">
                <a:schemeClr val="tx1">
                  <a:alpha val="0"/>
                </a:schemeClr>
              </a:gs>
              <a:gs pos="100000">
                <a:schemeClr val="tx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CCBD231-C6B7-1BD6-7E4F-BB670855DF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8485" y="841772"/>
            <a:ext cx="3017520" cy="2403100"/>
          </a:xfrm>
        </p:spPr>
        <p:txBody>
          <a:bodyPr vert="horz" lIns="91440" tIns="45720" rIns="91440" bIns="45720" rtlCol="0" anchor="b">
            <a:normAutofit/>
          </a:bodyPr>
          <a:lstStyle/>
          <a:p>
            <a:pPr defTabSz="914400"/>
            <a:r>
              <a:rPr lang="en-US" sz="3600" dirty="0">
                <a:solidFill>
                  <a:schemeClr val="bg1"/>
                </a:solidFill>
              </a:rPr>
              <a:t>Customers are more educated when we speak to them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69941" y="260093"/>
            <a:ext cx="109728" cy="52806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60771" y="3410190"/>
            <a:ext cx="2983230" cy="13716"/>
          </a:xfrm>
          <a:prstGeom prst="rect">
            <a:avLst/>
          </a:prstGeom>
          <a:solidFill>
            <a:schemeClr val="tx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789347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0671A8AE-40A1-4631-A6B8-581AFF0654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51435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A wall of images with lights&#10;&#10;AI-generated content may be incorrect.">
            <a:extLst>
              <a:ext uri="{FF2B5EF4-FFF2-40B4-BE49-F238E27FC236}">
                <a16:creationId xmlns:a16="http://schemas.microsoft.com/office/drawing/2014/main" id="{941A9E39-1EE8-0764-C6FD-70E19A1171EF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11420" r="17796"/>
          <a:stretch>
            <a:fillRect/>
          </a:stretch>
        </p:blipFill>
        <p:spPr>
          <a:xfrm>
            <a:off x="2642616" y="10"/>
            <a:ext cx="6501384" cy="514349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AB58EF07-17C2-48CF-ABB0-EEF1F17CB8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7004404" cy="5143500"/>
          </a:xfrm>
          <a:prstGeom prst="rect">
            <a:avLst/>
          </a:prstGeom>
          <a:gradFill>
            <a:gsLst>
              <a:gs pos="58000">
                <a:schemeClr val="tx1"/>
              </a:gs>
              <a:gs pos="33000">
                <a:schemeClr val="tx1">
                  <a:alpha val="64000"/>
                </a:schemeClr>
              </a:gs>
              <a:gs pos="0">
                <a:schemeClr val="tx1">
                  <a:alpha val="0"/>
                </a:schemeClr>
              </a:gs>
              <a:gs pos="100000">
                <a:schemeClr val="tx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FF153D8-213C-B402-3ABA-40D9750D1B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8485" y="841772"/>
            <a:ext cx="3017520" cy="2403100"/>
          </a:xfrm>
        </p:spPr>
        <p:txBody>
          <a:bodyPr vert="horz" lIns="91440" tIns="45720" rIns="91440" bIns="45720" rtlCol="0" anchor="b">
            <a:normAutofit/>
          </a:bodyPr>
          <a:lstStyle/>
          <a:p>
            <a:pPr defTabSz="914400"/>
            <a:r>
              <a:rPr lang="en-US" sz="3600" dirty="0">
                <a:solidFill>
                  <a:schemeClr val="bg1"/>
                </a:solidFill>
              </a:rPr>
              <a:t>Omni-channel selling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69941" y="260093"/>
            <a:ext cx="109728" cy="52806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60771" y="3410190"/>
            <a:ext cx="2983230" cy="13716"/>
          </a:xfrm>
          <a:prstGeom prst="rect">
            <a:avLst/>
          </a:prstGeom>
          <a:solidFill>
            <a:schemeClr val="tx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952670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0C26FBF-7457-58B1-0336-D4FEE9BCA0C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" name="Rectangle 19">
            <a:extLst>
              <a:ext uri="{FF2B5EF4-FFF2-40B4-BE49-F238E27FC236}">
                <a16:creationId xmlns:a16="http://schemas.microsoft.com/office/drawing/2014/main" id="{0671A8AE-40A1-4631-A6B8-581AFF0654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51435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diagram of a flowchart&#10;&#10;AI-generated content may be incorrect.">
            <a:extLst>
              <a:ext uri="{FF2B5EF4-FFF2-40B4-BE49-F238E27FC236}">
                <a16:creationId xmlns:a16="http://schemas.microsoft.com/office/drawing/2014/main" id="{C8E9B6C2-0281-F799-AC94-F59AC97C0931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12521" r="24596" b="1"/>
          <a:stretch>
            <a:fillRect/>
          </a:stretch>
        </p:blipFill>
        <p:spPr>
          <a:xfrm>
            <a:off x="2642616" y="10"/>
            <a:ext cx="6501384" cy="5143490"/>
          </a:xfrm>
          <a:prstGeom prst="rect">
            <a:avLst/>
          </a:prstGeom>
        </p:spPr>
      </p:pic>
      <p:sp>
        <p:nvSpPr>
          <p:cNvPr id="22" name="Rectangle 21">
            <a:extLst>
              <a:ext uri="{FF2B5EF4-FFF2-40B4-BE49-F238E27FC236}">
                <a16:creationId xmlns:a16="http://schemas.microsoft.com/office/drawing/2014/main" id="{AB58EF07-17C2-48CF-ABB0-EEF1F17CB8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7004404" cy="5143500"/>
          </a:xfrm>
          <a:prstGeom prst="rect">
            <a:avLst/>
          </a:prstGeom>
          <a:gradFill>
            <a:gsLst>
              <a:gs pos="58000">
                <a:schemeClr val="tx1"/>
              </a:gs>
              <a:gs pos="33000">
                <a:schemeClr val="tx1">
                  <a:alpha val="64000"/>
                </a:schemeClr>
              </a:gs>
              <a:gs pos="0">
                <a:schemeClr val="tx1">
                  <a:alpha val="0"/>
                </a:schemeClr>
              </a:gs>
              <a:gs pos="100000">
                <a:schemeClr val="tx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4BE9381-088A-2EE0-E35B-AF7B94A8C0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8485" y="841772"/>
            <a:ext cx="3017520" cy="2403100"/>
          </a:xfrm>
        </p:spPr>
        <p:txBody>
          <a:bodyPr vert="horz" lIns="91440" tIns="45720" rIns="91440" bIns="45720" rtlCol="0" anchor="b">
            <a:normAutofit/>
          </a:bodyPr>
          <a:lstStyle/>
          <a:p>
            <a:pPr defTabSz="914400"/>
            <a:r>
              <a:rPr lang="en-US" sz="3600" dirty="0">
                <a:solidFill>
                  <a:schemeClr val="bg1"/>
                </a:solidFill>
              </a:rPr>
              <a:t>Omni-process selling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69941" y="260093"/>
            <a:ext cx="109728" cy="52806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60771" y="3410190"/>
            <a:ext cx="2983230" cy="13716"/>
          </a:xfrm>
          <a:prstGeom prst="rect">
            <a:avLst/>
          </a:prstGeom>
          <a:solidFill>
            <a:schemeClr val="tx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378162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27B7F01-B820-5C9F-8383-400F60421A1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9AA72BD9-2C5A-4EDC-931F-5AA08EACA0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51435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 descr="A finger touching a light on a touch screen&#10;&#10;AI-generated content may be incorrect.">
            <a:extLst>
              <a:ext uri="{FF2B5EF4-FFF2-40B4-BE49-F238E27FC236}">
                <a16:creationId xmlns:a16="http://schemas.microsoft.com/office/drawing/2014/main" id="{C5EB13B9-B8B8-9572-F67D-99A3E6BDE6AC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r="15722" b="-1"/>
          <a:stretch>
            <a:fillRect/>
          </a:stretch>
        </p:blipFill>
        <p:spPr>
          <a:xfrm>
            <a:off x="2641851" y="10"/>
            <a:ext cx="6502149" cy="5143490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DD3981AC-7B61-4947-BCF3-F7AA7FA385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7317451" cy="5143500"/>
          </a:xfrm>
          <a:prstGeom prst="rect">
            <a:avLst/>
          </a:prstGeom>
          <a:gradFill>
            <a:gsLst>
              <a:gs pos="58000">
                <a:schemeClr val="tx1"/>
              </a:gs>
              <a:gs pos="35000">
                <a:schemeClr val="tx1">
                  <a:alpha val="78000"/>
                </a:schemeClr>
              </a:gs>
              <a:gs pos="19000">
                <a:schemeClr val="tx1">
                  <a:alpha val="38000"/>
                </a:schemeClr>
              </a:gs>
              <a:gs pos="0">
                <a:schemeClr val="tx1">
                  <a:alpha val="0"/>
                </a:schemeClr>
              </a:gs>
              <a:gs pos="100000">
                <a:schemeClr val="tx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5D4142C-5077-457F-A6AD-3FECFDB396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496919" y="454343"/>
            <a:ext cx="54864" cy="41148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7A5F0580-5EE9-419F-96EE-B6529EF6E7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1183" y="1832610"/>
            <a:ext cx="2475738" cy="6858"/>
          </a:xfrm>
          <a:prstGeom prst="rect">
            <a:avLst/>
          </a:prstGeom>
          <a:solidFill>
            <a:schemeClr val="tx1"/>
          </a:solidFill>
          <a:ln w="3175"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760C4C-AB98-FB80-BA96-7663ABAFF0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8320" y="2038540"/>
            <a:ext cx="3062288" cy="2405444"/>
          </a:xfrm>
        </p:spPr>
        <p:txBody>
          <a:bodyPr anchor="t">
            <a:normAutofit/>
          </a:bodyPr>
          <a:lstStyle/>
          <a:p>
            <a:pPr marL="0" indent="0">
              <a:buNone/>
            </a:pPr>
            <a:r>
              <a:rPr lang="en-GB" sz="3600" dirty="0">
                <a:solidFill>
                  <a:schemeClr val="bg1"/>
                </a:solidFill>
              </a:rPr>
              <a:t>Initial recognition: </a:t>
            </a:r>
          </a:p>
          <a:p>
            <a:pPr marL="0" indent="0">
              <a:buNone/>
            </a:pPr>
            <a:endParaRPr lang="en-GB" sz="3600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GB" sz="3600" dirty="0">
                <a:solidFill>
                  <a:schemeClr val="bg1"/>
                </a:solidFill>
              </a:rPr>
              <a:t>3 touchpoints</a:t>
            </a:r>
          </a:p>
        </p:txBody>
      </p:sp>
    </p:spTree>
    <p:extLst>
      <p:ext uri="{BB962C8B-B14F-4D97-AF65-F5344CB8AC3E}">
        <p14:creationId xmlns:p14="http://schemas.microsoft.com/office/powerpoint/2010/main" val="186771985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AD3C1F7-0FE5-8BE5-3FCC-862B55A8EE5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F10825FA-8E14-DC62-ED57-AFCFAF1835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51435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 descr="A finger touching a light on a touch screen&#10;&#10;AI-generated content may be incorrect.">
            <a:extLst>
              <a:ext uri="{FF2B5EF4-FFF2-40B4-BE49-F238E27FC236}">
                <a16:creationId xmlns:a16="http://schemas.microsoft.com/office/drawing/2014/main" id="{DD870E0D-1C7C-CF53-E634-13D0294608B5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r="15722" b="-1"/>
          <a:stretch>
            <a:fillRect/>
          </a:stretch>
        </p:blipFill>
        <p:spPr>
          <a:xfrm>
            <a:off x="2641851" y="10"/>
            <a:ext cx="6502149" cy="5143490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60B00063-D0F6-606E-B460-6938D61DFF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7317451" cy="5143500"/>
          </a:xfrm>
          <a:prstGeom prst="rect">
            <a:avLst/>
          </a:prstGeom>
          <a:gradFill>
            <a:gsLst>
              <a:gs pos="58000">
                <a:schemeClr val="tx1"/>
              </a:gs>
              <a:gs pos="35000">
                <a:schemeClr val="tx1">
                  <a:alpha val="78000"/>
                </a:schemeClr>
              </a:gs>
              <a:gs pos="19000">
                <a:schemeClr val="tx1">
                  <a:alpha val="38000"/>
                </a:schemeClr>
              </a:gs>
              <a:gs pos="0">
                <a:schemeClr val="tx1">
                  <a:alpha val="0"/>
                </a:schemeClr>
              </a:gs>
              <a:gs pos="100000">
                <a:schemeClr val="tx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DA79D41-EE88-9E13-C544-4FB8016EB2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496919" y="454343"/>
            <a:ext cx="54864" cy="41148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37012B46-0F74-23D4-305B-77B99348CB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1183" y="1832610"/>
            <a:ext cx="2475738" cy="6858"/>
          </a:xfrm>
          <a:prstGeom prst="rect">
            <a:avLst/>
          </a:prstGeom>
          <a:solidFill>
            <a:schemeClr val="tx1"/>
          </a:solidFill>
          <a:ln w="3175"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EE6829-4A89-CB3E-EBC0-438B73D527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8320" y="2038540"/>
            <a:ext cx="3062288" cy="2405444"/>
          </a:xfrm>
        </p:spPr>
        <p:txBody>
          <a:bodyPr anchor="t">
            <a:normAutofit/>
          </a:bodyPr>
          <a:lstStyle/>
          <a:p>
            <a:pPr marL="0" indent="0">
              <a:buNone/>
            </a:pPr>
            <a:r>
              <a:rPr lang="en-GB" sz="3600" dirty="0">
                <a:solidFill>
                  <a:schemeClr val="bg1"/>
                </a:solidFill>
              </a:rPr>
              <a:t>Familiarity:</a:t>
            </a:r>
          </a:p>
          <a:p>
            <a:pPr marL="0" indent="0">
              <a:buNone/>
            </a:pPr>
            <a:endParaRPr lang="en-GB" sz="3600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GB" sz="3600" dirty="0">
                <a:solidFill>
                  <a:schemeClr val="bg1"/>
                </a:solidFill>
              </a:rPr>
              <a:t>7 touchpoints</a:t>
            </a:r>
          </a:p>
        </p:txBody>
      </p:sp>
    </p:spTree>
    <p:extLst>
      <p:ext uri="{BB962C8B-B14F-4D97-AF65-F5344CB8AC3E}">
        <p14:creationId xmlns:p14="http://schemas.microsoft.com/office/powerpoint/2010/main" val="15524943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D6E91A6-C218-B685-5876-3F654D67FE7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D99D2C73-08B0-4F6B-A8E9-4651E6BDBE4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968DB88C-7EF2-487C-85D1-848F61F13E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7759" y="360045"/>
            <a:ext cx="8428482" cy="4423410"/>
          </a:xfrm>
          <a:prstGeom prst="rect">
            <a:avLst/>
          </a:prstGeom>
          <a:noFill/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Two boys playing in the woods&#10;&#10;AI-generated content may be incorrect.">
            <a:extLst>
              <a:ext uri="{FF2B5EF4-FFF2-40B4-BE49-F238E27FC236}">
                <a16:creationId xmlns:a16="http://schemas.microsoft.com/office/drawing/2014/main" id="{B29456AA-A32F-BF45-A77A-BFC9E852EE70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11788" r="-2" b="10433"/>
          <a:stretch>
            <a:fillRect/>
          </a:stretch>
        </p:blipFill>
        <p:spPr>
          <a:xfrm>
            <a:off x="482600" y="482600"/>
            <a:ext cx="4029074" cy="4178299"/>
          </a:xfrm>
          <a:prstGeom prst="rect">
            <a:avLst/>
          </a:prstGeom>
        </p:spPr>
      </p:pic>
      <p:pic>
        <p:nvPicPr>
          <p:cNvPr id="6" name="Picture 5" descr="A group of kids walking through a forest&#10;&#10;AI-generated content may be incorrect.">
            <a:extLst>
              <a:ext uri="{FF2B5EF4-FFF2-40B4-BE49-F238E27FC236}">
                <a16:creationId xmlns:a16="http://schemas.microsoft.com/office/drawing/2014/main" id="{99F33632-E7B4-E85E-41BA-AB8F343255A0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t="6896" r="-2" b="15324"/>
          <a:stretch>
            <a:fillRect/>
          </a:stretch>
        </p:blipFill>
        <p:spPr>
          <a:xfrm>
            <a:off x="4632324" y="482600"/>
            <a:ext cx="4029075" cy="41782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919769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392F24E-06E9-60B8-C64C-8281B24056C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EC2CC242-2086-40D4-B9D8-AA9E21EB29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51435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 descr="A finger touching a light on a touch screen&#10;&#10;AI-generated content may be incorrect.">
            <a:extLst>
              <a:ext uri="{FF2B5EF4-FFF2-40B4-BE49-F238E27FC236}">
                <a16:creationId xmlns:a16="http://schemas.microsoft.com/office/drawing/2014/main" id="{075BD192-3822-149A-7287-A1F7D4F7307B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r="15722" b="-1"/>
          <a:stretch>
            <a:fillRect/>
          </a:stretch>
        </p:blipFill>
        <p:spPr>
          <a:xfrm>
            <a:off x="2641851" y="10"/>
            <a:ext cx="6502149" cy="5143490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23F210A7-E99C-028C-7D6B-035711884D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7317451" cy="5143500"/>
          </a:xfrm>
          <a:prstGeom prst="rect">
            <a:avLst/>
          </a:prstGeom>
          <a:gradFill>
            <a:gsLst>
              <a:gs pos="58000">
                <a:schemeClr val="tx1"/>
              </a:gs>
              <a:gs pos="35000">
                <a:schemeClr val="tx1">
                  <a:alpha val="78000"/>
                </a:schemeClr>
              </a:gs>
              <a:gs pos="19000">
                <a:schemeClr val="tx1">
                  <a:alpha val="38000"/>
                </a:schemeClr>
              </a:gs>
              <a:gs pos="0">
                <a:schemeClr val="tx1">
                  <a:alpha val="0"/>
                </a:schemeClr>
              </a:gs>
              <a:gs pos="100000">
                <a:schemeClr val="tx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3AA216A0-B24C-F2D6-1B36-826D84C928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496919" y="454343"/>
            <a:ext cx="54864" cy="41148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7209244D-3B78-BBE6-09F7-9C96812438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1183" y="1832610"/>
            <a:ext cx="2475738" cy="6858"/>
          </a:xfrm>
          <a:prstGeom prst="rect">
            <a:avLst/>
          </a:prstGeom>
          <a:solidFill>
            <a:schemeClr val="tx1"/>
          </a:solidFill>
          <a:ln w="3175"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B601B1-A855-EEEC-62DE-E2DEE328FC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8320" y="2038540"/>
            <a:ext cx="3659696" cy="2405444"/>
          </a:xfrm>
        </p:spPr>
        <p:txBody>
          <a:bodyPr anchor="t">
            <a:normAutofit/>
          </a:bodyPr>
          <a:lstStyle/>
          <a:p>
            <a:pPr marL="0" indent="0">
              <a:buNone/>
            </a:pPr>
            <a:r>
              <a:rPr lang="en-GB" sz="3600" dirty="0">
                <a:solidFill>
                  <a:schemeClr val="bg1"/>
                </a:solidFill>
              </a:rPr>
              <a:t>Trust:</a:t>
            </a:r>
          </a:p>
          <a:p>
            <a:pPr marL="0" indent="0">
              <a:buNone/>
            </a:pPr>
            <a:endParaRPr lang="en-GB" sz="3600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GB" sz="3600" dirty="0">
                <a:solidFill>
                  <a:schemeClr val="bg1"/>
                </a:solidFill>
              </a:rPr>
              <a:t>27 touchpoints</a:t>
            </a:r>
          </a:p>
        </p:txBody>
      </p:sp>
    </p:spTree>
    <p:extLst>
      <p:ext uri="{BB962C8B-B14F-4D97-AF65-F5344CB8AC3E}">
        <p14:creationId xmlns:p14="http://schemas.microsoft.com/office/powerpoint/2010/main" val="148417490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0671A8AE-40A1-4631-A6B8-581AFF0654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51435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package wrapped in plastic&#10;&#10;AI-generated content may be incorrect.">
            <a:extLst>
              <a:ext uri="{FF2B5EF4-FFF2-40B4-BE49-F238E27FC236}">
                <a16:creationId xmlns:a16="http://schemas.microsoft.com/office/drawing/2014/main" id="{75A7933F-6E29-62E4-DF36-0AC04675B9AC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1484" r="14249" b="-1"/>
          <a:stretch>
            <a:fillRect/>
          </a:stretch>
        </p:blipFill>
        <p:spPr>
          <a:xfrm>
            <a:off x="2642616" y="10"/>
            <a:ext cx="6501384" cy="514349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AB58EF07-17C2-48CF-ABB0-EEF1F17CB8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7004404" cy="5143500"/>
          </a:xfrm>
          <a:prstGeom prst="rect">
            <a:avLst/>
          </a:prstGeom>
          <a:gradFill>
            <a:gsLst>
              <a:gs pos="58000">
                <a:schemeClr val="tx1"/>
              </a:gs>
              <a:gs pos="33000">
                <a:schemeClr val="tx1">
                  <a:alpha val="64000"/>
                </a:schemeClr>
              </a:gs>
              <a:gs pos="0">
                <a:schemeClr val="tx1">
                  <a:alpha val="0"/>
                </a:schemeClr>
              </a:gs>
              <a:gs pos="100000">
                <a:schemeClr val="tx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388392A-84B5-F9E1-1671-43DD0A2DFD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8485" y="841772"/>
            <a:ext cx="3017520" cy="2403100"/>
          </a:xfrm>
        </p:spPr>
        <p:txBody>
          <a:bodyPr vert="horz" lIns="91440" tIns="45720" rIns="91440" bIns="45720" rtlCol="0" anchor="b">
            <a:normAutofit/>
          </a:bodyPr>
          <a:lstStyle/>
          <a:p>
            <a:pPr defTabSz="914400"/>
            <a:r>
              <a:rPr lang="en-US" sz="3600">
                <a:solidFill>
                  <a:schemeClr val="bg1"/>
                </a:solidFill>
              </a:rPr>
              <a:t>Confidence and caution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69941" y="260093"/>
            <a:ext cx="109728" cy="52806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60771" y="3410190"/>
            <a:ext cx="2983230" cy="13716"/>
          </a:xfrm>
          <a:prstGeom prst="rect">
            <a:avLst/>
          </a:prstGeom>
          <a:solidFill>
            <a:schemeClr val="tx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677911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BB68951-FF79-1CEB-B1C9-B6B76C826C7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0671A8AE-40A1-4631-A6B8-581AFF0654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51435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A red balloon in a row of balloons&#10;&#10;AI-generated content may be incorrect.">
            <a:extLst>
              <a:ext uri="{FF2B5EF4-FFF2-40B4-BE49-F238E27FC236}">
                <a16:creationId xmlns:a16="http://schemas.microsoft.com/office/drawing/2014/main" id="{9D7163CB-C9EC-F8A6-22BD-A9346A304F1C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8901" r="-1" b="-1"/>
          <a:stretch>
            <a:fillRect/>
          </a:stretch>
        </p:blipFill>
        <p:spPr>
          <a:xfrm>
            <a:off x="2642616" y="10"/>
            <a:ext cx="6501384" cy="514349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AB58EF07-17C2-48CF-ABB0-EEF1F17CB8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7004404" cy="5143500"/>
          </a:xfrm>
          <a:prstGeom prst="rect">
            <a:avLst/>
          </a:prstGeom>
          <a:gradFill>
            <a:gsLst>
              <a:gs pos="58000">
                <a:schemeClr val="tx1"/>
              </a:gs>
              <a:gs pos="33000">
                <a:schemeClr val="tx1">
                  <a:alpha val="64000"/>
                </a:schemeClr>
              </a:gs>
              <a:gs pos="0">
                <a:schemeClr val="tx1">
                  <a:alpha val="0"/>
                </a:schemeClr>
              </a:gs>
              <a:gs pos="100000">
                <a:schemeClr val="tx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C2A7677-27E0-7F98-6DEA-8993C7B7E3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8485" y="841772"/>
            <a:ext cx="3017520" cy="2403100"/>
          </a:xfrm>
        </p:spPr>
        <p:txBody>
          <a:bodyPr vert="horz" lIns="91440" tIns="45720" rIns="91440" bIns="45720" rtlCol="0" anchor="b">
            <a:normAutofit/>
          </a:bodyPr>
          <a:lstStyle/>
          <a:p>
            <a:pPr defTabSz="914400"/>
            <a:r>
              <a:rPr lang="en-US" sz="3600">
                <a:solidFill>
                  <a:schemeClr val="bg1"/>
                </a:solidFill>
              </a:rPr>
              <a:t>Consistency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69941" y="260093"/>
            <a:ext cx="109728" cy="52806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60771" y="3410190"/>
            <a:ext cx="2983230" cy="13716"/>
          </a:xfrm>
          <a:prstGeom prst="rect">
            <a:avLst/>
          </a:prstGeom>
          <a:solidFill>
            <a:schemeClr val="tx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820313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34CDB74-1BF0-C811-A229-1045FEB320E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0671A8AE-40A1-4631-A6B8-581AFF0654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51435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row of wooden heads&#10;&#10;AI-generated content may be incorrect.">
            <a:extLst>
              <a:ext uri="{FF2B5EF4-FFF2-40B4-BE49-F238E27FC236}">
                <a16:creationId xmlns:a16="http://schemas.microsoft.com/office/drawing/2014/main" id="{CCC0EFAC-5935-A23D-9750-DB3F891DAD35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1108" r="-1" b="-1"/>
          <a:stretch>
            <a:fillRect/>
          </a:stretch>
        </p:blipFill>
        <p:spPr>
          <a:xfrm>
            <a:off x="2642616" y="10"/>
            <a:ext cx="6501384" cy="5143490"/>
          </a:xfrm>
          <a:prstGeom prst="rect">
            <a:avLst/>
          </a:prstGeom>
        </p:spPr>
      </p:pic>
      <p:sp>
        <p:nvSpPr>
          <p:cNvPr id="21" name="Rectangle 20">
            <a:extLst>
              <a:ext uri="{FF2B5EF4-FFF2-40B4-BE49-F238E27FC236}">
                <a16:creationId xmlns:a16="http://schemas.microsoft.com/office/drawing/2014/main" id="{AB58EF07-17C2-48CF-ABB0-EEF1F17CB8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7004404" cy="5143500"/>
          </a:xfrm>
          <a:prstGeom prst="rect">
            <a:avLst/>
          </a:prstGeom>
          <a:gradFill>
            <a:gsLst>
              <a:gs pos="58000">
                <a:schemeClr val="tx1"/>
              </a:gs>
              <a:gs pos="33000">
                <a:schemeClr val="tx1">
                  <a:alpha val="64000"/>
                </a:schemeClr>
              </a:gs>
              <a:gs pos="0">
                <a:schemeClr val="tx1">
                  <a:alpha val="0"/>
                </a:schemeClr>
              </a:gs>
              <a:gs pos="100000">
                <a:schemeClr val="tx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5C155FF-FAF6-1078-A849-839F6D5472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8485" y="841772"/>
            <a:ext cx="3017520" cy="2403100"/>
          </a:xfrm>
        </p:spPr>
        <p:txBody>
          <a:bodyPr vert="horz" lIns="91440" tIns="45720" rIns="91440" bIns="45720" rtlCol="0" anchor="b">
            <a:normAutofit/>
          </a:bodyPr>
          <a:lstStyle/>
          <a:p>
            <a:pPr defTabSz="914400"/>
            <a:r>
              <a:rPr lang="en-US" sz="3600">
                <a:solidFill>
                  <a:schemeClr val="bg1"/>
                </a:solidFill>
              </a:rPr>
              <a:t>Make it targeted and personalised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69941" y="260093"/>
            <a:ext cx="109728" cy="52806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60771" y="3410190"/>
            <a:ext cx="2983230" cy="13716"/>
          </a:xfrm>
          <a:prstGeom prst="rect">
            <a:avLst/>
          </a:prstGeom>
          <a:solidFill>
            <a:schemeClr val="tx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193774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0671A8AE-40A1-4631-A6B8-581AFF0654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51435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A person's hand covering their face through a hole in yellow paper&#10;&#10;AI-generated content may be incorrect.">
            <a:extLst>
              <a:ext uri="{FF2B5EF4-FFF2-40B4-BE49-F238E27FC236}">
                <a16:creationId xmlns:a16="http://schemas.microsoft.com/office/drawing/2014/main" id="{DD5F3C53-3CDC-CDFD-8168-93B3E5803159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1896" r="16335" b="-1"/>
          <a:stretch>
            <a:fillRect/>
          </a:stretch>
        </p:blipFill>
        <p:spPr>
          <a:xfrm>
            <a:off x="2642616" y="10"/>
            <a:ext cx="6501384" cy="514349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AB58EF07-17C2-48CF-ABB0-EEF1F17CB8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7004404" cy="5143500"/>
          </a:xfrm>
          <a:prstGeom prst="rect">
            <a:avLst/>
          </a:prstGeom>
          <a:gradFill>
            <a:gsLst>
              <a:gs pos="58000">
                <a:schemeClr val="tx1"/>
              </a:gs>
              <a:gs pos="33000">
                <a:schemeClr val="tx1">
                  <a:alpha val="64000"/>
                </a:schemeClr>
              </a:gs>
              <a:gs pos="0">
                <a:schemeClr val="tx1">
                  <a:alpha val="0"/>
                </a:schemeClr>
              </a:gs>
              <a:gs pos="100000">
                <a:schemeClr val="tx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8807DCF-9BC2-9DCE-C698-07C46A2A50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8485" y="841772"/>
            <a:ext cx="3017520" cy="2403100"/>
          </a:xfrm>
        </p:spPr>
        <p:txBody>
          <a:bodyPr vert="horz" lIns="91440" tIns="45720" rIns="91440" bIns="45720" rtlCol="0" anchor="b">
            <a:normAutofit/>
          </a:bodyPr>
          <a:lstStyle/>
          <a:p>
            <a:pPr defTabSz="914400"/>
            <a:r>
              <a:rPr lang="en-US" sz="3600">
                <a:solidFill>
                  <a:schemeClr val="bg1"/>
                </a:solidFill>
              </a:rPr>
              <a:t>Social proof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69941" y="260093"/>
            <a:ext cx="109728" cy="52806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60771" y="3410190"/>
            <a:ext cx="2983230" cy="13716"/>
          </a:xfrm>
          <a:prstGeom prst="rect">
            <a:avLst/>
          </a:prstGeom>
          <a:solidFill>
            <a:schemeClr val="tx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489643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BCC68D3-6F9A-1F94-D15A-5F7953452FB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0671A8AE-40A1-4631-A6B8-581AFF0654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51435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6CCC46E-B9A9-EDEC-C6E2-C49368F64C5C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r="15628"/>
          <a:stretch>
            <a:fillRect/>
          </a:stretch>
        </p:blipFill>
        <p:spPr>
          <a:xfrm>
            <a:off x="2642616" y="10"/>
            <a:ext cx="6501384" cy="514349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AB58EF07-17C2-48CF-ABB0-EEF1F17CB8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7004404" cy="5143500"/>
          </a:xfrm>
          <a:prstGeom prst="rect">
            <a:avLst/>
          </a:prstGeom>
          <a:gradFill>
            <a:gsLst>
              <a:gs pos="58000">
                <a:schemeClr val="tx1"/>
              </a:gs>
              <a:gs pos="33000">
                <a:schemeClr val="tx1">
                  <a:alpha val="64000"/>
                </a:schemeClr>
              </a:gs>
              <a:gs pos="0">
                <a:schemeClr val="tx1">
                  <a:alpha val="0"/>
                </a:schemeClr>
              </a:gs>
              <a:gs pos="100000">
                <a:schemeClr val="tx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E2483BA-3A47-1C42-9F6B-AD26AFBB84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8485" y="841772"/>
            <a:ext cx="3017520" cy="2403100"/>
          </a:xfrm>
        </p:spPr>
        <p:txBody>
          <a:bodyPr vert="horz" lIns="91440" tIns="45720" rIns="91440" bIns="45720" rtlCol="0" anchor="b">
            <a:normAutofit/>
          </a:bodyPr>
          <a:lstStyle/>
          <a:p>
            <a:pPr defTabSz="914400"/>
            <a:r>
              <a:rPr lang="en-US" sz="3600">
                <a:solidFill>
                  <a:schemeClr val="bg1"/>
                </a:solidFill>
              </a:rPr>
              <a:t>Using video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69941" y="260093"/>
            <a:ext cx="109728" cy="52806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60771" y="3410190"/>
            <a:ext cx="2983230" cy="13716"/>
          </a:xfrm>
          <a:prstGeom prst="rect">
            <a:avLst/>
          </a:prstGeom>
          <a:solidFill>
            <a:schemeClr val="tx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540862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0671A8AE-40A1-4631-A6B8-581AFF0654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51435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Person holding mouse">
            <a:extLst>
              <a:ext uri="{FF2B5EF4-FFF2-40B4-BE49-F238E27FC236}">
                <a16:creationId xmlns:a16="http://schemas.microsoft.com/office/drawing/2014/main" id="{EA4EB35F-656B-02AD-F4BA-AC425037787C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r="15628"/>
          <a:stretch>
            <a:fillRect/>
          </a:stretch>
        </p:blipFill>
        <p:spPr>
          <a:xfrm>
            <a:off x="2642616" y="10"/>
            <a:ext cx="6501384" cy="514349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AB58EF07-17C2-48CF-ABB0-EEF1F17CB8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7004404" cy="5143500"/>
          </a:xfrm>
          <a:prstGeom prst="rect">
            <a:avLst/>
          </a:prstGeom>
          <a:gradFill>
            <a:gsLst>
              <a:gs pos="58000">
                <a:schemeClr val="tx1"/>
              </a:gs>
              <a:gs pos="33000">
                <a:schemeClr val="tx1">
                  <a:alpha val="64000"/>
                </a:schemeClr>
              </a:gs>
              <a:gs pos="0">
                <a:schemeClr val="tx1">
                  <a:alpha val="0"/>
                </a:schemeClr>
              </a:gs>
              <a:gs pos="100000">
                <a:schemeClr val="tx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F83B8B2-8A45-FF51-BA8F-11FB72D2C1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8485" y="841772"/>
            <a:ext cx="3017520" cy="2403100"/>
          </a:xfrm>
        </p:spPr>
        <p:txBody>
          <a:bodyPr vert="horz" lIns="91440" tIns="45720" rIns="91440" bIns="45720" rtlCol="0" anchor="b">
            <a:normAutofit/>
          </a:bodyPr>
          <a:lstStyle/>
          <a:p>
            <a:pPr defTabSz="914400"/>
            <a:r>
              <a:rPr lang="en-US" dirty="0">
                <a:solidFill>
                  <a:schemeClr val="bg1"/>
                </a:solidFill>
              </a:rPr>
              <a:t>html emails  </a:t>
            </a:r>
            <a:br>
              <a:rPr lang="en-US" dirty="0">
                <a:solidFill>
                  <a:schemeClr val="bg1"/>
                </a:solidFill>
              </a:rPr>
            </a:br>
            <a:r>
              <a:rPr lang="en-US" dirty="0">
                <a:solidFill>
                  <a:schemeClr val="bg1"/>
                </a:solidFill>
              </a:rPr>
              <a:t>vs</a:t>
            </a:r>
            <a:br>
              <a:rPr lang="en-US" dirty="0">
                <a:solidFill>
                  <a:schemeClr val="bg1"/>
                </a:solidFill>
              </a:rPr>
            </a:br>
            <a:r>
              <a:rPr lang="en-US" dirty="0">
                <a:solidFill>
                  <a:schemeClr val="bg1"/>
                </a:solidFill>
              </a:rPr>
              <a:t>plain text emails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69941" y="260093"/>
            <a:ext cx="109728" cy="52806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60771" y="3410190"/>
            <a:ext cx="2983230" cy="13716"/>
          </a:xfrm>
          <a:prstGeom prst="rect">
            <a:avLst/>
          </a:prstGeom>
          <a:solidFill>
            <a:schemeClr val="tx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556149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0671A8AE-40A1-4631-A6B8-581AFF0654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51435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A hand holding fingers up&#10;&#10;AI-generated content may be incorrect.">
            <a:extLst>
              <a:ext uri="{FF2B5EF4-FFF2-40B4-BE49-F238E27FC236}">
                <a16:creationId xmlns:a16="http://schemas.microsoft.com/office/drawing/2014/main" id="{48D6440B-890A-E6AC-54BD-0452C1C203E5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r="16887" b="-1"/>
          <a:stretch>
            <a:fillRect/>
          </a:stretch>
        </p:blipFill>
        <p:spPr>
          <a:xfrm>
            <a:off x="2642616" y="10"/>
            <a:ext cx="6501384" cy="514349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AB58EF07-17C2-48CF-ABB0-EEF1F17CB8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7004404" cy="5143500"/>
          </a:xfrm>
          <a:prstGeom prst="rect">
            <a:avLst/>
          </a:prstGeom>
          <a:gradFill>
            <a:gsLst>
              <a:gs pos="58000">
                <a:schemeClr val="tx1"/>
              </a:gs>
              <a:gs pos="33000">
                <a:schemeClr val="tx1">
                  <a:alpha val="64000"/>
                </a:schemeClr>
              </a:gs>
              <a:gs pos="0">
                <a:schemeClr val="tx1">
                  <a:alpha val="0"/>
                </a:schemeClr>
              </a:gs>
              <a:gs pos="100000">
                <a:schemeClr val="tx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9C0725E-10EE-4481-2695-DA77E404B8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8485" y="841772"/>
            <a:ext cx="3017520" cy="2403100"/>
          </a:xfrm>
        </p:spPr>
        <p:txBody>
          <a:bodyPr vert="horz" lIns="91440" tIns="45720" rIns="91440" bIns="45720" rtlCol="0" anchor="b">
            <a:normAutofit/>
          </a:bodyPr>
          <a:lstStyle/>
          <a:p>
            <a:pPr defTabSz="914400"/>
            <a:r>
              <a:rPr lang="en-US" sz="3600">
                <a:solidFill>
                  <a:schemeClr val="bg1"/>
                </a:solidFill>
              </a:rPr>
              <a:t>Making it easy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69941" y="260093"/>
            <a:ext cx="109728" cy="52806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60771" y="3410190"/>
            <a:ext cx="2983230" cy="13716"/>
          </a:xfrm>
          <a:prstGeom prst="rect">
            <a:avLst/>
          </a:prstGeom>
          <a:solidFill>
            <a:schemeClr val="tx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784582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260AA90-07DD-6DAD-DB3F-9585A755956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0671A8AE-40A1-4631-A6B8-581AFF0654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51435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A close-up of a remote control&#10;&#10;AI-generated content may be incorrect.">
            <a:extLst>
              <a:ext uri="{FF2B5EF4-FFF2-40B4-BE49-F238E27FC236}">
                <a16:creationId xmlns:a16="http://schemas.microsoft.com/office/drawing/2014/main" id="{B4E4B49F-AD45-09A1-C27E-C898C0040B01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10859" r="4874" b="-1"/>
          <a:stretch>
            <a:fillRect/>
          </a:stretch>
        </p:blipFill>
        <p:spPr>
          <a:xfrm>
            <a:off x="2642616" y="10"/>
            <a:ext cx="6501384" cy="514349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AB58EF07-17C2-48CF-ABB0-EEF1F17CB8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7004404" cy="5143500"/>
          </a:xfrm>
          <a:prstGeom prst="rect">
            <a:avLst/>
          </a:prstGeom>
          <a:gradFill>
            <a:gsLst>
              <a:gs pos="58000">
                <a:schemeClr val="tx1"/>
              </a:gs>
              <a:gs pos="33000">
                <a:schemeClr val="tx1">
                  <a:alpha val="64000"/>
                </a:schemeClr>
              </a:gs>
              <a:gs pos="0">
                <a:schemeClr val="tx1">
                  <a:alpha val="0"/>
                </a:schemeClr>
              </a:gs>
              <a:gs pos="100000">
                <a:schemeClr val="tx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40199DE-88C2-0B3E-9733-478DC05CF2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8485" y="841772"/>
            <a:ext cx="3017520" cy="2403100"/>
          </a:xfrm>
        </p:spPr>
        <p:txBody>
          <a:bodyPr vert="horz" lIns="91440" tIns="45720" rIns="91440" bIns="45720" rtlCol="0" anchor="b">
            <a:normAutofit/>
          </a:bodyPr>
          <a:lstStyle/>
          <a:p>
            <a:pPr defTabSz="914400"/>
            <a:r>
              <a:rPr lang="en-US">
                <a:solidFill>
                  <a:schemeClr val="bg1"/>
                </a:solidFill>
              </a:rPr>
              <a:t>When do you change the channel on your customer?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69941" y="260093"/>
            <a:ext cx="109728" cy="52806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60771" y="3410190"/>
            <a:ext cx="2983230" cy="13716"/>
          </a:xfrm>
          <a:prstGeom prst="rect">
            <a:avLst/>
          </a:prstGeom>
          <a:solidFill>
            <a:schemeClr val="tx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553412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box in a room&#10;&#10;Description automatically generated">
            <a:extLst>
              <a:ext uri="{FF2B5EF4-FFF2-40B4-BE49-F238E27FC236}">
                <a16:creationId xmlns:a16="http://schemas.microsoft.com/office/drawing/2014/main" id="{D69166A1-0E04-A193-A9DB-A27B35BC80FC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13321"/>
          <a:stretch/>
        </p:blipFill>
        <p:spPr>
          <a:xfrm>
            <a:off x="841375" y="519210"/>
            <a:ext cx="7461250" cy="3621697"/>
          </a:xfrm>
          <a:prstGeom prst="rect">
            <a:avLst/>
          </a:prstGeom>
        </p:spPr>
      </p:pic>
      <p:sp>
        <p:nvSpPr>
          <p:cNvPr id="9" name="Alternative Process 8">
            <a:extLst>
              <a:ext uri="{FF2B5EF4-FFF2-40B4-BE49-F238E27FC236}">
                <a16:creationId xmlns:a16="http://schemas.microsoft.com/office/drawing/2014/main" id="{40F82B09-7520-6814-3D47-C0926FA797C5}"/>
              </a:ext>
            </a:extLst>
          </p:cNvPr>
          <p:cNvSpPr/>
          <p:nvPr/>
        </p:nvSpPr>
        <p:spPr>
          <a:xfrm>
            <a:off x="4759569" y="3327860"/>
            <a:ext cx="2461844" cy="398584"/>
          </a:xfrm>
          <a:prstGeom prst="flowChartAlternateProcess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b="1" dirty="0"/>
              <a:t>Hear from our customers</a:t>
            </a:r>
          </a:p>
        </p:txBody>
      </p:sp>
      <p:sp>
        <p:nvSpPr>
          <p:cNvPr id="11" name="Alternative Process 10">
            <a:extLst>
              <a:ext uri="{FF2B5EF4-FFF2-40B4-BE49-F238E27FC236}">
                <a16:creationId xmlns:a16="http://schemas.microsoft.com/office/drawing/2014/main" id="{0F2A1182-C4A9-A71E-8296-C1E35D048E76}"/>
              </a:ext>
            </a:extLst>
          </p:cNvPr>
          <p:cNvSpPr/>
          <p:nvPr/>
        </p:nvSpPr>
        <p:spPr>
          <a:xfrm>
            <a:off x="4759570" y="3820251"/>
            <a:ext cx="2461844" cy="398584"/>
          </a:xfrm>
          <a:prstGeom prst="flowChartAlternateProcess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b="1" dirty="0"/>
              <a:t>More about our security</a:t>
            </a:r>
          </a:p>
        </p:txBody>
      </p:sp>
      <p:sp>
        <p:nvSpPr>
          <p:cNvPr id="12" name="Alternative Process 11">
            <a:extLst>
              <a:ext uri="{FF2B5EF4-FFF2-40B4-BE49-F238E27FC236}">
                <a16:creationId xmlns:a16="http://schemas.microsoft.com/office/drawing/2014/main" id="{19FA7C95-F5C6-E141-9B16-C5583B5336F5}"/>
              </a:ext>
            </a:extLst>
          </p:cNvPr>
          <p:cNvSpPr/>
          <p:nvPr/>
        </p:nvSpPr>
        <p:spPr>
          <a:xfrm>
            <a:off x="4759569" y="4312642"/>
            <a:ext cx="2461845" cy="398584"/>
          </a:xfrm>
          <a:prstGeom prst="flowChartAlternateProcess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b="1" dirty="0"/>
              <a:t>How we care for the planet</a:t>
            </a:r>
          </a:p>
        </p:txBody>
      </p:sp>
    </p:spTree>
    <p:extLst>
      <p:ext uri="{BB962C8B-B14F-4D97-AF65-F5344CB8AC3E}">
        <p14:creationId xmlns:p14="http://schemas.microsoft.com/office/powerpoint/2010/main" val="39607135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 animBg="1"/>
      <p:bldP spid="1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E5093ECC-8BEB-4546-A80D-0B48876623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tx1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A car parked in a yard&#10;&#10;AI-generated content may be incorrect.">
            <a:extLst>
              <a:ext uri="{FF2B5EF4-FFF2-40B4-BE49-F238E27FC236}">
                <a16:creationId xmlns:a16="http://schemas.microsoft.com/office/drawing/2014/main" id="{9600D73C-244D-20E1-1CF4-619AA35C0F59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23040" r="2" b="9363"/>
          <a:stretch>
            <a:fillRect/>
          </a:stretch>
        </p:blipFill>
        <p:spPr>
          <a:xfrm>
            <a:off x="513431" y="514350"/>
            <a:ext cx="8116219" cy="411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797324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143" y="0"/>
            <a:ext cx="9141714" cy="51435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Picture 2" descr="A pile of question marks&#10;&#10;AI-generated content may be incorrect.">
            <a:extLst>
              <a:ext uri="{FF2B5EF4-FFF2-40B4-BE49-F238E27FC236}">
                <a16:creationId xmlns:a16="http://schemas.microsoft.com/office/drawing/2014/main" id="{B08CCC8D-4A9E-A36B-3503-B02B956F54C8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14771" t="1" r="26107"/>
          <a:stretch/>
        </p:blipFill>
        <p:spPr>
          <a:xfrm>
            <a:off x="20" y="961"/>
            <a:ext cx="9143980" cy="51425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77939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5A59F003-E00A-43F9-91DC-CC54E3B874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51435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car driving on a road&#10;&#10;AI-generated content may be incorrect.">
            <a:extLst>
              <a:ext uri="{FF2B5EF4-FFF2-40B4-BE49-F238E27FC236}">
                <a16:creationId xmlns:a16="http://schemas.microsoft.com/office/drawing/2014/main" id="{269A04A0-01F9-A3E3-E3B3-A7887A213DEA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442"/>
          <a:stretch>
            <a:fillRect/>
          </a:stretch>
        </p:blipFill>
        <p:spPr>
          <a:xfrm>
            <a:off x="20" y="10"/>
            <a:ext cx="9143980" cy="514349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D74A4382-E3AD-430A-9A1F-DFA3E0E77A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2849899" y="-1143383"/>
            <a:ext cx="3444203" cy="9144001"/>
          </a:xfrm>
          <a:prstGeom prst="rect">
            <a:avLst/>
          </a:prstGeom>
          <a:gradFill>
            <a:gsLst>
              <a:gs pos="35000">
                <a:schemeClr val="tx1">
                  <a:alpha val="46000"/>
                </a:schemeClr>
              </a:gs>
              <a:gs pos="21000">
                <a:schemeClr val="tx1">
                  <a:alpha val="30000"/>
                </a:schemeClr>
              </a:gs>
              <a:gs pos="0">
                <a:schemeClr val="tx1">
                  <a:alpha val="0"/>
                </a:schemeClr>
              </a:gs>
              <a:gs pos="100000">
                <a:schemeClr val="tx1">
                  <a:alpha val="9000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2AF3E84-C2E1-1555-6132-973AD522D30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03414" y="2318946"/>
            <a:ext cx="6808922" cy="1790700"/>
          </a:xfrm>
        </p:spPr>
        <p:txBody>
          <a:bodyPr>
            <a:normAutofit/>
          </a:bodyPr>
          <a:lstStyle/>
          <a:p>
            <a:pPr algn="l"/>
            <a:r>
              <a:rPr lang="en-GB" sz="5000" b="1" i="0" u="none" strike="noStrike" dirty="0">
                <a:solidFill>
                  <a:schemeClr val="bg1"/>
                </a:solidFill>
                <a:effectLst/>
                <a:latin typeface="Public Sans"/>
              </a:rPr>
              <a:t>The Fast and the Curious: </a:t>
            </a:r>
            <a:endParaRPr lang="en-GB" sz="5000" dirty="0">
              <a:solidFill>
                <a:schemeClr val="bg1"/>
              </a:solidFill>
            </a:endParaRP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79F40191-0F44-4FD1-82CC-ACB507C14B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181279"/>
            <a:ext cx="7339422" cy="514350"/>
          </a:xfrm>
          <a:prstGeom prst="roundRect">
            <a:avLst>
              <a:gd name="adj" fmla="val 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F1DD6DA-6C96-01DD-B295-81E7070639E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03414" y="4218708"/>
            <a:ext cx="6808922" cy="444732"/>
          </a:xfrm>
        </p:spPr>
        <p:txBody>
          <a:bodyPr anchor="ctr">
            <a:noAutofit/>
          </a:bodyPr>
          <a:lstStyle/>
          <a:p>
            <a:pPr algn="l"/>
            <a:r>
              <a:rPr lang="en-GB" sz="2000" b="1" i="0" u="none" strike="noStrike" dirty="0">
                <a:solidFill>
                  <a:schemeClr val="bg1"/>
                </a:solidFill>
                <a:effectLst/>
                <a:latin typeface="Public Sans"/>
              </a:rPr>
              <a:t>Building Trust before Your Customer Hits the Brakes</a:t>
            </a:r>
            <a:endParaRPr lang="en-GB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51457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526E0BFB-CDF1-4990-8C11-AC849311E0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51435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 descr="A person standing next to a car with her hood open&#10;&#10;AI-generated content may be incorrect.">
            <a:extLst>
              <a:ext uri="{FF2B5EF4-FFF2-40B4-BE49-F238E27FC236}">
                <a16:creationId xmlns:a16="http://schemas.microsoft.com/office/drawing/2014/main" id="{F7BBDDF9-0CD4-146F-4CB9-D2F10020C45E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15733" r="-1" b="-1"/>
          <a:stretch>
            <a:fillRect/>
          </a:stretch>
        </p:blipFill>
        <p:spPr>
          <a:xfrm>
            <a:off x="-1" y="10"/>
            <a:ext cx="6501383" cy="5143490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6069A1F8-9BEB-4786-9694-FC48B2D75D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091183" y="0"/>
            <a:ext cx="7052817" cy="5143500"/>
          </a:xfrm>
          <a:prstGeom prst="rect">
            <a:avLst/>
          </a:prstGeom>
          <a:gradFill>
            <a:gsLst>
              <a:gs pos="58000">
                <a:schemeClr val="tx1"/>
              </a:gs>
              <a:gs pos="30000">
                <a:schemeClr val="tx1">
                  <a:alpha val="64000"/>
                </a:schemeClr>
              </a:gs>
              <a:gs pos="0">
                <a:schemeClr val="tx1">
                  <a:alpha val="0"/>
                </a:schemeClr>
              </a:gs>
              <a:gs pos="100000">
                <a:schemeClr val="tx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B087DC8-DEC2-AD5B-67DD-A5ED4EFFA5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86450" y="841772"/>
            <a:ext cx="3017520" cy="2403100"/>
          </a:xfrm>
        </p:spPr>
        <p:txBody>
          <a:bodyPr vert="horz" lIns="91440" tIns="45720" rIns="91440" bIns="45720" rtlCol="0" anchor="b">
            <a:normAutofit/>
          </a:bodyPr>
          <a:lstStyle/>
          <a:p>
            <a:pPr defTabSz="914400"/>
            <a:r>
              <a:rPr lang="en-US" sz="3600" dirty="0">
                <a:solidFill>
                  <a:schemeClr val="bg1"/>
                </a:solidFill>
              </a:rPr>
              <a:t>Higher stress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6097905" y="260093"/>
            <a:ext cx="109728" cy="52806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888736" y="3410190"/>
            <a:ext cx="3017520" cy="13716"/>
          </a:xfrm>
          <a:prstGeom prst="rect">
            <a:avLst/>
          </a:prstGeom>
          <a:solidFill>
            <a:schemeClr val="tx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402341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49C0CE1-E63D-FB1D-6E9E-90E8C0F761E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08A29F40-9862-605D-FD13-3BC32F779D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51435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 descr="A person standing next to a car with her hood open&#10;&#10;AI-generated content may be incorrect.">
            <a:extLst>
              <a:ext uri="{FF2B5EF4-FFF2-40B4-BE49-F238E27FC236}">
                <a16:creationId xmlns:a16="http://schemas.microsoft.com/office/drawing/2014/main" id="{50FAC210-1F92-2729-6756-7E937D22C12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5733" r="-1" b="-1"/>
          <a:stretch>
            <a:fillRect/>
          </a:stretch>
        </p:blipFill>
        <p:spPr>
          <a:xfrm>
            <a:off x="-1" y="10"/>
            <a:ext cx="6501383" cy="5143490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309DEB68-521B-7F74-E7D3-BE453032C3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091183" y="0"/>
            <a:ext cx="7052817" cy="5143500"/>
          </a:xfrm>
          <a:prstGeom prst="rect">
            <a:avLst/>
          </a:prstGeom>
          <a:gradFill>
            <a:gsLst>
              <a:gs pos="58000">
                <a:schemeClr val="tx1"/>
              </a:gs>
              <a:gs pos="30000">
                <a:schemeClr val="tx1">
                  <a:alpha val="64000"/>
                </a:schemeClr>
              </a:gs>
              <a:gs pos="0">
                <a:schemeClr val="tx1">
                  <a:alpha val="0"/>
                </a:schemeClr>
              </a:gs>
              <a:gs pos="100000">
                <a:schemeClr val="tx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19B8493-2F29-8850-8303-38C6ECC4D5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86450" y="841772"/>
            <a:ext cx="3017520" cy="2403100"/>
          </a:xfrm>
        </p:spPr>
        <p:txBody>
          <a:bodyPr vert="horz" lIns="91440" tIns="45720" rIns="91440" bIns="45720" rtlCol="0" anchor="b">
            <a:normAutofit/>
          </a:bodyPr>
          <a:lstStyle/>
          <a:p>
            <a:pPr defTabSz="914400"/>
            <a:r>
              <a:rPr lang="en-US" sz="3600" dirty="0">
                <a:solidFill>
                  <a:schemeClr val="bg1"/>
                </a:solidFill>
              </a:rPr>
              <a:t>Low technical understanding</a:t>
            </a:r>
            <a:br>
              <a:rPr lang="en-US" sz="3600" dirty="0">
                <a:solidFill>
                  <a:schemeClr val="bg1"/>
                </a:solidFill>
              </a:rPr>
            </a:br>
            <a:br>
              <a:rPr lang="en-US" sz="3600" dirty="0">
                <a:solidFill>
                  <a:schemeClr val="bg1"/>
                </a:solidFill>
              </a:rPr>
            </a:br>
            <a:r>
              <a:rPr lang="en-US" sz="3600" dirty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49F617F4-8CD9-95F3-1DF2-82755AF7AA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6097905" y="260093"/>
            <a:ext cx="109728" cy="52806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2EE047FF-4EB0-4D39-69F7-71858C5201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888736" y="3410190"/>
            <a:ext cx="3017520" cy="13716"/>
          </a:xfrm>
          <a:prstGeom prst="rect">
            <a:avLst/>
          </a:prstGeom>
          <a:solidFill>
            <a:schemeClr val="tx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081994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1226F54-C963-2CDB-932D-07517B3FE10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F76F417C-3353-38BA-0161-E12E45FEB1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51435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 descr="A person standing next to a car with her hood open&#10;&#10;AI-generated content may be incorrect.">
            <a:extLst>
              <a:ext uri="{FF2B5EF4-FFF2-40B4-BE49-F238E27FC236}">
                <a16:creationId xmlns:a16="http://schemas.microsoft.com/office/drawing/2014/main" id="{00F38F5B-C547-D505-4B3A-8BC50563F689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5733" r="-1" b="-1"/>
          <a:stretch>
            <a:fillRect/>
          </a:stretch>
        </p:blipFill>
        <p:spPr>
          <a:xfrm>
            <a:off x="-1" y="10"/>
            <a:ext cx="6501383" cy="5143490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A31CEEC8-0E58-A567-D43D-3BF7BA0135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091183" y="0"/>
            <a:ext cx="7052817" cy="5143500"/>
          </a:xfrm>
          <a:prstGeom prst="rect">
            <a:avLst/>
          </a:prstGeom>
          <a:gradFill>
            <a:gsLst>
              <a:gs pos="58000">
                <a:schemeClr val="tx1"/>
              </a:gs>
              <a:gs pos="30000">
                <a:schemeClr val="tx1">
                  <a:alpha val="64000"/>
                </a:schemeClr>
              </a:gs>
              <a:gs pos="0">
                <a:schemeClr val="tx1">
                  <a:alpha val="0"/>
                </a:schemeClr>
              </a:gs>
              <a:gs pos="100000">
                <a:schemeClr val="tx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53DCF80-AA66-6131-CB63-44D6DDFD56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86450" y="841772"/>
            <a:ext cx="3017520" cy="2403100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pPr defTabSz="914400"/>
            <a:r>
              <a:rPr lang="en-US" sz="3600" dirty="0">
                <a:solidFill>
                  <a:schemeClr val="bg1"/>
                </a:solidFill>
              </a:rPr>
              <a:t>Putting something valuable in others’ hands</a:t>
            </a:r>
            <a:br>
              <a:rPr lang="en-US" sz="3600" dirty="0">
                <a:solidFill>
                  <a:schemeClr val="bg1"/>
                </a:solidFill>
              </a:rPr>
            </a:br>
            <a:r>
              <a:rPr lang="en-US" sz="3600" dirty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0CEB4536-0D58-5AA0-BD12-3EB28D471D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6097905" y="260093"/>
            <a:ext cx="109728" cy="52806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B5DF2BB6-7BC4-E317-BEB8-CF358A9296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888736" y="3410190"/>
            <a:ext cx="3017520" cy="13716"/>
          </a:xfrm>
          <a:prstGeom prst="rect">
            <a:avLst/>
          </a:prstGeom>
          <a:solidFill>
            <a:schemeClr val="tx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026743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0671A8AE-40A1-4631-A6B8-581AFF0654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51435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A dashboard of a car">
            <a:extLst>
              <a:ext uri="{FF2B5EF4-FFF2-40B4-BE49-F238E27FC236}">
                <a16:creationId xmlns:a16="http://schemas.microsoft.com/office/drawing/2014/main" id="{D3905DB7-3557-9D43-2373-4A8B42FC3F8A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r="15628"/>
          <a:stretch>
            <a:fillRect/>
          </a:stretch>
        </p:blipFill>
        <p:spPr>
          <a:xfrm>
            <a:off x="2642616" y="10"/>
            <a:ext cx="6501384" cy="514349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AB58EF07-17C2-48CF-ABB0-EEF1F17CB8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7004404" cy="5143500"/>
          </a:xfrm>
          <a:prstGeom prst="rect">
            <a:avLst/>
          </a:prstGeom>
          <a:gradFill>
            <a:gsLst>
              <a:gs pos="58000">
                <a:schemeClr val="tx1"/>
              </a:gs>
              <a:gs pos="33000">
                <a:schemeClr val="tx1">
                  <a:alpha val="64000"/>
                </a:schemeClr>
              </a:gs>
              <a:gs pos="0">
                <a:schemeClr val="tx1">
                  <a:alpha val="0"/>
                </a:schemeClr>
              </a:gs>
              <a:gs pos="100000">
                <a:schemeClr val="tx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120C5FF-C40E-DADC-DD58-9E74CA09A8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8485" y="841772"/>
            <a:ext cx="3017520" cy="2403100"/>
          </a:xfrm>
        </p:spPr>
        <p:txBody>
          <a:bodyPr vert="horz" lIns="91440" tIns="45720" rIns="91440" bIns="45720" rtlCol="0" anchor="b">
            <a:normAutofit/>
          </a:bodyPr>
          <a:lstStyle/>
          <a:p>
            <a:pPr defTabSz="914400"/>
            <a:r>
              <a:rPr lang="en-US">
                <a:solidFill>
                  <a:schemeClr val="bg1"/>
                </a:solidFill>
              </a:rPr>
              <a:t>Is your sales process manual, automatic or self-driving? 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69941" y="260093"/>
            <a:ext cx="109728" cy="52806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60771" y="3410190"/>
            <a:ext cx="2983230" cy="13716"/>
          </a:xfrm>
          <a:prstGeom prst="rect">
            <a:avLst/>
          </a:prstGeom>
          <a:solidFill>
            <a:schemeClr val="tx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458126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0671A8AE-40A1-4631-A6B8-581AFF0654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51435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hand holding a gear shift&#10;&#10;AI-generated content may be incorrect.">
            <a:extLst>
              <a:ext uri="{FF2B5EF4-FFF2-40B4-BE49-F238E27FC236}">
                <a16:creationId xmlns:a16="http://schemas.microsoft.com/office/drawing/2014/main" id="{B57000C8-C11B-9C0C-343E-D4C45868F6B2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19840" r="15523" b="9091"/>
          <a:stretch>
            <a:fillRect/>
          </a:stretch>
        </p:blipFill>
        <p:spPr>
          <a:xfrm>
            <a:off x="2642616" y="10"/>
            <a:ext cx="6501384" cy="514349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AB58EF07-17C2-48CF-ABB0-EEF1F17CB8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7004404" cy="5143500"/>
          </a:xfrm>
          <a:prstGeom prst="rect">
            <a:avLst/>
          </a:prstGeom>
          <a:gradFill>
            <a:gsLst>
              <a:gs pos="58000">
                <a:schemeClr val="tx1"/>
              </a:gs>
              <a:gs pos="33000">
                <a:schemeClr val="tx1">
                  <a:alpha val="64000"/>
                </a:schemeClr>
              </a:gs>
              <a:gs pos="0">
                <a:schemeClr val="tx1">
                  <a:alpha val="0"/>
                </a:schemeClr>
              </a:gs>
              <a:gs pos="100000">
                <a:schemeClr val="tx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B1244DC-2FE7-ABD0-4EE7-5FD11DAF9A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8485" y="841772"/>
            <a:ext cx="3017520" cy="2403100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pPr defTabSz="914400"/>
            <a:r>
              <a:rPr lang="en-US" sz="3600" dirty="0">
                <a:solidFill>
                  <a:schemeClr val="bg1"/>
                </a:solidFill>
              </a:rPr>
              <a:t>Manual transmission for Boomers and older Gen X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69941" y="260093"/>
            <a:ext cx="109728" cy="52806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60771" y="3410190"/>
            <a:ext cx="2983230" cy="13716"/>
          </a:xfrm>
          <a:prstGeom prst="rect">
            <a:avLst/>
          </a:prstGeom>
          <a:solidFill>
            <a:schemeClr val="tx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617208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 Them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F597048A1FEFC4EB1E427A3EF0095E6" ma:contentTypeVersion="19" ma:contentTypeDescription="Een nieuw document maken." ma:contentTypeScope="" ma:versionID="b754afcf09abbc419d6baf48bd009ac9">
  <xsd:schema xmlns:xsd="http://www.w3.org/2001/XMLSchema" xmlns:xs="http://www.w3.org/2001/XMLSchema" xmlns:p="http://schemas.microsoft.com/office/2006/metadata/properties" xmlns:ns2="e83dfd4a-d210-466e-aa07-44bf06fdc40d" xmlns:ns3="f5cc60ba-607d-4884-8a78-b50996670af0" targetNamespace="http://schemas.microsoft.com/office/2006/metadata/properties" ma:root="true" ma:fieldsID="7cdd772b04f91195392f446c00634187" ns2:_="" ns3:_="">
    <xsd:import namespace="e83dfd4a-d210-466e-aa07-44bf06fdc40d"/>
    <xsd:import namespace="f5cc60ba-607d-4884-8a78-b50996670af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Location" minOccurs="0"/>
                <xsd:element ref="ns2:MediaLengthInSeconds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83dfd4a-d210-466e-aa07-44bf06fdc40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LengthInSeconds" ma:index="18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Afbeeldingtags" ma:readOnly="false" ma:fieldId="{5cf76f15-5ced-4ddc-b409-7134ff3c332f}" ma:taxonomyMulti="true" ma:sspId="f3c2f357-e850-474e-a9c6-1ddebe3e13df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26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5cc60ba-607d-4884-8a78-b50996670af0" elementFormDefault="qualified">
    <xsd:import namespace="http://schemas.microsoft.com/office/2006/documentManagement/types"/>
    <xsd:import namespace="http://schemas.microsoft.com/office/infopath/2007/PartnerControls"/>
    <xsd:element name="SharedWithUsers" ma:index="19" nillable="true" ma:displayName="Gedeeld met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Gedeeld met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eabe18d7-40f8-423c-b9f1-37a456f2ced2}" ma:internalName="TaxCatchAll" ma:showField="CatchAllData" ma:web="f5cc60ba-607d-4884-8a78-b50996670af0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e83dfd4a-d210-466e-aa07-44bf06fdc40d">
      <Terms xmlns="http://schemas.microsoft.com/office/infopath/2007/PartnerControls"/>
    </lcf76f155ced4ddcb4097134ff3c332f>
    <TaxCatchAll xmlns="f5cc60ba-607d-4884-8a78-b50996670af0" xsi:nil="true"/>
  </documentManagement>
</p:properties>
</file>

<file path=customXml/itemProps1.xml><?xml version="1.0" encoding="utf-8"?>
<ds:datastoreItem xmlns:ds="http://schemas.openxmlformats.org/officeDocument/2006/customXml" ds:itemID="{E3DA4543-62ED-4DD3-8FE7-357FB9B36BD7}"/>
</file>

<file path=customXml/itemProps2.xml><?xml version="1.0" encoding="utf-8"?>
<ds:datastoreItem xmlns:ds="http://schemas.openxmlformats.org/officeDocument/2006/customXml" ds:itemID="{AB350EBD-449F-454B-90BB-23C7CE7748E8}"/>
</file>

<file path=customXml/itemProps3.xml><?xml version="1.0" encoding="utf-8"?>
<ds:datastoreItem xmlns:ds="http://schemas.openxmlformats.org/officeDocument/2006/customXml" ds:itemID="{1F32B3C3-A4B8-47A7-B071-A8A9BA4993E3}"/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817</TotalTime>
  <Words>653</Words>
  <Application>Microsoft Macintosh PowerPoint</Application>
  <PresentationFormat>On-screen Show (16:9)</PresentationFormat>
  <Paragraphs>128</Paragraphs>
  <Slides>30</Slides>
  <Notes>24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7" baseType="lpstr">
      <vt:lpstr>-webkit-standard</vt:lpstr>
      <vt:lpstr>Aptos</vt:lpstr>
      <vt:lpstr>Aptos Display</vt:lpstr>
      <vt:lpstr>Arial</vt:lpstr>
      <vt:lpstr>Calibri</vt:lpstr>
      <vt:lpstr>Public Sans</vt:lpstr>
      <vt:lpstr>Office Theme</vt:lpstr>
      <vt:lpstr>PowerPoint Presentation</vt:lpstr>
      <vt:lpstr>PowerPoint Presentation</vt:lpstr>
      <vt:lpstr>PowerPoint Presentation</vt:lpstr>
      <vt:lpstr>The Fast and the Curious: </vt:lpstr>
      <vt:lpstr>Higher stress</vt:lpstr>
      <vt:lpstr>Low technical understanding   </vt:lpstr>
      <vt:lpstr>Putting something valuable in others’ hands  </vt:lpstr>
      <vt:lpstr>Is your sales process manual, automatic or self-driving? </vt:lpstr>
      <vt:lpstr>Manual transmission for Boomers and older Gen X</vt:lpstr>
      <vt:lpstr>Automatic transmission for younger Gen X and Millennials</vt:lpstr>
      <vt:lpstr>Self-driving cars for Gen Z (and Alpha)</vt:lpstr>
      <vt:lpstr>Trust in Transmission</vt:lpstr>
      <vt:lpstr>Who is in control?</vt:lpstr>
      <vt:lpstr>How much of a buying decision happens before we get contacted? </vt:lpstr>
      <vt:lpstr>Customers are more educated when we speak to them</vt:lpstr>
      <vt:lpstr>Omni-channel selling</vt:lpstr>
      <vt:lpstr>Omni-process selling</vt:lpstr>
      <vt:lpstr>PowerPoint Presentation</vt:lpstr>
      <vt:lpstr>PowerPoint Presentation</vt:lpstr>
      <vt:lpstr>PowerPoint Presentation</vt:lpstr>
      <vt:lpstr>Confidence and caution</vt:lpstr>
      <vt:lpstr>Consistency</vt:lpstr>
      <vt:lpstr>Make it targeted and personalised</vt:lpstr>
      <vt:lpstr>Social proof</vt:lpstr>
      <vt:lpstr>Using video</vt:lpstr>
      <vt:lpstr>html emails   vs plain text emails</vt:lpstr>
      <vt:lpstr>Making it easy</vt:lpstr>
      <vt:lpstr>When do you change the channel on your customer?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Christel Land</dc:creator>
  <cp:lastModifiedBy>Christel Land</cp:lastModifiedBy>
  <cp:revision>48</cp:revision>
  <dcterms:created xsi:type="dcterms:W3CDTF">2025-06-03T12:29:15Z</dcterms:created>
  <dcterms:modified xsi:type="dcterms:W3CDTF">2025-06-05T18:49:31Z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0x0101001F597048A1FEFC4EB1E427A3EF0095E6</vt:lpwstr>
  </property>
</Properties>
</file>