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1"/>
  </p:notesMasterIdLst>
  <p:sldIdLst>
    <p:sldId id="256" r:id="rId5"/>
    <p:sldId id="4459" r:id="rId6"/>
    <p:sldId id="259" r:id="rId7"/>
    <p:sldId id="4461" r:id="rId8"/>
    <p:sldId id="4448" r:id="rId9"/>
    <p:sldId id="4497" r:id="rId10"/>
    <p:sldId id="4467" r:id="rId11"/>
    <p:sldId id="4499" r:id="rId12"/>
    <p:sldId id="4468" r:id="rId13"/>
    <p:sldId id="4485" r:id="rId14"/>
    <p:sldId id="4495" r:id="rId15"/>
    <p:sldId id="278" r:id="rId16"/>
    <p:sldId id="4470" r:id="rId17"/>
    <p:sldId id="4471" r:id="rId18"/>
    <p:sldId id="4472" r:id="rId19"/>
    <p:sldId id="4492" r:id="rId20"/>
    <p:sldId id="4473" r:id="rId21"/>
    <p:sldId id="266" r:id="rId22"/>
    <p:sldId id="4487" r:id="rId23"/>
    <p:sldId id="4496" r:id="rId24"/>
    <p:sldId id="4474" r:id="rId25"/>
    <p:sldId id="263" r:id="rId26"/>
    <p:sldId id="4493" r:id="rId27"/>
    <p:sldId id="4475" r:id="rId28"/>
    <p:sldId id="276" r:id="rId29"/>
    <p:sldId id="257" r:id="rId30"/>
  </p:sldIdLst>
  <p:sldSz cx="18288000" cy="10287000"/>
  <p:notesSz cx="6797675" cy="9928225"/>
  <p:embeddedFontLst>
    <p:embeddedFont>
      <p:font typeface="Impact" panose="020B0806030902050204" pitchFamily="34" charset="0"/>
      <p:regular r:id="rId32"/>
    </p:embeddedFont>
    <p:embeddedFont>
      <p:font typeface="Poppins" panose="00000500000000000000" pitchFamily="2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153"/>
    <a:srgbClr val="E43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93FF44-FD67-4643-B451-18F7BE367BDB}" v="1" dt="2024-05-21T11:53:42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1" autoAdjust="0"/>
    <p:restoredTop sz="68147" autoAdjust="0"/>
  </p:normalViewPr>
  <p:slideViewPr>
    <p:cSldViewPr snapToGrid="0">
      <p:cViewPr varScale="1">
        <p:scale>
          <a:sx n="50" d="100"/>
          <a:sy n="50" d="100"/>
        </p:scale>
        <p:origin x="11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36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Moxham" userId="8c0b80da-be4c-4c35-b31b-d897607cc1ee" providerId="ADAL" clId="{3B93FF44-FD67-4643-B451-18F7BE367BDB}"/>
    <pc:docChg chg="custSel modSld">
      <pc:chgData name="Laura Moxham" userId="8c0b80da-be4c-4c35-b31b-d897607cc1ee" providerId="ADAL" clId="{3B93FF44-FD67-4643-B451-18F7BE367BDB}" dt="2024-05-21T12:26:48.493" v="59" actId="6549"/>
      <pc:docMkLst>
        <pc:docMk/>
      </pc:docMkLst>
      <pc:sldChg chg="delSp modSp mod modNotesTx">
        <pc:chgData name="Laura Moxham" userId="8c0b80da-be4c-4c35-b31b-d897607cc1ee" providerId="ADAL" clId="{3B93FF44-FD67-4643-B451-18F7BE367BDB}" dt="2024-05-21T12:26:48.493" v="59" actId="6549"/>
        <pc:sldMkLst>
          <pc:docMk/>
          <pc:sldMk cId="0" sldId="256"/>
        </pc:sldMkLst>
        <pc:spChg chg="mod">
          <ac:chgData name="Laura Moxham" userId="8c0b80da-be4c-4c35-b31b-d897607cc1ee" providerId="ADAL" clId="{3B93FF44-FD67-4643-B451-18F7BE367BDB}" dt="2024-05-20T10:48:51.317" v="5" actId="1076"/>
          <ac:spMkLst>
            <pc:docMk/>
            <pc:sldMk cId="0" sldId="256"/>
            <ac:spMk id="2" creationId="{00000000-0000-0000-0000-000000000000}"/>
          </ac:spMkLst>
        </pc:spChg>
        <pc:spChg chg="del">
          <ac:chgData name="Laura Moxham" userId="8c0b80da-be4c-4c35-b31b-d897607cc1ee" providerId="ADAL" clId="{3B93FF44-FD67-4643-B451-18F7BE367BDB}" dt="2024-05-20T10:49:02.606" v="13" actId="478"/>
          <ac:spMkLst>
            <pc:docMk/>
            <pc:sldMk cId="0" sldId="256"/>
            <ac:spMk id="8" creationId="{00000000-0000-0000-0000-000000000000}"/>
          </ac:spMkLst>
        </pc:spChg>
        <pc:spChg chg="mod">
          <ac:chgData name="Laura Moxham" userId="8c0b80da-be4c-4c35-b31b-d897607cc1ee" providerId="ADAL" clId="{3B93FF44-FD67-4643-B451-18F7BE367BDB}" dt="2024-05-20T10:49:00.958" v="12" actId="1076"/>
          <ac:spMkLst>
            <pc:docMk/>
            <pc:sldMk cId="0" sldId="256"/>
            <ac:spMk id="10" creationId="{00000000-0000-0000-0000-000000000000}"/>
          </ac:spMkLst>
        </pc:spChg>
        <pc:grpChg chg="del">
          <ac:chgData name="Laura Moxham" userId="8c0b80da-be4c-4c35-b31b-d897607cc1ee" providerId="ADAL" clId="{3B93FF44-FD67-4643-B451-18F7BE367BDB}" dt="2024-05-20T10:49:03.175" v="14" actId="478"/>
          <ac:grpSpMkLst>
            <pc:docMk/>
            <pc:sldMk cId="0" sldId="256"/>
            <ac:grpSpMk id="5" creationId="{00000000-0000-0000-0000-000000000000}"/>
          </ac:grpSpMkLst>
        </pc:grpChg>
        <pc:picChg chg="mod">
          <ac:chgData name="Laura Moxham" userId="8c0b80da-be4c-4c35-b31b-d897607cc1ee" providerId="ADAL" clId="{3B93FF44-FD67-4643-B451-18F7BE367BDB}" dt="2024-05-20T10:49:05.901" v="15" actId="1076"/>
          <ac:picMkLst>
            <pc:docMk/>
            <pc:sldMk cId="0" sldId="256"/>
            <ac:picMk id="16" creationId="{ADC5EBAD-F08F-8A0F-BFCF-80935C326465}"/>
          </ac:picMkLst>
        </pc:picChg>
      </pc:sldChg>
      <pc:sldChg chg="modNotesTx">
        <pc:chgData name="Laura Moxham" userId="8c0b80da-be4c-4c35-b31b-d897607cc1ee" providerId="ADAL" clId="{3B93FF44-FD67-4643-B451-18F7BE367BDB}" dt="2024-05-21T12:26:32.748" v="58" actId="6549"/>
        <pc:sldMkLst>
          <pc:docMk/>
          <pc:sldMk cId="896465932" sldId="257"/>
        </pc:sldMkLst>
      </pc:sldChg>
      <pc:sldChg chg="modSp mod">
        <pc:chgData name="Laura Moxham" userId="8c0b80da-be4c-4c35-b31b-d897607cc1ee" providerId="ADAL" clId="{3B93FF44-FD67-4643-B451-18F7BE367BDB}" dt="2024-05-21T11:53:49.551" v="57" actId="12"/>
        <pc:sldMkLst>
          <pc:docMk/>
          <pc:sldMk cId="985529896" sldId="276"/>
        </pc:sldMkLst>
        <pc:spChg chg="mod">
          <ac:chgData name="Laura Moxham" userId="8c0b80da-be4c-4c35-b31b-d897607cc1ee" providerId="ADAL" clId="{3B93FF44-FD67-4643-B451-18F7BE367BDB}" dt="2024-05-21T11:53:49.551" v="57" actId="12"/>
          <ac:spMkLst>
            <pc:docMk/>
            <pc:sldMk cId="985529896" sldId="276"/>
            <ac:spMk id="4" creationId="{64EFB7F8-65CA-0D4F-449D-1E9FC183BC5A}"/>
          </ac:spMkLst>
        </pc:spChg>
        <pc:picChg chg="mod">
          <ac:chgData name="Laura Moxham" userId="8c0b80da-be4c-4c35-b31b-d897607cc1ee" providerId="ADAL" clId="{3B93FF44-FD67-4643-B451-18F7BE367BDB}" dt="2024-05-21T11:53:42.319" v="55" actId="14100"/>
          <ac:picMkLst>
            <pc:docMk/>
            <pc:sldMk cId="985529896" sldId="276"/>
            <ac:picMk id="5" creationId="{96E2F56C-0A81-B4C9-DF8A-C3AC41DC148C}"/>
          </ac:picMkLst>
        </pc:picChg>
      </pc:sldChg>
      <pc:sldChg chg="modSp mod">
        <pc:chgData name="Laura Moxham" userId="8c0b80da-be4c-4c35-b31b-d897607cc1ee" providerId="ADAL" clId="{3B93FF44-FD67-4643-B451-18F7BE367BDB}" dt="2024-05-21T11:50:55.060" v="17" actId="1076"/>
        <pc:sldMkLst>
          <pc:docMk/>
          <pc:sldMk cId="1001444136" sldId="4468"/>
        </pc:sldMkLst>
        <pc:picChg chg="mod">
          <ac:chgData name="Laura Moxham" userId="8c0b80da-be4c-4c35-b31b-d897607cc1ee" providerId="ADAL" clId="{3B93FF44-FD67-4643-B451-18F7BE367BDB}" dt="2024-05-21T11:50:55.060" v="17" actId="1076"/>
          <ac:picMkLst>
            <pc:docMk/>
            <pc:sldMk cId="1001444136" sldId="4468"/>
            <ac:picMk id="20" creationId="{7030BB97-4050-018B-6602-AD05EC867AC7}"/>
          </ac:picMkLst>
        </pc:picChg>
      </pc:sldChg>
      <pc:sldChg chg="modSp mod">
        <pc:chgData name="Laura Moxham" userId="8c0b80da-be4c-4c35-b31b-d897607cc1ee" providerId="ADAL" clId="{3B93FF44-FD67-4643-B451-18F7BE367BDB}" dt="2024-05-21T11:51:30.409" v="25" actId="1076"/>
        <pc:sldMkLst>
          <pc:docMk/>
          <pc:sldMk cId="1255892879" sldId="4485"/>
        </pc:sldMkLst>
        <pc:spChg chg="mod">
          <ac:chgData name="Laura Moxham" userId="8c0b80da-be4c-4c35-b31b-d897607cc1ee" providerId="ADAL" clId="{3B93FF44-FD67-4643-B451-18F7BE367BDB}" dt="2024-05-21T11:51:15.055" v="21" actId="21"/>
          <ac:spMkLst>
            <pc:docMk/>
            <pc:sldMk cId="1255892879" sldId="4485"/>
            <ac:spMk id="5" creationId="{B868142E-E945-6BBB-0177-DDBDDFAA72CC}"/>
          </ac:spMkLst>
        </pc:spChg>
        <pc:spChg chg="mod">
          <ac:chgData name="Laura Moxham" userId="8c0b80da-be4c-4c35-b31b-d897607cc1ee" providerId="ADAL" clId="{3B93FF44-FD67-4643-B451-18F7BE367BDB}" dt="2024-05-21T11:51:27.373" v="24" actId="108"/>
          <ac:spMkLst>
            <pc:docMk/>
            <pc:sldMk cId="1255892879" sldId="4485"/>
            <ac:spMk id="7" creationId="{71CD8E82-72B4-7256-B781-06D8C5A7B31F}"/>
          </ac:spMkLst>
        </pc:spChg>
        <pc:picChg chg="mod">
          <ac:chgData name="Laura Moxham" userId="8c0b80da-be4c-4c35-b31b-d897607cc1ee" providerId="ADAL" clId="{3B93FF44-FD67-4643-B451-18F7BE367BDB}" dt="2024-05-21T11:51:07.975" v="19" actId="1076"/>
          <ac:picMkLst>
            <pc:docMk/>
            <pc:sldMk cId="1255892879" sldId="4485"/>
            <ac:picMk id="16" creationId="{94B90C2E-518B-11F6-E9E7-E165C935B651}"/>
          </ac:picMkLst>
        </pc:picChg>
        <pc:picChg chg="mod">
          <ac:chgData name="Laura Moxham" userId="8c0b80da-be4c-4c35-b31b-d897607cc1ee" providerId="ADAL" clId="{3B93FF44-FD67-4643-B451-18F7BE367BDB}" dt="2024-05-21T11:51:30.409" v="25" actId="1076"/>
          <ac:picMkLst>
            <pc:docMk/>
            <pc:sldMk cId="1255892879" sldId="4485"/>
            <ac:picMk id="19" creationId="{4BF3EBBD-F7C1-D2C5-080E-02527092040B}"/>
          </ac:picMkLst>
        </pc:picChg>
      </pc:sldChg>
      <pc:sldChg chg="modSp mod">
        <pc:chgData name="Laura Moxham" userId="8c0b80da-be4c-4c35-b31b-d897607cc1ee" providerId="ADAL" clId="{3B93FF44-FD67-4643-B451-18F7BE367BDB}" dt="2024-05-21T11:51:51.769" v="29" actId="20577"/>
        <pc:sldMkLst>
          <pc:docMk/>
          <pc:sldMk cId="3953015579" sldId="4495"/>
        </pc:sldMkLst>
        <pc:spChg chg="mod">
          <ac:chgData name="Laura Moxham" userId="8c0b80da-be4c-4c35-b31b-d897607cc1ee" providerId="ADAL" clId="{3B93FF44-FD67-4643-B451-18F7BE367BDB}" dt="2024-05-21T11:51:51.769" v="29" actId="20577"/>
          <ac:spMkLst>
            <pc:docMk/>
            <pc:sldMk cId="3953015579" sldId="4495"/>
            <ac:spMk id="5" creationId="{D33FC47E-22D6-31BB-5F93-DDCEA64EEE65}"/>
          </ac:spMkLst>
        </pc:spChg>
      </pc:sldChg>
      <pc:sldChg chg="modSp mod">
        <pc:chgData name="Laura Moxham" userId="8c0b80da-be4c-4c35-b31b-d897607cc1ee" providerId="ADAL" clId="{3B93FF44-FD67-4643-B451-18F7BE367BDB}" dt="2024-05-21T11:52:39.632" v="33" actId="15"/>
        <pc:sldMkLst>
          <pc:docMk/>
          <pc:sldMk cId="2411138637" sldId="4496"/>
        </pc:sldMkLst>
        <pc:spChg chg="mod">
          <ac:chgData name="Laura Moxham" userId="8c0b80da-be4c-4c35-b31b-d897607cc1ee" providerId="ADAL" clId="{3B93FF44-FD67-4643-B451-18F7BE367BDB}" dt="2024-05-21T11:52:39.632" v="33" actId="15"/>
          <ac:spMkLst>
            <pc:docMk/>
            <pc:sldMk cId="2411138637" sldId="4496"/>
            <ac:spMk id="3" creationId="{3B039811-E4FD-C91C-F343-AB403F7B18E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9F0F1-C611-49A0-8AF7-DE3C30AF6386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67D9A-1DAF-488E-BF1D-31FB3F078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32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Increasing customers require finesse and careful attention</a:t>
            </a:r>
          </a:p>
          <a:p>
            <a:pPr marL="457200" lvl="1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Let’s kick off today’s session from CLICKs to CUSTOMERS to see who can do so with catching a t-shirt from THIS click?!</a:t>
            </a:r>
          </a:p>
          <a:p>
            <a:pPr marL="457200" lvl="1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en-GB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FREE 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digital review to help YOU get you more customers from your Google clicks </a:t>
            </a:r>
          </a:p>
          <a:p>
            <a:pPr marL="457200" lvl="1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en-GB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67D9A-1DAF-488E-BF1D-31FB3F0786C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574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 examples </a:t>
            </a:r>
          </a:p>
          <a:p>
            <a:r>
              <a:rPr lang="en-GB" dirty="0"/>
              <a:t>Broad match by default – spend money lots of wastage</a:t>
            </a:r>
          </a:p>
          <a:p>
            <a:r>
              <a:rPr lang="en-GB" dirty="0"/>
              <a:t>Be in control</a:t>
            </a:r>
          </a:p>
          <a:p>
            <a:r>
              <a:rPr lang="en-GB" dirty="0"/>
              <a:t>Operators get out of area enquiries </a:t>
            </a:r>
          </a:p>
          <a:p>
            <a:endParaRPr lang="en-GB" dirty="0"/>
          </a:p>
          <a:p>
            <a:r>
              <a:rPr lang="en-GB" dirty="0"/>
              <a:t>Phrase (lower volume) or broad (higher volume)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Brand &gt; exact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67D9A-1DAF-488E-BF1D-31FB3F0786C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375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  <a:latin typeface="Montserrat-Medium"/>
              </a:rPr>
              <a:t>Talk about match types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  <a:latin typeface="Montserrat-Medium"/>
              </a:rPr>
              <a:t>Not just keywords, but match types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  <a:latin typeface="Montserrat-Medium"/>
              </a:rPr>
              <a:t>Have different outcomes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  <a:latin typeface="Montserrat-Medium"/>
              </a:rPr>
              <a:t>Exact is not exact - incorporates close variants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  <a:latin typeface="Montserrat-Medium"/>
              </a:rPr>
              <a:t>We aware of what you’re dealing with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  <a:latin typeface="Montserrat-Medium"/>
              </a:rPr>
              <a:t>Changed definitions about 18 months ago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  <a:latin typeface="Montserrat-Medium"/>
              </a:rPr>
              <a:t>Depends what to use – goal, size, maturity of the campaign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  <a:latin typeface="Montserrat-Medium"/>
              </a:rPr>
              <a:t>New account – phrase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  <a:latin typeface="Montserrat-Medium"/>
              </a:rPr>
              <a:t>Mature - move to broad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67D9A-1DAF-488E-BF1D-31FB3F0786C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83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Share real-life success story</a:t>
            </a:r>
          </a:p>
          <a:p>
            <a:r>
              <a:rPr lang="en-GB" dirty="0"/>
              <a:t>Had good level of leads – no problems </a:t>
            </a:r>
          </a:p>
          <a:p>
            <a:r>
              <a:rPr lang="en-GB" dirty="0"/>
              <a:t>Doing inhouse</a:t>
            </a:r>
          </a:p>
          <a:p>
            <a:r>
              <a:rPr lang="en-GB" dirty="0"/>
              <a:t>Review</a:t>
            </a:r>
          </a:p>
          <a:p>
            <a:r>
              <a:rPr lang="en-GB" dirty="0"/>
              <a:t>Broad keywords</a:t>
            </a:r>
          </a:p>
          <a:p>
            <a:r>
              <a:rPr lang="en-GB" dirty="0"/>
              <a:t>Adjusted</a:t>
            </a:r>
          </a:p>
          <a:p>
            <a:r>
              <a:rPr lang="en-GB" dirty="0"/>
              <a:t>Staggering change in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67D9A-1DAF-488E-BF1D-31FB3F0786C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777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Talked about keywords</a:t>
            </a:r>
          </a:p>
          <a:p>
            <a:r>
              <a:rPr lang="en-GB" dirty="0"/>
              <a:t>Essential for keyword optimisation </a:t>
            </a:r>
          </a:p>
          <a:p>
            <a:r>
              <a:rPr lang="en-GB" dirty="0"/>
              <a:t>Overlooked</a:t>
            </a:r>
          </a:p>
          <a:p>
            <a:r>
              <a:rPr lang="en-GB" dirty="0"/>
              <a:t>Enhances targeting precision</a:t>
            </a:r>
          </a:p>
          <a:p>
            <a:r>
              <a:rPr lang="en-GB" dirty="0"/>
              <a:t>Think of them as gatekeeper for your ads</a:t>
            </a:r>
          </a:p>
          <a:p>
            <a:r>
              <a:rPr lang="en-GB" dirty="0"/>
              <a:t>Huge emphasis on adding keywords</a:t>
            </a:r>
          </a:p>
          <a:p>
            <a:r>
              <a:rPr lang="en-GB" dirty="0"/>
              <a:t>50 clients - gathered a lot of data</a:t>
            </a:r>
          </a:p>
          <a:p>
            <a:r>
              <a:rPr lang="en-GB" dirty="0"/>
              <a:t>Know what doesn’t work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67D9A-1DAF-488E-BF1D-31FB3F0786C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452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Location is paramount</a:t>
            </a:r>
          </a:p>
          <a:p>
            <a:r>
              <a:rPr lang="en-GB" dirty="0"/>
              <a:t>You picking the location</a:t>
            </a:r>
          </a:p>
          <a:p>
            <a:r>
              <a:rPr lang="en-GB" dirty="0"/>
              <a:t>And how you look to prospects</a:t>
            </a:r>
          </a:p>
          <a:p>
            <a:r>
              <a:rPr lang="en-GB" dirty="0"/>
              <a:t>Understanding driving patterns will help you </a:t>
            </a:r>
          </a:p>
          <a:p>
            <a:r>
              <a:rPr lang="en-GB" dirty="0"/>
              <a:t>Increase performance and ROI</a:t>
            </a:r>
          </a:p>
          <a:p>
            <a:r>
              <a:rPr lang="en-GB" dirty="0"/>
              <a:t>What set you apart?</a:t>
            </a:r>
          </a:p>
          <a:p>
            <a:r>
              <a:rPr lang="en-GB" dirty="0"/>
              <a:t>Effective and compelling</a:t>
            </a:r>
          </a:p>
          <a:p>
            <a:r>
              <a:rPr lang="en-GB" dirty="0"/>
              <a:t>Promos, location,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67D9A-1DAF-488E-BF1D-31FB3F0786C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545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Lot of evidence of campaign structures that don’t lean into data </a:t>
            </a:r>
          </a:p>
          <a:p>
            <a:r>
              <a:rPr lang="en-GB" dirty="0"/>
              <a:t>Too many keywords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What was good in 2020 is not in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Aggregation of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Brand – protection and halo effect with low CPL and pulls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Brand – 5% of your budget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Feed the machine</a:t>
            </a:r>
          </a:p>
          <a:p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67D9A-1DAF-488E-BF1D-31FB3F0786C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020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GB" sz="1200" b="0" i="0" u="none" strike="noStrike" baseline="0" dirty="0">
                <a:solidFill>
                  <a:srgbClr val="FFFFFF"/>
                </a:solidFill>
                <a:latin typeface="Montserrat-Medium"/>
              </a:rPr>
              <a:t>Unit Group</a:t>
            </a:r>
          </a:p>
          <a:p>
            <a:pPr algn="l">
              <a:lnSpc>
                <a:spcPct val="150000"/>
              </a:lnSpc>
            </a:pPr>
            <a:r>
              <a:rPr lang="en-GB" sz="1200" b="0" i="0" u="none" strike="noStrike" baseline="0" dirty="0">
                <a:solidFill>
                  <a:srgbClr val="FFFFFF"/>
                </a:solidFill>
                <a:latin typeface="Montserrat-Medium"/>
              </a:rPr>
              <a:t>Before: Broad keywords, many campaigns</a:t>
            </a:r>
          </a:p>
          <a:p>
            <a:pPr algn="l">
              <a:lnSpc>
                <a:spcPct val="150000"/>
              </a:lnSpc>
            </a:pPr>
            <a:r>
              <a:rPr lang="en-GB" sz="1200" dirty="0">
                <a:solidFill>
                  <a:srgbClr val="FFFFFF"/>
                </a:solidFill>
                <a:latin typeface="Montserrat-Medium"/>
              </a:rPr>
              <a:t>After: </a:t>
            </a:r>
            <a:r>
              <a:rPr lang="en-GB" sz="1200" b="0" i="0" u="none" strike="noStrike" baseline="0" dirty="0">
                <a:solidFill>
                  <a:srgbClr val="FFFFFF"/>
                </a:solidFill>
                <a:latin typeface="Montserrat-Medium"/>
              </a:rPr>
              <a:t>Fewer, more focussed keywords </a:t>
            </a:r>
          </a:p>
          <a:p>
            <a:pPr algn="l">
              <a:lnSpc>
                <a:spcPct val="150000"/>
              </a:lnSpc>
            </a:pPr>
            <a:r>
              <a:rPr lang="en-GB" sz="1200" b="0" i="0" u="none" strike="noStrike" baseline="0" dirty="0">
                <a:solidFill>
                  <a:srgbClr val="FFFFFF"/>
                </a:solidFill>
                <a:latin typeface="Montserrat-Medium"/>
              </a:rPr>
              <a:t>Hive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67D9A-1DAF-488E-BF1D-31FB3F0786C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289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Your job – shepherd </a:t>
            </a:r>
          </a:p>
          <a:p>
            <a:r>
              <a:rPr lang="en-GB" dirty="0"/>
              <a:t>Aim toward the lush green pastures, away from rocky terrain</a:t>
            </a:r>
          </a:p>
          <a:p>
            <a:r>
              <a:rPr lang="en-GB" dirty="0"/>
              <a:t>Google ads is the same – direct spend to efficient fruitful areas</a:t>
            </a:r>
          </a:p>
          <a:p>
            <a:r>
              <a:rPr lang="en-GB" dirty="0"/>
              <a:t>Not all keywords created equal</a:t>
            </a:r>
          </a:p>
          <a:p>
            <a:r>
              <a:rPr lang="en-GB" dirty="0"/>
              <a:t>Cull underperformers</a:t>
            </a:r>
          </a:p>
          <a:p>
            <a:r>
              <a:rPr lang="en-GB" dirty="0"/>
              <a:t>Balance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67D9A-1DAF-488E-BF1D-31FB3F0786C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10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67D9A-1DAF-488E-BF1D-31FB3F0786C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985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what we see</a:t>
            </a:r>
          </a:p>
          <a:p>
            <a:r>
              <a:rPr lang="en-GB" dirty="0"/>
              <a:t>Hidden feature &amp; Hidden gold</a:t>
            </a:r>
          </a:p>
          <a:p>
            <a:r>
              <a:rPr lang="en-GB" dirty="0"/>
              <a:t>Maximum impact</a:t>
            </a:r>
          </a:p>
          <a:p>
            <a:r>
              <a:rPr lang="en-GB" dirty="0"/>
              <a:t>Depends on your goal</a:t>
            </a:r>
          </a:p>
          <a:p>
            <a:r>
              <a:rPr lang="en-GB" dirty="0"/>
              <a:t>If new – 80% impression share</a:t>
            </a:r>
          </a:p>
          <a:p>
            <a:r>
              <a:rPr lang="en-GB" dirty="0"/>
              <a:t>Rank or budget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67D9A-1DAF-488E-BF1D-31FB3F0786C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36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SSA - sharing insights and knowledge, we’re as a crucial part of that</a:t>
            </a:r>
          </a:p>
          <a:p>
            <a:pPr marL="457200" lvl="1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Excited to share with you 10 secrets for generating 15,000 storage leads. </a:t>
            </a:r>
          </a:p>
          <a:p>
            <a:pPr marL="457200" lvl="1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Insights are invaluable to help maximise your business’s growth</a:t>
            </a:r>
          </a:p>
          <a:p>
            <a:pPr marL="457200" lvl="1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Competitive landscape</a:t>
            </a:r>
          </a:p>
          <a:p>
            <a:pPr marL="457200" lvl="1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Buckle up to embark on unlocking secrets that can help transform your business</a:t>
            </a:r>
          </a:p>
          <a:p>
            <a:pPr marL="457200" lvl="1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en-GB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67D9A-1DAF-488E-BF1D-31FB3F0786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012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Low SIS &amp; poor performing keywords</a:t>
            </a:r>
          </a:p>
          <a:p>
            <a:r>
              <a:rPr lang="en-GB" dirty="0"/>
              <a:t>Outcome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67D9A-1DAF-488E-BF1D-31FB3F0786C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984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Foundational &amp; critical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Don’t keep yourself in the blind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80% of audits find 1 or more tracking problems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Guess-work</a:t>
            </a:r>
          </a:p>
          <a:p>
            <a:r>
              <a:rPr lang="en-GB" dirty="0"/>
              <a:t>Feed the machine the right stuff</a:t>
            </a:r>
          </a:p>
          <a:p>
            <a:r>
              <a:rPr lang="en-GB" dirty="0"/>
              <a:t>Rubbish in rubbish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67D9A-1DAF-488E-BF1D-31FB3F0786C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140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Dashboard</a:t>
            </a:r>
          </a:p>
          <a:p>
            <a:r>
              <a:rPr lang="en-GB" dirty="0"/>
              <a:t>AI  transcription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67D9A-1DAF-488E-BF1D-31FB3F0786C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475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Rate of change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Whether us our somebody else </a:t>
            </a:r>
            <a:br>
              <a:rPr lang="en-GB" dirty="0"/>
            </a:br>
            <a:r>
              <a:rPr lang="en-GB" dirty="0"/>
              <a:t>You need somebody to stay on top of the changes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Big one soon Enhanced Conversions &gt; cookie policies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67D9A-1DAF-488E-BF1D-31FB3F0786C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53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Wrap up today's presentation</a:t>
            </a:r>
          </a:p>
          <a:p>
            <a:pPr algn="l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Reflect on what we've uncovered</a:t>
            </a:r>
          </a:p>
          <a:p>
            <a:pPr algn="l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Dissected areas to generate you more clicks and customers</a:t>
            </a:r>
          </a:p>
          <a:p>
            <a:pPr algn="l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Armed with these insights, it's time to take action</a:t>
            </a:r>
          </a:p>
          <a:p>
            <a:pPr algn="l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Optimizing your current Google Ads strategy, refining your targeting, or implementing new techniques, the potential for growth is within reach.</a:t>
            </a:r>
          </a:p>
          <a:p>
            <a:pPr algn="l"/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We're here to support you every step of the way</a:t>
            </a:r>
          </a:p>
          <a:p>
            <a:pPr algn="l"/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Free </a:t>
            </a:r>
          </a:p>
          <a:p>
            <a:pPr algn="l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. Let's harness the power of data-driven decisions and propel your self-storage business to new heights. Thank you for your attention, and let's embark on this journey together."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67D9A-1DAF-488E-BF1D-31FB3F0786C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391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67D9A-1DAF-488E-BF1D-31FB3F0786C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68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Let the numbers do the talking</a:t>
            </a:r>
          </a:p>
          <a:p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No just theory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Evidence-backed strategies to drive success in self-storage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Say goodbye to Q1 - great time to reflect and make growth for Q2</a:t>
            </a: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67D9A-1DAF-488E-BF1D-31FB3F0786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655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Pitfalls</a:t>
            </a:r>
          </a:p>
          <a:p>
            <a:r>
              <a:rPr lang="en-GB" dirty="0"/>
              <a:t>Misconceptions</a:t>
            </a:r>
          </a:p>
          <a:p>
            <a:r>
              <a:rPr lang="en-GB" dirty="0"/>
              <a:t>Wonder why out area</a:t>
            </a:r>
          </a:p>
          <a:p>
            <a:r>
              <a:rPr lang="en-GB" dirty="0"/>
              <a:t>Reveal strategies</a:t>
            </a:r>
          </a:p>
          <a:p>
            <a:r>
              <a:rPr lang="en-GB" dirty="0"/>
              <a:t>Examples of clients as we 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67D9A-1DAF-488E-BF1D-31FB3F0786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382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53" indent="-173353">
              <a:buFont typeface="Arial" panose="020B0604020202020204" pitchFamily="34" charset="0"/>
              <a:buChar char="•"/>
            </a:pPr>
            <a:r>
              <a:rPr lang="en-GB" dirty="0"/>
              <a:t>Let me give context of why we are</a:t>
            </a:r>
          </a:p>
          <a:p>
            <a:pPr marL="173353" indent="-173353">
              <a:buFont typeface="Arial" panose="020B0604020202020204" pitchFamily="34" charset="0"/>
              <a:buChar char="•"/>
            </a:pPr>
            <a:r>
              <a:rPr lang="en-GB" dirty="0"/>
              <a:t>LOVE the SSA – great fun people, share insights</a:t>
            </a:r>
          </a:p>
          <a:p>
            <a:pPr marL="173353" indent="-173353">
              <a:buFont typeface="Arial" panose="020B0604020202020204" pitchFamily="34" charset="0"/>
              <a:buChar char="•"/>
            </a:pPr>
            <a:r>
              <a:rPr lang="en-GB" dirty="0"/>
              <a:t>Uniquely positioned</a:t>
            </a:r>
          </a:p>
          <a:p>
            <a:pPr marL="173353" indent="-173353">
              <a:buFont typeface="Arial" panose="020B0604020202020204" pitchFamily="34" charset="0"/>
              <a:buChar char="•"/>
            </a:pPr>
            <a:r>
              <a:rPr lang="en-GB" dirty="0"/>
              <a:t>Our business - complexities of Google </a:t>
            </a:r>
          </a:p>
          <a:p>
            <a:pPr marL="173353" indent="-173353">
              <a:buFont typeface="Arial" panose="020B0604020202020204" pitchFamily="34" charset="0"/>
              <a:buChar char="•"/>
            </a:pPr>
            <a:r>
              <a:rPr lang="en-GB" dirty="0"/>
              <a:t>Dry subject &gt; exciting and passion.</a:t>
            </a:r>
          </a:p>
          <a:p>
            <a:pPr marL="173353" indent="-173353">
              <a:buFont typeface="Arial" panose="020B0604020202020204" pitchFamily="34" charset="0"/>
              <a:buChar char="•"/>
            </a:pPr>
            <a:endParaRPr lang="en-GB" dirty="0"/>
          </a:p>
          <a:p>
            <a:pPr marL="173353" indent="-173353">
              <a:buFont typeface="Arial" panose="020B0604020202020204" pitchFamily="34" charset="0"/>
              <a:buChar char="•"/>
            </a:pPr>
            <a:endParaRPr lang="en-GB" dirty="0"/>
          </a:p>
          <a:p>
            <a:pPr marL="173353" indent="-173353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67D9A-1DAF-488E-BF1D-31FB3F0786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655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Lets get into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67D9A-1DAF-488E-BF1D-31FB3F0786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530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Something that might surprise you </a:t>
            </a:r>
          </a:p>
          <a:p>
            <a:r>
              <a:rPr lang="en-GB" dirty="0"/>
              <a:t>Get a can – it might be a good safeguard for you</a:t>
            </a:r>
          </a:p>
          <a:p>
            <a:r>
              <a:rPr lang="en-GB" dirty="0"/>
              <a:t>“</a:t>
            </a:r>
            <a:r>
              <a:rPr lang="en-GB" dirty="0" err="1"/>
              <a:t>Oooooh</a:t>
            </a:r>
            <a:r>
              <a:rPr lang="en-GB" dirty="0"/>
              <a:t> Google’s calling”</a:t>
            </a:r>
          </a:p>
          <a:p>
            <a:r>
              <a:rPr lang="en-GB" dirty="0"/>
              <a:t>Our analysis show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67D9A-1DAF-488E-BF1D-31FB3F0786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222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Here’s why</a:t>
            </a:r>
          </a:p>
          <a:p>
            <a:pPr marL="457200" lvl="1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Roulette table – enough people at the table always win</a:t>
            </a:r>
          </a:p>
          <a:p>
            <a:pPr marL="457200" lvl="1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Their goal is to ensure they have a selection of advertisers</a:t>
            </a:r>
          </a:p>
          <a:p>
            <a:pPr marL="457200" lvl="1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 spots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67D9A-1DAF-488E-BF1D-31FB3F0786C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51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Seemingly innocuous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Left unchecked empty your wallet</a:t>
            </a:r>
          </a:p>
          <a:p>
            <a:r>
              <a:rPr lang="en-GB" dirty="0"/>
              <a:t>Hide areas and data</a:t>
            </a:r>
          </a:p>
          <a:p>
            <a:r>
              <a:rPr lang="en-GB" dirty="0"/>
              <a:t>Reach wider audiences – less relevant</a:t>
            </a:r>
          </a:p>
          <a:p>
            <a:r>
              <a:rPr lang="en-GB" dirty="0"/>
              <a:t>More spend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67D9A-1DAF-488E-BF1D-31FB3F0786C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25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19.pn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6.png"/><Relationship Id="rId9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164" y="-25226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964962" y="-280083"/>
            <a:ext cx="4935460" cy="10847165"/>
          </a:xfrm>
          <a:custGeom>
            <a:avLst/>
            <a:gdLst/>
            <a:ahLst/>
            <a:cxnLst/>
            <a:rect l="l" t="t" r="r" b="b"/>
            <a:pathLst>
              <a:path w="4935460" h="10847165">
                <a:moveTo>
                  <a:pt x="0" y="0"/>
                </a:moveTo>
                <a:lnTo>
                  <a:pt x="4935460" y="0"/>
                </a:lnTo>
                <a:lnTo>
                  <a:pt x="4935460" y="10847166"/>
                </a:lnTo>
                <a:lnTo>
                  <a:pt x="0" y="108471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849821" y="3056382"/>
            <a:ext cx="16192500" cy="2785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716"/>
              </a:lnSpc>
            </a:pPr>
            <a:r>
              <a:rPr lang="en-GB" sz="10100" dirty="0">
                <a:solidFill>
                  <a:srgbClr val="FFFFFF"/>
                </a:solidFill>
                <a:latin typeface="Impact"/>
              </a:rPr>
              <a:t>From Clicks to Customers:</a:t>
            </a:r>
          </a:p>
          <a:p>
            <a:pPr>
              <a:lnSpc>
                <a:spcPts val="11716"/>
              </a:lnSpc>
            </a:pPr>
            <a:r>
              <a:rPr lang="en-GB" sz="6000" dirty="0">
                <a:solidFill>
                  <a:srgbClr val="FFFFFF"/>
                </a:solidFill>
                <a:latin typeface="Impact"/>
              </a:rPr>
              <a:t>Unlocking Google Ads strategies for sales growth</a:t>
            </a:r>
            <a:endParaRPr lang="en-US" sz="6000" dirty="0">
              <a:solidFill>
                <a:srgbClr val="FFFFFF"/>
              </a:solidFill>
              <a:latin typeface="Impac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8434358"/>
            <a:ext cx="567985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 dirty="0">
                <a:solidFill>
                  <a:srgbClr val="FFFFFF"/>
                </a:solidFill>
                <a:latin typeface="Poppins"/>
              </a:rPr>
              <a:t>www.ybappc.co.uk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7711487"/>
            <a:ext cx="567985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Poppins"/>
              </a:rPr>
              <a:t>Laura Moxham</a:t>
            </a:r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0D61F4C7-04AC-F29C-E4C4-FB520BCA8127}"/>
              </a:ext>
            </a:extLst>
          </p:cNvPr>
          <p:cNvGrpSpPr/>
          <p:nvPr/>
        </p:nvGrpSpPr>
        <p:grpSpPr>
          <a:xfrm>
            <a:off x="13848205" y="-2141928"/>
            <a:ext cx="10889719" cy="4217536"/>
            <a:chOff x="0" y="-57150"/>
            <a:chExt cx="2351540" cy="910740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E8C6F72-CCDD-A191-CA04-34CBD01D9000}"/>
                </a:ext>
              </a:extLst>
            </p:cNvPr>
            <p:cNvSpPr/>
            <p:nvPr/>
          </p:nvSpPr>
          <p:spPr>
            <a:xfrm>
              <a:off x="185384" y="415748"/>
              <a:ext cx="2166156" cy="437842"/>
            </a:xfrm>
            <a:custGeom>
              <a:avLst/>
              <a:gdLst/>
              <a:ahLst/>
              <a:cxnLst/>
              <a:rect l="l" t="t" r="r" b="b"/>
              <a:pathLst>
                <a:path w="2166156" h="437842">
                  <a:moveTo>
                    <a:pt x="39361" y="0"/>
                  </a:moveTo>
                  <a:lnTo>
                    <a:pt x="2126795" y="0"/>
                  </a:lnTo>
                  <a:cubicBezTo>
                    <a:pt x="2148534" y="0"/>
                    <a:pt x="2166156" y="17622"/>
                    <a:pt x="2166156" y="39361"/>
                  </a:cubicBezTo>
                  <a:lnTo>
                    <a:pt x="2166156" y="398481"/>
                  </a:lnTo>
                  <a:cubicBezTo>
                    <a:pt x="2166156" y="408920"/>
                    <a:pt x="2162009" y="418932"/>
                    <a:pt x="2154628" y="426314"/>
                  </a:cubicBezTo>
                  <a:cubicBezTo>
                    <a:pt x="2147246" y="433695"/>
                    <a:pt x="2137234" y="437842"/>
                    <a:pt x="2126795" y="437842"/>
                  </a:cubicBezTo>
                  <a:lnTo>
                    <a:pt x="39361" y="437842"/>
                  </a:lnTo>
                  <a:cubicBezTo>
                    <a:pt x="28922" y="437842"/>
                    <a:pt x="18910" y="433695"/>
                    <a:pt x="11529" y="426314"/>
                  </a:cubicBezTo>
                  <a:cubicBezTo>
                    <a:pt x="4147" y="418932"/>
                    <a:pt x="0" y="408920"/>
                    <a:pt x="0" y="398481"/>
                  </a:cubicBezTo>
                  <a:lnTo>
                    <a:pt x="0" y="39361"/>
                  </a:lnTo>
                  <a:cubicBezTo>
                    <a:pt x="0" y="28922"/>
                    <a:pt x="4147" y="18910"/>
                    <a:pt x="11529" y="11529"/>
                  </a:cubicBezTo>
                  <a:cubicBezTo>
                    <a:pt x="18910" y="4147"/>
                    <a:pt x="28922" y="0"/>
                    <a:pt x="3936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DF47EFC8-4089-0B28-21C4-5F94ADE497F3}"/>
                </a:ext>
              </a:extLst>
            </p:cNvPr>
            <p:cNvSpPr txBox="1"/>
            <p:nvPr/>
          </p:nvSpPr>
          <p:spPr>
            <a:xfrm>
              <a:off x="0" y="-57150"/>
              <a:ext cx="2166156" cy="494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1" name="Picture 2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D8D34710-1F69-86A6-3245-A5913D7947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9624"/>
            <a:ext cx="3635902" cy="778164"/>
          </a:xfrm>
          <a:prstGeom prst="rect">
            <a:avLst/>
          </a:prstGeom>
        </p:spPr>
      </p:pic>
      <p:pic>
        <p:nvPicPr>
          <p:cNvPr id="16" name="Picture 15" descr="A logo for a self storage association&#10;&#10;Description automatically generated">
            <a:extLst>
              <a:ext uri="{FF2B5EF4-FFF2-40B4-BE49-F238E27FC236}">
                <a16:creationId xmlns:a16="http://schemas.microsoft.com/office/drawing/2014/main" id="{ADC5EBAD-F08F-8A0F-BFCF-80935C3264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943" y="7100742"/>
            <a:ext cx="3327400" cy="2247900"/>
          </a:xfrm>
          <a:prstGeom prst="rect">
            <a:avLst/>
          </a:prstGeom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2629DED1-E11B-7715-C7CA-5E441BFEA1CE}"/>
              </a:ext>
            </a:extLst>
          </p:cNvPr>
          <p:cNvGrpSpPr/>
          <p:nvPr/>
        </p:nvGrpSpPr>
        <p:grpSpPr>
          <a:xfrm>
            <a:off x="-304800" y="9953626"/>
            <a:ext cx="18592800" cy="523874"/>
            <a:chOff x="0" y="0"/>
            <a:chExt cx="4852047" cy="82785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C78C24E4-41F3-32B5-A5F5-4644EA9B60B8}"/>
                </a:ext>
              </a:extLst>
            </p:cNvPr>
            <p:cNvSpPr/>
            <p:nvPr/>
          </p:nvSpPr>
          <p:spPr>
            <a:xfrm>
              <a:off x="0" y="0"/>
              <a:ext cx="4852046" cy="82785"/>
            </a:xfrm>
            <a:custGeom>
              <a:avLst/>
              <a:gdLst/>
              <a:ahLst/>
              <a:cxnLst/>
              <a:rect l="l" t="t" r="r" b="b"/>
              <a:pathLst>
                <a:path w="4852046" h="82785">
                  <a:moveTo>
                    <a:pt x="0" y="0"/>
                  </a:moveTo>
                  <a:lnTo>
                    <a:pt x="4852046" y="0"/>
                  </a:lnTo>
                  <a:lnTo>
                    <a:pt x="4852046" y="82785"/>
                  </a:lnTo>
                  <a:lnTo>
                    <a:pt x="0" y="82785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7DE943FC-C698-F0E4-0FFE-DAE72E49AD9B}"/>
                </a:ext>
              </a:extLst>
            </p:cNvPr>
            <p:cNvSpPr txBox="1"/>
            <p:nvPr/>
          </p:nvSpPr>
          <p:spPr>
            <a:xfrm>
              <a:off x="0" y="-57150"/>
              <a:ext cx="4852047" cy="13993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4887876" y="458558"/>
            <a:ext cx="4087008" cy="1263495"/>
          </a:xfrm>
          <a:custGeom>
            <a:avLst/>
            <a:gdLst/>
            <a:ahLst/>
            <a:cxnLst/>
            <a:rect l="l" t="t" r="r" b="b"/>
            <a:pathLst>
              <a:path w="2588386" h="804803">
                <a:moveTo>
                  <a:pt x="0" y="0"/>
                </a:moveTo>
                <a:lnTo>
                  <a:pt x="2588386" y="0"/>
                </a:lnTo>
                <a:lnTo>
                  <a:pt x="2588386" y="804803"/>
                </a:lnTo>
                <a:lnTo>
                  <a:pt x="0" y="8048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422" t="-19115" b="-78563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156" y="-3091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077665" y="-560165"/>
            <a:ext cx="4935460" cy="10847165"/>
          </a:xfrm>
          <a:custGeom>
            <a:avLst/>
            <a:gdLst/>
            <a:ahLst/>
            <a:cxnLst/>
            <a:rect l="l" t="t" r="r" b="b"/>
            <a:pathLst>
              <a:path w="4935460" h="10847165">
                <a:moveTo>
                  <a:pt x="0" y="0"/>
                </a:moveTo>
                <a:lnTo>
                  <a:pt x="4935460" y="0"/>
                </a:lnTo>
                <a:lnTo>
                  <a:pt x="4935460" y="10847166"/>
                </a:lnTo>
                <a:lnTo>
                  <a:pt x="0" y="108471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x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49F2531-A297-03F2-4D6D-44DEE77EF9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" y="164671"/>
            <a:ext cx="1828800" cy="3914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EA43C3-9030-D94E-8D51-0A9164E0BA5C}"/>
              </a:ext>
            </a:extLst>
          </p:cNvPr>
          <p:cNvSpPr txBox="1"/>
          <p:nvPr/>
        </p:nvSpPr>
        <p:spPr>
          <a:xfrm>
            <a:off x="14173200" y="98435"/>
            <a:ext cx="567985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Poppins"/>
              </a:rPr>
              <a:t>team@ybappc.co.uk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F05200CE-9825-5309-DFD2-C75A411B291C}"/>
              </a:ext>
            </a:extLst>
          </p:cNvPr>
          <p:cNvGrpSpPr/>
          <p:nvPr/>
        </p:nvGrpSpPr>
        <p:grpSpPr>
          <a:xfrm>
            <a:off x="-304800" y="9953626"/>
            <a:ext cx="18592800" cy="523874"/>
            <a:chOff x="0" y="0"/>
            <a:chExt cx="4852047" cy="82785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EEB22D0C-8FEA-24D7-C5EE-C3B087805B44}"/>
                </a:ext>
              </a:extLst>
            </p:cNvPr>
            <p:cNvSpPr/>
            <p:nvPr/>
          </p:nvSpPr>
          <p:spPr>
            <a:xfrm>
              <a:off x="0" y="0"/>
              <a:ext cx="4852046" cy="82785"/>
            </a:xfrm>
            <a:custGeom>
              <a:avLst/>
              <a:gdLst/>
              <a:ahLst/>
              <a:cxnLst/>
              <a:rect l="l" t="t" r="r" b="b"/>
              <a:pathLst>
                <a:path w="4852046" h="82785">
                  <a:moveTo>
                    <a:pt x="0" y="0"/>
                  </a:moveTo>
                  <a:lnTo>
                    <a:pt x="4852046" y="0"/>
                  </a:lnTo>
                  <a:lnTo>
                    <a:pt x="4852046" y="82785"/>
                  </a:lnTo>
                  <a:lnTo>
                    <a:pt x="0" y="82785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3123F360-57A1-0A67-174E-9D82DBCAD51F}"/>
                </a:ext>
              </a:extLst>
            </p:cNvPr>
            <p:cNvSpPr txBox="1"/>
            <p:nvPr/>
          </p:nvSpPr>
          <p:spPr>
            <a:xfrm>
              <a:off x="0" y="-57150"/>
              <a:ext cx="4852047" cy="13993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868142E-E945-6BBB-0177-DDBDDFAA72CC}"/>
              </a:ext>
            </a:extLst>
          </p:cNvPr>
          <p:cNvSpPr txBox="1"/>
          <p:nvPr/>
        </p:nvSpPr>
        <p:spPr>
          <a:xfrm>
            <a:off x="2193900" y="1142967"/>
            <a:ext cx="15459305" cy="13926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4400">
                <a:solidFill>
                  <a:srgbClr val="FFFFFF"/>
                </a:solidFill>
                <a:latin typeface="Montserrat-Medium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1371600" lvl="6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2800">
                <a:solidFill>
                  <a:srgbClr val="FFFFFF"/>
                </a:solidFill>
                <a:latin typeface="Montserrat-Medium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dirty="0"/>
              <a:t>  </a:t>
            </a:r>
            <a:r>
              <a:rPr lang="en-GB" sz="4400" dirty="0">
                <a:solidFill>
                  <a:srgbClr val="FFFFFF"/>
                </a:solidFill>
                <a:latin typeface="Montserrat-Medium"/>
              </a:rPr>
              <a:t>Attracts out of area leads: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B90C2E-518B-11F6-E9E7-E165C935B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372" y="2585260"/>
            <a:ext cx="12502451" cy="2702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CD8E82-72B4-7256-B781-06D8C5A7B31F}"/>
              </a:ext>
            </a:extLst>
          </p:cNvPr>
          <p:cNvSpPr txBox="1"/>
          <p:nvPr/>
        </p:nvSpPr>
        <p:spPr>
          <a:xfrm>
            <a:off x="2695984" y="5817217"/>
            <a:ext cx="10069830" cy="769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4400">
                <a:solidFill>
                  <a:srgbClr val="FFFFFF"/>
                </a:solidFill>
                <a:latin typeface="Montserrat-Medium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1371600" lvl="6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2800">
                <a:solidFill>
                  <a:srgbClr val="FFFFFF"/>
                </a:solidFill>
                <a:latin typeface="Montserrat-Medium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dirty="0"/>
              <a:t>Switches all keywords to ‘broad’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F3EBBD-F7C1-D2C5-080E-0252709204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4875" y="6977233"/>
            <a:ext cx="15118285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92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861678" y="-280083"/>
            <a:ext cx="4935460" cy="10847165"/>
          </a:xfrm>
          <a:custGeom>
            <a:avLst/>
            <a:gdLst/>
            <a:ahLst/>
            <a:cxnLst/>
            <a:rect l="l" t="t" r="r" b="b"/>
            <a:pathLst>
              <a:path w="4935460" h="10847165">
                <a:moveTo>
                  <a:pt x="0" y="0"/>
                </a:moveTo>
                <a:lnTo>
                  <a:pt x="4935460" y="0"/>
                </a:lnTo>
                <a:lnTo>
                  <a:pt x="4935460" y="10847166"/>
                </a:lnTo>
                <a:lnTo>
                  <a:pt x="0" y="108471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49F2531-A297-03F2-4D6D-44DEE77EF9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" y="164671"/>
            <a:ext cx="1828800" cy="3914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EA43C3-9030-D94E-8D51-0A9164E0BA5C}"/>
              </a:ext>
            </a:extLst>
          </p:cNvPr>
          <p:cNvSpPr txBox="1"/>
          <p:nvPr/>
        </p:nvSpPr>
        <p:spPr>
          <a:xfrm>
            <a:off x="14173200" y="98435"/>
            <a:ext cx="567985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Poppins"/>
              </a:rPr>
              <a:t>team@ybappc.co.uk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F05200CE-9825-5309-DFD2-C75A411B291C}"/>
              </a:ext>
            </a:extLst>
          </p:cNvPr>
          <p:cNvGrpSpPr/>
          <p:nvPr/>
        </p:nvGrpSpPr>
        <p:grpSpPr>
          <a:xfrm>
            <a:off x="-304800" y="9953626"/>
            <a:ext cx="18592800" cy="523874"/>
            <a:chOff x="0" y="0"/>
            <a:chExt cx="4852047" cy="82785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EEB22D0C-8FEA-24D7-C5EE-C3B087805B44}"/>
                </a:ext>
              </a:extLst>
            </p:cNvPr>
            <p:cNvSpPr/>
            <p:nvPr/>
          </p:nvSpPr>
          <p:spPr>
            <a:xfrm>
              <a:off x="0" y="0"/>
              <a:ext cx="4852046" cy="82785"/>
            </a:xfrm>
            <a:custGeom>
              <a:avLst/>
              <a:gdLst/>
              <a:ahLst/>
              <a:cxnLst/>
              <a:rect l="l" t="t" r="r" b="b"/>
              <a:pathLst>
                <a:path w="4852046" h="82785">
                  <a:moveTo>
                    <a:pt x="0" y="0"/>
                  </a:moveTo>
                  <a:lnTo>
                    <a:pt x="4852046" y="0"/>
                  </a:lnTo>
                  <a:lnTo>
                    <a:pt x="4852046" y="82785"/>
                  </a:lnTo>
                  <a:lnTo>
                    <a:pt x="0" y="82785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3123F360-57A1-0A67-174E-9D82DBCAD51F}"/>
                </a:ext>
              </a:extLst>
            </p:cNvPr>
            <p:cNvSpPr txBox="1"/>
            <p:nvPr/>
          </p:nvSpPr>
          <p:spPr>
            <a:xfrm>
              <a:off x="0" y="-57150"/>
              <a:ext cx="4852047" cy="13993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5" name="Google Shape;112;p22">
            <a:extLst>
              <a:ext uri="{FF2B5EF4-FFF2-40B4-BE49-F238E27FC236}">
                <a16:creationId xmlns:a16="http://schemas.microsoft.com/office/drawing/2014/main" id="{D33FC47E-22D6-31BB-5F93-DDCEA64EEE65}"/>
              </a:ext>
            </a:extLst>
          </p:cNvPr>
          <p:cNvSpPr txBox="1">
            <a:spLocks/>
          </p:cNvSpPr>
          <p:nvPr/>
        </p:nvSpPr>
        <p:spPr>
          <a:xfrm>
            <a:off x="965204" y="2730421"/>
            <a:ext cx="12727936" cy="60924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4400" dirty="0">
                <a:solidFill>
                  <a:srgbClr val="FFFFFF"/>
                </a:solidFill>
                <a:latin typeface="Montserrat-Medium"/>
              </a:rPr>
              <a:t>Match types don’t mean what you think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GB" sz="4400" dirty="0">
                <a:solidFill>
                  <a:srgbClr val="FFFFFF"/>
                </a:solidFill>
                <a:latin typeface="Montserrat-Medium"/>
              </a:rPr>
              <a:t>Exact match [self storage] triggered these:</a:t>
            </a:r>
          </a:p>
          <a:p>
            <a:pPr marL="1371600" lvl="6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800" dirty="0">
                <a:solidFill>
                  <a:srgbClr val="FFFFFF"/>
                </a:solidFill>
                <a:latin typeface="Montserrat-Medium"/>
              </a:rPr>
              <a:t>portable storage units near me</a:t>
            </a:r>
          </a:p>
          <a:p>
            <a:pPr marL="1371600" lvl="6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800" dirty="0">
                <a:solidFill>
                  <a:srgbClr val="FFFFFF"/>
                </a:solidFill>
                <a:latin typeface="Montserrat-Medium"/>
              </a:rPr>
              <a:t>store your items</a:t>
            </a:r>
          </a:p>
          <a:p>
            <a:pPr marL="1371600" lvl="6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800" dirty="0">
                <a:solidFill>
                  <a:srgbClr val="FFFFFF"/>
                </a:solidFill>
                <a:latin typeface="Montserrat-Medium"/>
              </a:rPr>
              <a:t>storage </a:t>
            </a:r>
            <a:r>
              <a:rPr lang="en-GB" sz="2800" dirty="0" err="1">
                <a:solidFill>
                  <a:srgbClr val="FFFFFF"/>
                </a:solidFill>
                <a:latin typeface="Montserrat-Medium"/>
              </a:rPr>
              <a:t>inits</a:t>
            </a:r>
            <a:endParaRPr lang="en-GB" sz="2800" dirty="0">
              <a:solidFill>
                <a:srgbClr val="FFFFFF"/>
              </a:solidFill>
              <a:latin typeface="Montserrat-Medium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400" dirty="0">
                <a:solidFill>
                  <a:srgbClr val="FFFFFF"/>
                </a:solidFill>
                <a:latin typeface="Montserrat-Medium"/>
              </a:rPr>
              <a:t>And 746 others!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GB" sz="4400" dirty="0">
                <a:solidFill>
                  <a:srgbClr val="FFFFFF"/>
                </a:solidFill>
                <a:latin typeface="Montserrat-Medium"/>
              </a:rPr>
              <a:t>Choose keyword match types deliberately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en-GB" sz="4400" dirty="0">
              <a:solidFill>
                <a:srgbClr val="FFFFFF"/>
              </a:solidFill>
              <a:latin typeface="Montserrat-Medium"/>
            </a:endParaRPr>
          </a:p>
        </p:txBody>
      </p:sp>
      <p:pic>
        <p:nvPicPr>
          <p:cNvPr id="7" name="Google Shape;114;p22">
            <a:extLst>
              <a:ext uri="{FF2B5EF4-FFF2-40B4-BE49-F238E27FC236}">
                <a16:creationId xmlns:a16="http://schemas.microsoft.com/office/drawing/2014/main" id="{01F4A6CF-71AA-9BD4-89CF-5F2C6135BEC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25116"/>
          <a:stretch/>
        </p:blipFill>
        <p:spPr>
          <a:xfrm>
            <a:off x="12063736" y="5183206"/>
            <a:ext cx="5189216" cy="2972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D3E659B-0C67-C624-50A4-08A192CD4D01}"/>
              </a:ext>
            </a:extLst>
          </p:cNvPr>
          <p:cNvGrpSpPr/>
          <p:nvPr/>
        </p:nvGrpSpPr>
        <p:grpSpPr>
          <a:xfrm>
            <a:off x="-12704" y="1199873"/>
            <a:ext cx="19641819" cy="1219985"/>
            <a:chOff x="0" y="0"/>
            <a:chExt cx="4852047" cy="32131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1BA9456-D926-734D-1E38-98B3D8012977}"/>
                </a:ext>
              </a:extLst>
            </p:cNvPr>
            <p:cNvSpPr/>
            <p:nvPr/>
          </p:nvSpPr>
          <p:spPr>
            <a:xfrm>
              <a:off x="0" y="0"/>
              <a:ext cx="4852046" cy="321313"/>
            </a:xfrm>
            <a:custGeom>
              <a:avLst/>
              <a:gdLst/>
              <a:ahLst/>
              <a:cxnLst/>
              <a:rect l="l" t="t" r="r" b="b"/>
              <a:pathLst>
                <a:path w="4852046" h="321313">
                  <a:moveTo>
                    <a:pt x="0" y="0"/>
                  </a:moveTo>
                  <a:lnTo>
                    <a:pt x="4852046" y="0"/>
                  </a:lnTo>
                  <a:lnTo>
                    <a:pt x="4852046" y="321313"/>
                  </a:lnTo>
                  <a:lnTo>
                    <a:pt x="0" y="321313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61C2B259-B313-59D5-9FDF-A8565AC9710A}"/>
                </a:ext>
              </a:extLst>
            </p:cNvPr>
            <p:cNvSpPr txBox="1"/>
            <p:nvPr/>
          </p:nvSpPr>
          <p:spPr>
            <a:xfrm>
              <a:off x="0" y="-57150"/>
              <a:ext cx="4852047" cy="378463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5" name="TextBox 9">
            <a:extLst>
              <a:ext uri="{FF2B5EF4-FFF2-40B4-BE49-F238E27FC236}">
                <a16:creationId xmlns:a16="http://schemas.microsoft.com/office/drawing/2014/main" id="{D8922603-0BC9-86AA-3FAB-4BDA3755963D}"/>
              </a:ext>
            </a:extLst>
          </p:cNvPr>
          <p:cNvSpPr txBox="1"/>
          <p:nvPr/>
        </p:nvSpPr>
        <p:spPr>
          <a:xfrm>
            <a:off x="1057732" y="1059253"/>
            <a:ext cx="19897268" cy="1417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255"/>
              </a:lnSpc>
            </a:pPr>
            <a:r>
              <a:rPr lang="en-GB" sz="7470" spc="9" dirty="0">
                <a:solidFill>
                  <a:srgbClr val="FFFFFF"/>
                </a:solidFill>
                <a:latin typeface="Impact"/>
              </a:rPr>
              <a:t>3.   Find the right ‘match’ for you</a:t>
            </a:r>
          </a:p>
        </p:txBody>
      </p:sp>
    </p:spTree>
    <p:extLst>
      <p:ext uri="{BB962C8B-B14F-4D97-AF65-F5344CB8AC3E}">
        <p14:creationId xmlns:p14="http://schemas.microsoft.com/office/powerpoint/2010/main" val="395301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>
            <a:extLst>
              <a:ext uri="{FF2B5EF4-FFF2-40B4-BE49-F238E27FC236}">
                <a16:creationId xmlns:a16="http://schemas.microsoft.com/office/drawing/2014/main" id="{CE3D0855-029B-0A65-B5B8-9E7C6E775FB0}"/>
              </a:ext>
            </a:extLst>
          </p:cNvPr>
          <p:cNvSpPr/>
          <p:nvPr/>
        </p:nvSpPr>
        <p:spPr>
          <a:xfrm>
            <a:off x="-35471" y="-38100"/>
            <a:ext cx="18628271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B4F5A1C4-AD77-1ABC-F072-24DB4CEDF71F}"/>
              </a:ext>
            </a:extLst>
          </p:cNvPr>
          <p:cNvGrpSpPr/>
          <p:nvPr/>
        </p:nvGrpSpPr>
        <p:grpSpPr>
          <a:xfrm>
            <a:off x="-76200" y="1244450"/>
            <a:ext cx="19126200" cy="1219985"/>
            <a:chOff x="0" y="0"/>
            <a:chExt cx="4852047" cy="321313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C8F599F-4E83-A2F2-14AE-FAF3FA4D506F}"/>
                </a:ext>
              </a:extLst>
            </p:cNvPr>
            <p:cNvSpPr/>
            <p:nvPr/>
          </p:nvSpPr>
          <p:spPr>
            <a:xfrm>
              <a:off x="0" y="0"/>
              <a:ext cx="4852046" cy="321313"/>
            </a:xfrm>
            <a:custGeom>
              <a:avLst/>
              <a:gdLst/>
              <a:ahLst/>
              <a:cxnLst/>
              <a:rect l="l" t="t" r="r" b="b"/>
              <a:pathLst>
                <a:path w="4852046" h="321313">
                  <a:moveTo>
                    <a:pt x="0" y="0"/>
                  </a:moveTo>
                  <a:lnTo>
                    <a:pt x="4852046" y="0"/>
                  </a:lnTo>
                  <a:lnTo>
                    <a:pt x="4852046" y="321313"/>
                  </a:lnTo>
                  <a:lnTo>
                    <a:pt x="0" y="321313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6D3ADC79-72D8-EA4F-DE8A-0EFD64C5A1C4}"/>
                </a:ext>
              </a:extLst>
            </p:cNvPr>
            <p:cNvSpPr txBox="1"/>
            <p:nvPr/>
          </p:nvSpPr>
          <p:spPr>
            <a:xfrm>
              <a:off x="0" y="-57150"/>
              <a:ext cx="4852047" cy="378463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265430" y="-1055540"/>
            <a:ext cx="5157185" cy="6199040"/>
          </a:xfrm>
          <a:custGeom>
            <a:avLst/>
            <a:gdLst/>
            <a:ahLst/>
            <a:cxnLst/>
            <a:rect l="l" t="t" r="r" b="b"/>
            <a:pathLst>
              <a:path w="5157185" h="6199040">
                <a:moveTo>
                  <a:pt x="0" y="0"/>
                </a:moveTo>
                <a:lnTo>
                  <a:pt x="5157184" y="0"/>
                </a:lnTo>
                <a:lnTo>
                  <a:pt x="5157184" y="6199040"/>
                </a:lnTo>
                <a:lnTo>
                  <a:pt x="0" y="61990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1125745" y="1332055"/>
            <a:ext cx="15087599" cy="1064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7467" dirty="0">
                <a:solidFill>
                  <a:srgbClr val="FFFFFF"/>
                </a:solidFill>
                <a:latin typeface="Impact"/>
              </a:rPr>
              <a:t>Client story – keywords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9EC427-0184-684F-DFCF-57CD7F9BB004}"/>
              </a:ext>
            </a:extLst>
          </p:cNvPr>
          <p:cNvSpPr txBox="1"/>
          <p:nvPr/>
        </p:nvSpPr>
        <p:spPr>
          <a:xfrm>
            <a:off x="1125744" y="2869584"/>
            <a:ext cx="15087600" cy="4047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4400" b="0" i="0" u="none" strike="noStrike" baseline="0" dirty="0">
                <a:solidFill>
                  <a:srgbClr val="FFFFFF"/>
                </a:solidFill>
                <a:latin typeface="Montserrat-Medium"/>
              </a:rPr>
              <a:t>Within 3 months: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4400" b="0" i="0" u="none" strike="noStrike" baseline="0" dirty="0">
                <a:solidFill>
                  <a:srgbClr val="FFFFFF"/>
                </a:solidFill>
                <a:latin typeface="Montserrat-Medium"/>
              </a:rPr>
              <a:t>  63% increase in leads (from 40 </a:t>
            </a:r>
            <a:r>
              <a:rPr lang="en-GB" sz="4400" dirty="0">
                <a:solidFill>
                  <a:srgbClr val="FFFFFF"/>
                </a:solidFill>
                <a:latin typeface="Montserrat-Medium"/>
              </a:rPr>
              <a:t>to 85 per month)</a:t>
            </a:r>
            <a:endParaRPr lang="en-GB" sz="4400" b="0" i="0" u="none" strike="noStrike" baseline="0" dirty="0">
              <a:solidFill>
                <a:srgbClr val="FFFFFF"/>
              </a:solidFill>
              <a:latin typeface="Montserrat-Medium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4400" b="0" i="0" u="none" strike="noStrike" baseline="0" dirty="0">
                <a:solidFill>
                  <a:srgbClr val="FFFFFF"/>
                </a:solidFill>
                <a:latin typeface="Montserrat-Medium"/>
              </a:rPr>
              <a:t>  39% reduced cost per lead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4400" b="0" i="0" u="none" strike="noStrike" baseline="0" dirty="0">
                <a:solidFill>
                  <a:srgbClr val="FFFFFF"/>
                </a:solidFill>
                <a:latin typeface="Montserrat-Medium"/>
              </a:rPr>
              <a:t>  375% increase in conversion rate</a:t>
            </a:r>
            <a:endParaRPr lang="en-GB" sz="4400" dirty="0"/>
          </a:p>
        </p:txBody>
      </p:sp>
      <p:pic>
        <p:nvPicPr>
          <p:cNvPr id="2050" name="Picture 2" descr="Self storage company based in Scotland | Monstore">
            <a:extLst>
              <a:ext uri="{FF2B5EF4-FFF2-40B4-BE49-F238E27FC236}">
                <a16:creationId xmlns:a16="http://schemas.microsoft.com/office/drawing/2014/main" id="{915E3C27-6B99-6F99-DEFB-E304A73AB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309" y="7928628"/>
            <a:ext cx="5231691" cy="13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rry Verner - Managing Director - MONstore Ltd | LinkedIn">
            <a:extLst>
              <a:ext uri="{FF2B5EF4-FFF2-40B4-BE49-F238E27FC236}">
                <a16:creationId xmlns:a16="http://schemas.microsoft.com/office/drawing/2014/main" id="{39DFD210-C9D8-96B3-5F3E-16626C74D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700" y="5548649"/>
            <a:ext cx="2432300" cy="2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A98BE82-CED1-5403-53AD-3807307E961A}"/>
              </a:ext>
            </a:extLst>
          </p:cNvPr>
          <p:cNvSpPr txBox="1"/>
          <p:nvPr/>
        </p:nvSpPr>
        <p:spPr>
          <a:xfrm>
            <a:off x="857453" y="7382803"/>
            <a:ext cx="110366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400" b="1" i="1" u="none" strike="noStrike" baseline="0" dirty="0">
                <a:solidFill>
                  <a:srgbClr val="FFFFFF"/>
                </a:solidFill>
                <a:latin typeface="Montserrat-BoldItalic"/>
              </a:rPr>
              <a:t>“</a:t>
            </a:r>
            <a:r>
              <a:rPr lang="en-GB" sz="2800" b="1" i="1" u="none" strike="noStrike" baseline="0" dirty="0">
                <a:solidFill>
                  <a:srgbClr val="FFFFFF"/>
                </a:solidFill>
                <a:latin typeface="Montserrat-BoldItalic"/>
              </a:rPr>
              <a:t>Google Ads is a complex beast, YBA were able to turn it around. </a:t>
            </a:r>
            <a:r>
              <a:rPr lang="en-GB" sz="2800" b="1" i="1" dirty="0">
                <a:solidFill>
                  <a:srgbClr val="FFFFFF"/>
                </a:solidFill>
                <a:latin typeface="Montserrat-BoldItalic"/>
              </a:rPr>
              <a:t>Now we have a great flow of enquiries”</a:t>
            </a:r>
          </a:p>
          <a:p>
            <a:pPr algn="l"/>
            <a:endParaRPr lang="en-GB" sz="2800" b="1" dirty="0">
              <a:solidFill>
                <a:srgbClr val="FFFFFF"/>
              </a:solidFill>
              <a:latin typeface="Montserrat-BoldItalic"/>
            </a:endParaRPr>
          </a:p>
          <a:p>
            <a:pPr algn="l"/>
            <a:r>
              <a:rPr lang="en-GB" sz="2800" b="1" dirty="0">
                <a:solidFill>
                  <a:srgbClr val="FFFFFF"/>
                </a:solidFill>
                <a:latin typeface="Montserrat-BoldItalic"/>
              </a:rPr>
              <a:t>Gerry Verner, MON Store</a:t>
            </a:r>
          </a:p>
        </p:txBody>
      </p:sp>
      <p:pic>
        <p:nvPicPr>
          <p:cNvPr id="21" name="Picture 2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BD5547C-381D-60A7-0D83-40E87F0A14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" y="164671"/>
            <a:ext cx="1828800" cy="391404"/>
          </a:xfrm>
          <a:prstGeom prst="rect">
            <a:avLst/>
          </a:prstGeom>
        </p:spPr>
      </p:pic>
      <p:sp>
        <p:nvSpPr>
          <p:cNvPr id="22" name="TextBox 11">
            <a:extLst>
              <a:ext uri="{FF2B5EF4-FFF2-40B4-BE49-F238E27FC236}">
                <a16:creationId xmlns:a16="http://schemas.microsoft.com/office/drawing/2014/main" id="{173B001C-19CB-5F38-9A5B-4324645F72FF}"/>
              </a:ext>
            </a:extLst>
          </p:cNvPr>
          <p:cNvSpPr txBox="1"/>
          <p:nvPr/>
        </p:nvSpPr>
        <p:spPr>
          <a:xfrm>
            <a:off x="14173200" y="98435"/>
            <a:ext cx="567985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Poppins"/>
              </a:rPr>
              <a:t>team@ybappc.co.uk</a:t>
            </a: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484CF30E-3A0A-B8FB-2E72-66F7FC42DB44}"/>
              </a:ext>
            </a:extLst>
          </p:cNvPr>
          <p:cNvGrpSpPr/>
          <p:nvPr/>
        </p:nvGrpSpPr>
        <p:grpSpPr>
          <a:xfrm>
            <a:off x="-304800" y="9953626"/>
            <a:ext cx="18592800" cy="523874"/>
            <a:chOff x="0" y="0"/>
            <a:chExt cx="4852047" cy="82785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FFCF6E84-CD4E-199E-CBCE-77CA0669F407}"/>
                </a:ext>
              </a:extLst>
            </p:cNvPr>
            <p:cNvSpPr/>
            <p:nvPr/>
          </p:nvSpPr>
          <p:spPr>
            <a:xfrm>
              <a:off x="0" y="0"/>
              <a:ext cx="4852046" cy="82785"/>
            </a:xfrm>
            <a:custGeom>
              <a:avLst/>
              <a:gdLst/>
              <a:ahLst/>
              <a:cxnLst/>
              <a:rect l="l" t="t" r="r" b="b"/>
              <a:pathLst>
                <a:path w="4852046" h="82785">
                  <a:moveTo>
                    <a:pt x="0" y="0"/>
                  </a:moveTo>
                  <a:lnTo>
                    <a:pt x="4852046" y="0"/>
                  </a:lnTo>
                  <a:lnTo>
                    <a:pt x="4852046" y="82785"/>
                  </a:lnTo>
                  <a:lnTo>
                    <a:pt x="0" y="82785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AF356630-35EA-DBB2-4145-454AFE8E0FE9}"/>
                </a:ext>
              </a:extLst>
            </p:cNvPr>
            <p:cNvSpPr txBox="1"/>
            <p:nvPr/>
          </p:nvSpPr>
          <p:spPr>
            <a:xfrm>
              <a:off x="0" y="-57150"/>
              <a:ext cx="4852047" cy="13993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02545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GB"/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49F2531-A297-03F2-4D6D-44DEE77EF9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" y="164671"/>
            <a:ext cx="1828800" cy="3914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EA43C3-9030-D94E-8D51-0A9164E0BA5C}"/>
              </a:ext>
            </a:extLst>
          </p:cNvPr>
          <p:cNvSpPr txBox="1"/>
          <p:nvPr/>
        </p:nvSpPr>
        <p:spPr>
          <a:xfrm>
            <a:off x="14173200" y="98435"/>
            <a:ext cx="567985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Poppins"/>
              </a:rPr>
              <a:t>team@ybappc.co.uk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F05200CE-9825-5309-DFD2-C75A411B291C}"/>
              </a:ext>
            </a:extLst>
          </p:cNvPr>
          <p:cNvGrpSpPr/>
          <p:nvPr/>
        </p:nvGrpSpPr>
        <p:grpSpPr>
          <a:xfrm>
            <a:off x="-304800" y="9953626"/>
            <a:ext cx="18592800" cy="523874"/>
            <a:chOff x="0" y="0"/>
            <a:chExt cx="4852047" cy="82785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EEB22D0C-8FEA-24D7-C5EE-C3B087805B44}"/>
                </a:ext>
              </a:extLst>
            </p:cNvPr>
            <p:cNvSpPr/>
            <p:nvPr/>
          </p:nvSpPr>
          <p:spPr>
            <a:xfrm>
              <a:off x="0" y="0"/>
              <a:ext cx="4852046" cy="82785"/>
            </a:xfrm>
            <a:custGeom>
              <a:avLst/>
              <a:gdLst/>
              <a:ahLst/>
              <a:cxnLst/>
              <a:rect l="l" t="t" r="r" b="b"/>
              <a:pathLst>
                <a:path w="4852046" h="82785">
                  <a:moveTo>
                    <a:pt x="0" y="0"/>
                  </a:moveTo>
                  <a:lnTo>
                    <a:pt x="4852046" y="0"/>
                  </a:lnTo>
                  <a:lnTo>
                    <a:pt x="4852046" y="82785"/>
                  </a:lnTo>
                  <a:lnTo>
                    <a:pt x="0" y="82785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3123F360-57A1-0A67-174E-9D82DBCAD51F}"/>
                </a:ext>
              </a:extLst>
            </p:cNvPr>
            <p:cNvSpPr txBox="1"/>
            <p:nvPr/>
          </p:nvSpPr>
          <p:spPr>
            <a:xfrm>
              <a:off x="0" y="-57150"/>
              <a:ext cx="4852047" cy="13993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5" name="Google Shape;112;p22">
            <a:extLst>
              <a:ext uri="{FF2B5EF4-FFF2-40B4-BE49-F238E27FC236}">
                <a16:creationId xmlns:a16="http://schemas.microsoft.com/office/drawing/2014/main" id="{56D19701-64EA-1588-4306-460395673E66}"/>
              </a:ext>
            </a:extLst>
          </p:cNvPr>
          <p:cNvSpPr txBox="1">
            <a:spLocks/>
          </p:cNvSpPr>
          <p:nvPr/>
        </p:nvSpPr>
        <p:spPr>
          <a:xfrm>
            <a:off x="1194289" y="2778454"/>
            <a:ext cx="1093675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4400" dirty="0">
                <a:solidFill>
                  <a:srgbClr val="FFFFFF"/>
                </a:solidFill>
                <a:latin typeface="Montserrat-Medium"/>
              </a:rPr>
              <a:t>‘Negatives’ are important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4400" dirty="0">
                <a:solidFill>
                  <a:srgbClr val="FFFFFF"/>
                </a:solidFill>
                <a:latin typeface="Montserrat-Medium"/>
              </a:rPr>
              <a:t>A daily / weekly task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4400" dirty="0">
                <a:solidFill>
                  <a:srgbClr val="FFFFFF"/>
                </a:solidFill>
                <a:latin typeface="Montserrat-Medium"/>
              </a:rPr>
              <a:t>90% of accounts reviewed don’t have account-wide negatives:</a:t>
            </a:r>
          </a:p>
        </p:txBody>
      </p:sp>
      <p:pic>
        <p:nvPicPr>
          <p:cNvPr id="6" name="officeArt object" descr="Picture 1426811550">
            <a:extLst>
              <a:ext uri="{FF2B5EF4-FFF2-40B4-BE49-F238E27FC236}">
                <a16:creationId xmlns:a16="http://schemas.microsoft.com/office/drawing/2014/main" id="{2DD3A419-1E93-C389-7D03-9354AEA26B0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276827" y="7737784"/>
            <a:ext cx="12039600" cy="88552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50C37F0-ABC6-4C28-03AD-3771EEC7823F}"/>
              </a:ext>
            </a:extLst>
          </p:cNvPr>
          <p:cNvGrpSpPr/>
          <p:nvPr/>
        </p:nvGrpSpPr>
        <p:grpSpPr>
          <a:xfrm>
            <a:off x="-12704" y="1199873"/>
            <a:ext cx="19641819" cy="1219985"/>
            <a:chOff x="0" y="0"/>
            <a:chExt cx="4852047" cy="32131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BA91A5D-C630-4E59-8CB5-B1B15CB06405}"/>
                </a:ext>
              </a:extLst>
            </p:cNvPr>
            <p:cNvSpPr/>
            <p:nvPr/>
          </p:nvSpPr>
          <p:spPr>
            <a:xfrm>
              <a:off x="0" y="0"/>
              <a:ext cx="4852046" cy="321313"/>
            </a:xfrm>
            <a:custGeom>
              <a:avLst/>
              <a:gdLst/>
              <a:ahLst/>
              <a:cxnLst/>
              <a:rect l="l" t="t" r="r" b="b"/>
              <a:pathLst>
                <a:path w="4852046" h="321313">
                  <a:moveTo>
                    <a:pt x="0" y="0"/>
                  </a:moveTo>
                  <a:lnTo>
                    <a:pt x="4852046" y="0"/>
                  </a:lnTo>
                  <a:lnTo>
                    <a:pt x="4852046" y="321313"/>
                  </a:lnTo>
                  <a:lnTo>
                    <a:pt x="0" y="321313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92A44E3D-63F1-500D-23D2-A3D246D9359F}"/>
                </a:ext>
              </a:extLst>
            </p:cNvPr>
            <p:cNvSpPr txBox="1"/>
            <p:nvPr/>
          </p:nvSpPr>
          <p:spPr>
            <a:xfrm>
              <a:off x="0" y="-57150"/>
              <a:ext cx="4852047" cy="378463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5" name="TextBox 9">
            <a:extLst>
              <a:ext uri="{FF2B5EF4-FFF2-40B4-BE49-F238E27FC236}">
                <a16:creationId xmlns:a16="http://schemas.microsoft.com/office/drawing/2014/main" id="{FD4EBCDE-7931-B6EB-4D01-AC4E5B94A7E9}"/>
              </a:ext>
            </a:extLst>
          </p:cNvPr>
          <p:cNvSpPr txBox="1"/>
          <p:nvPr/>
        </p:nvSpPr>
        <p:spPr>
          <a:xfrm>
            <a:off x="1057732" y="1059253"/>
            <a:ext cx="19897268" cy="1417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255"/>
              </a:lnSpc>
            </a:pPr>
            <a:r>
              <a:rPr lang="en-GB" sz="7470" spc="9">
                <a:solidFill>
                  <a:srgbClr val="FFFFFF"/>
                </a:solidFill>
                <a:latin typeface="Impact"/>
              </a:rPr>
              <a:t>4.   Positively Negative</a:t>
            </a:r>
          </a:p>
        </p:txBody>
      </p:sp>
      <p:pic>
        <p:nvPicPr>
          <p:cNvPr id="2050" name="Picture 2" descr="SYNLAB reiterates dangers resulting from improper use of rapid antigen tests:  Our medical excellence for you | SYNLAB">
            <a:extLst>
              <a:ext uri="{FF2B5EF4-FFF2-40B4-BE49-F238E27FC236}">
                <a16:creationId xmlns:a16="http://schemas.microsoft.com/office/drawing/2014/main" id="{EB1B06BD-B53D-4F24-75E7-198AAAF53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040" y="3056097"/>
            <a:ext cx="5738477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41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861678" y="-280083"/>
            <a:ext cx="4935460" cy="10847165"/>
          </a:xfrm>
          <a:custGeom>
            <a:avLst/>
            <a:gdLst/>
            <a:ahLst/>
            <a:cxnLst/>
            <a:rect l="l" t="t" r="r" b="b"/>
            <a:pathLst>
              <a:path w="4935460" h="10847165">
                <a:moveTo>
                  <a:pt x="0" y="0"/>
                </a:moveTo>
                <a:lnTo>
                  <a:pt x="4935460" y="0"/>
                </a:lnTo>
                <a:lnTo>
                  <a:pt x="4935460" y="10847166"/>
                </a:lnTo>
                <a:lnTo>
                  <a:pt x="0" y="108471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49F2531-A297-03F2-4D6D-44DEE77EF9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" y="164671"/>
            <a:ext cx="1828800" cy="3914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EA43C3-9030-D94E-8D51-0A9164E0BA5C}"/>
              </a:ext>
            </a:extLst>
          </p:cNvPr>
          <p:cNvSpPr txBox="1"/>
          <p:nvPr/>
        </p:nvSpPr>
        <p:spPr>
          <a:xfrm>
            <a:off x="14173200" y="98435"/>
            <a:ext cx="567985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Poppins"/>
              </a:rPr>
              <a:t>team@ybappc.co.uk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F05200CE-9825-5309-DFD2-C75A411B291C}"/>
              </a:ext>
            </a:extLst>
          </p:cNvPr>
          <p:cNvGrpSpPr/>
          <p:nvPr/>
        </p:nvGrpSpPr>
        <p:grpSpPr>
          <a:xfrm>
            <a:off x="-304800" y="9953626"/>
            <a:ext cx="18592800" cy="523874"/>
            <a:chOff x="0" y="0"/>
            <a:chExt cx="4852047" cy="82785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EEB22D0C-8FEA-24D7-C5EE-C3B087805B44}"/>
                </a:ext>
              </a:extLst>
            </p:cNvPr>
            <p:cNvSpPr/>
            <p:nvPr/>
          </p:nvSpPr>
          <p:spPr>
            <a:xfrm>
              <a:off x="0" y="0"/>
              <a:ext cx="4852046" cy="82785"/>
            </a:xfrm>
            <a:custGeom>
              <a:avLst/>
              <a:gdLst/>
              <a:ahLst/>
              <a:cxnLst/>
              <a:rect l="l" t="t" r="r" b="b"/>
              <a:pathLst>
                <a:path w="4852046" h="82785">
                  <a:moveTo>
                    <a:pt x="0" y="0"/>
                  </a:moveTo>
                  <a:lnTo>
                    <a:pt x="4852046" y="0"/>
                  </a:lnTo>
                  <a:lnTo>
                    <a:pt x="4852046" y="82785"/>
                  </a:lnTo>
                  <a:lnTo>
                    <a:pt x="0" y="82785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3123F360-57A1-0A67-174E-9D82DBCAD51F}"/>
                </a:ext>
              </a:extLst>
            </p:cNvPr>
            <p:cNvSpPr txBox="1"/>
            <p:nvPr/>
          </p:nvSpPr>
          <p:spPr>
            <a:xfrm>
              <a:off x="0" y="-57150"/>
              <a:ext cx="4852047" cy="13993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5" name="Google Shape;112;p22">
            <a:extLst>
              <a:ext uri="{FF2B5EF4-FFF2-40B4-BE49-F238E27FC236}">
                <a16:creationId xmlns:a16="http://schemas.microsoft.com/office/drawing/2014/main" id="{15012965-E0FF-22AD-F17C-E88345847279}"/>
              </a:ext>
            </a:extLst>
          </p:cNvPr>
          <p:cNvSpPr txBox="1">
            <a:spLocks/>
          </p:cNvSpPr>
          <p:nvPr/>
        </p:nvSpPr>
        <p:spPr>
          <a:xfrm>
            <a:off x="1194289" y="2778454"/>
            <a:ext cx="1419811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4400" dirty="0">
                <a:solidFill>
                  <a:srgbClr val="FFFFFF"/>
                </a:solidFill>
                <a:latin typeface="Montserrat-Medium"/>
              </a:rPr>
              <a:t>Choose realistic areas to target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4400" dirty="0">
                <a:solidFill>
                  <a:srgbClr val="FFFFFF"/>
                </a:solidFill>
                <a:latin typeface="Montserrat-Medium"/>
              </a:rPr>
              <a:t>10 miles around?</a:t>
            </a:r>
          </a:p>
          <a:p>
            <a:pPr marL="1257300" lvl="3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3200" dirty="0">
                <a:solidFill>
                  <a:srgbClr val="FFFFFF"/>
                </a:solidFill>
                <a:latin typeface="Montserrat-Medium"/>
              </a:rPr>
              <a:t>Where will people drive from?</a:t>
            </a:r>
          </a:p>
          <a:p>
            <a:pPr marL="1257300" lvl="3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3200" dirty="0">
                <a:solidFill>
                  <a:srgbClr val="FFFFFF"/>
                </a:solidFill>
                <a:latin typeface="Montserrat-Medium"/>
              </a:rPr>
              <a:t>Who are they driving passed?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4400" dirty="0">
                <a:solidFill>
                  <a:srgbClr val="FFFFFF"/>
                </a:solidFill>
                <a:latin typeface="Montserrat-Medium"/>
              </a:rPr>
              <a:t>Competitors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4400" dirty="0">
                <a:solidFill>
                  <a:srgbClr val="FFFFFF"/>
                </a:solidFill>
                <a:latin typeface="Montserrat-Medium"/>
              </a:rPr>
              <a:t>List reasons you’re better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4400" dirty="0">
                <a:solidFill>
                  <a:srgbClr val="FFFFFF"/>
                </a:solidFill>
                <a:latin typeface="Montserrat-Medium"/>
              </a:rPr>
              <a:t>Feed into the ad copy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GB" sz="4400" dirty="0">
              <a:solidFill>
                <a:srgbClr val="FFFFFF"/>
              </a:solidFill>
              <a:latin typeface="Montserrat-Medium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GB" sz="4400" dirty="0">
              <a:solidFill>
                <a:srgbClr val="FFFFFF"/>
              </a:solidFill>
              <a:latin typeface="Montserrat-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7E16C3-B338-51A3-72E0-ABA202A68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3800" y="3963238"/>
            <a:ext cx="6589820" cy="39301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350EC71-2ECB-5B8C-44B9-062BA4F6AD65}"/>
              </a:ext>
            </a:extLst>
          </p:cNvPr>
          <p:cNvGrpSpPr/>
          <p:nvPr/>
        </p:nvGrpSpPr>
        <p:grpSpPr>
          <a:xfrm>
            <a:off x="-12704" y="1199873"/>
            <a:ext cx="19641819" cy="1219985"/>
            <a:chOff x="0" y="0"/>
            <a:chExt cx="4852047" cy="32131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2AE50F9-29B0-B345-E39B-5EA371580CD7}"/>
                </a:ext>
              </a:extLst>
            </p:cNvPr>
            <p:cNvSpPr/>
            <p:nvPr/>
          </p:nvSpPr>
          <p:spPr>
            <a:xfrm>
              <a:off x="0" y="0"/>
              <a:ext cx="4852046" cy="321313"/>
            </a:xfrm>
            <a:custGeom>
              <a:avLst/>
              <a:gdLst/>
              <a:ahLst/>
              <a:cxnLst/>
              <a:rect l="l" t="t" r="r" b="b"/>
              <a:pathLst>
                <a:path w="4852046" h="321313">
                  <a:moveTo>
                    <a:pt x="0" y="0"/>
                  </a:moveTo>
                  <a:lnTo>
                    <a:pt x="4852046" y="0"/>
                  </a:lnTo>
                  <a:lnTo>
                    <a:pt x="4852046" y="321313"/>
                  </a:lnTo>
                  <a:lnTo>
                    <a:pt x="0" y="321313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1BAC3BEA-9093-C4F4-C7A7-7D3D3CC74ABD}"/>
                </a:ext>
              </a:extLst>
            </p:cNvPr>
            <p:cNvSpPr txBox="1"/>
            <p:nvPr/>
          </p:nvSpPr>
          <p:spPr>
            <a:xfrm>
              <a:off x="0" y="-57150"/>
              <a:ext cx="4852047" cy="378463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5" name="TextBox 9">
            <a:extLst>
              <a:ext uri="{FF2B5EF4-FFF2-40B4-BE49-F238E27FC236}">
                <a16:creationId xmlns:a16="http://schemas.microsoft.com/office/drawing/2014/main" id="{E0BD4C07-CD4D-B844-8F1B-D382546415F5}"/>
              </a:ext>
            </a:extLst>
          </p:cNvPr>
          <p:cNvSpPr txBox="1"/>
          <p:nvPr/>
        </p:nvSpPr>
        <p:spPr>
          <a:xfrm>
            <a:off x="1057732" y="1059253"/>
            <a:ext cx="19897268" cy="1417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255"/>
              </a:lnSpc>
            </a:pPr>
            <a:r>
              <a:rPr lang="en-GB" sz="7470" spc="9" dirty="0">
                <a:solidFill>
                  <a:srgbClr val="FFFFFF"/>
                </a:solidFill>
                <a:latin typeface="Impact"/>
              </a:rPr>
              <a:t>5.   Location Location Location</a:t>
            </a:r>
          </a:p>
        </p:txBody>
      </p:sp>
    </p:spTree>
    <p:extLst>
      <p:ext uri="{BB962C8B-B14F-4D97-AF65-F5344CB8AC3E}">
        <p14:creationId xmlns:p14="http://schemas.microsoft.com/office/powerpoint/2010/main" val="2138718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861678" y="-280083"/>
            <a:ext cx="4935460" cy="10847165"/>
          </a:xfrm>
          <a:custGeom>
            <a:avLst/>
            <a:gdLst/>
            <a:ahLst/>
            <a:cxnLst/>
            <a:rect l="l" t="t" r="r" b="b"/>
            <a:pathLst>
              <a:path w="4935460" h="10847165">
                <a:moveTo>
                  <a:pt x="0" y="0"/>
                </a:moveTo>
                <a:lnTo>
                  <a:pt x="4935460" y="0"/>
                </a:lnTo>
                <a:lnTo>
                  <a:pt x="4935460" y="10847166"/>
                </a:lnTo>
                <a:lnTo>
                  <a:pt x="0" y="108471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49F2531-A297-03F2-4D6D-44DEE77EF9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" y="164671"/>
            <a:ext cx="1828800" cy="3914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EA43C3-9030-D94E-8D51-0A9164E0BA5C}"/>
              </a:ext>
            </a:extLst>
          </p:cNvPr>
          <p:cNvSpPr txBox="1"/>
          <p:nvPr/>
        </p:nvSpPr>
        <p:spPr>
          <a:xfrm>
            <a:off x="14173200" y="98435"/>
            <a:ext cx="567985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Poppins"/>
              </a:rPr>
              <a:t>team@ybappc.co.uk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F05200CE-9825-5309-DFD2-C75A411B291C}"/>
              </a:ext>
            </a:extLst>
          </p:cNvPr>
          <p:cNvGrpSpPr/>
          <p:nvPr/>
        </p:nvGrpSpPr>
        <p:grpSpPr>
          <a:xfrm>
            <a:off x="-304800" y="9953626"/>
            <a:ext cx="18592800" cy="523874"/>
            <a:chOff x="0" y="0"/>
            <a:chExt cx="4852047" cy="82785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EEB22D0C-8FEA-24D7-C5EE-C3B087805B44}"/>
                </a:ext>
              </a:extLst>
            </p:cNvPr>
            <p:cNvSpPr/>
            <p:nvPr/>
          </p:nvSpPr>
          <p:spPr>
            <a:xfrm>
              <a:off x="0" y="0"/>
              <a:ext cx="4852046" cy="82785"/>
            </a:xfrm>
            <a:custGeom>
              <a:avLst/>
              <a:gdLst/>
              <a:ahLst/>
              <a:cxnLst/>
              <a:rect l="l" t="t" r="r" b="b"/>
              <a:pathLst>
                <a:path w="4852046" h="82785">
                  <a:moveTo>
                    <a:pt x="0" y="0"/>
                  </a:moveTo>
                  <a:lnTo>
                    <a:pt x="4852046" y="0"/>
                  </a:lnTo>
                  <a:lnTo>
                    <a:pt x="4852046" y="82785"/>
                  </a:lnTo>
                  <a:lnTo>
                    <a:pt x="0" y="82785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3123F360-57A1-0A67-174E-9D82DBCAD51F}"/>
                </a:ext>
              </a:extLst>
            </p:cNvPr>
            <p:cNvSpPr txBox="1"/>
            <p:nvPr/>
          </p:nvSpPr>
          <p:spPr>
            <a:xfrm>
              <a:off x="0" y="-57150"/>
              <a:ext cx="4852047" cy="13993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06C7856-1290-8212-C743-A9057047BC10}"/>
              </a:ext>
            </a:extLst>
          </p:cNvPr>
          <p:cNvSpPr txBox="1"/>
          <p:nvPr/>
        </p:nvSpPr>
        <p:spPr>
          <a:xfrm>
            <a:off x="1841504" y="3305204"/>
            <a:ext cx="1008052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4400" strike="sngStrike" dirty="0">
                <a:solidFill>
                  <a:srgbClr val="FFFFFF"/>
                </a:solidFill>
                <a:latin typeface="Montserrat-Medium"/>
              </a:rPr>
              <a:t>Too many keywords (worked in 2020!)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GB" sz="4400" dirty="0">
              <a:solidFill>
                <a:srgbClr val="FFFFFF"/>
              </a:solidFill>
              <a:latin typeface="Montserrat-Medium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4400" dirty="0">
                <a:solidFill>
                  <a:srgbClr val="FFFFFF"/>
                </a:solidFill>
                <a:latin typeface="Montserrat-Medium"/>
              </a:rPr>
              <a:t>Brand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4400" dirty="0">
                <a:solidFill>
                  <a:srgbClr val="FFFFFF"/>
                </a:solidFill>
                <a:latin typeface="Montserrat-Medium"/>
              </a:rPr>
              <a:t>Local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4400" dirty="0">
                <a:solidFill>
                  <a:srgbClr val="FFFFFF"/>
                </a:solidFill>
                <a:latin typeface="Montserrat-Medium"/>
              </a:rPr>
              <a:t>National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GB" sz="4400" dirty="0">
              <a:solidFill>
                <a:srgbClr val="FFFFFF"/>
              </a:solidFill>
              <a:latin typeface="Montserrat-Medium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4400" dirty="0">
                <a:solidFill>
                  <a:srgbClr val="FFFFFF"/>
                </a:solidFill>
                <a:latin typeface="Montserrat-Medium"/>
              </a:rPr>
              <a:t>= More relevance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4400" dirty="0">
                <a:solidFill>
                  <a:srgbClr val="FFFFFF"/>
                </a:solidFill>
                <a:latin typeface="Montserrat-Medium"/>
              </a:rPr>
              <a:t>= More quality enquiries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FF5DCE-3B08-75C4-F132-69FA7B66231F}"/>
              </a:ext>
            </a:extLst>
          </p:cNvPr>
          <p:cNvGrpSpPr/>
          <p:nvPr/>
        </p:nvGrpSpPr>
        <p:grpSpPr>
          <a:xfrm>
            <a:off x="-12704" y="1199873"/>
            <a:ext cx="19641819" cy="1219985"/>
            <a:chOff x="0" y="0"/>
            <a:chExt cx="4852047" cy="321313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1B60DEC-9DDD-B4E8-BAB5-E916404E4043}"/>
                </a:ext>
              </a:extLst>
            </p:cNvPr>
            <p:cNvSpPr/>
            <p:nvPr/>
          </p:nvSpPr>
          <p:spPr>
            <a:xfrm>
              <a:off x="0" y="0"/>
              <a:ext cx="4852046" cy="321313"/>
            </a:xfrm>
            <a:custGeom>
              <a:avLst/>
              <a:gdLst/>
              <a:ahLst/>
              <a:cxnLst/>
              <a:rect l="l" t="t" r="r" b="b"/>
              <a:pathLst>
                <a:path w="4852046" h="321313">
                  <a:moveTo>
                    <a:pt x="0" y="0"/>
                  </a:moveTo>
                  <a:lnTo>
                    <a:pt x="4852046" y="0"/>
                  </a:lnTo>
                  <a:lnTo>
                    <a:pt x="4852046" y="321313"/>
                  </a:lnTo>
                  <a:lnTo>
                    <a:pt x="0" y="321313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87CA65-E9F4-D6DF-BDE1-08ACE56011B2}"/>
                </a:ext>
              </a:extLst>
            </p:cNvPr>
            <p:cNvSpPr txBox="1"/>
            <p:nvPr/>
          </p:nvSpPr>
          <p:spPr>
            <a:xfrm>
              <a:off x="0" y="-57150"/>
              <a:ext cx="4852047" cy="378463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5" name="TextBox 9">
            <a:extLst>
              <a:ext uri="{FF2B5EF4-FFF2-40B4-BE49-F238E27FC236}">
                <a16:creationId xmlns:a16="http://schemas.microsoft.com/office/drawing/2014/main" id="{3782D63E-CA10-21CB-9FA4-14C631AE3BCE}"/>
              </a:ext>
            </a:extLst>
          </p:cNvPr>
          <p:cNvSpPr txBox="1"/>
          <p:nvPr/>
        </p:nvSpPr>
        <p:spPr>
          <a:xfrm>
            <a:off x="1057732" y="1059253"/>
            <a:ext cx="19897268" cy="1417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255"/>
              </a:lnSpc>
            </a:pPr>
            <a:r>
              <a:rPr lang="en-GB" sz="7470" spc="9">
                <a:solidFill>
                  <a:srgbClr val="FFFFFF"/>
                </a:solidFill>
                <a:latin typeface="Impact"/>
              </a:rPr>
              <a:t>6.   Right Structure</a:t>
            </a:r>
          </a:p>
        </p:txBody>
      </p:sp>
      <p:pic>
        <p:nvPicPr>
          <p:cNvPr id="3074" name="Picture 2" descr="The Leaning Tower of Pisa has straightened itself by 1.6 inches">
            <a:extLst>
              <a:ext uri="{FF2B5EF4-FFF2-40B4-BE49-F238E27FC236}">
                <a16:creationId xmlns:a16="http://schemas.microsoft.com/office/drawing/2014/main" id="{F446A6E1-C3CC-6476-722C-EEC110FD9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129" y="3219202"/>
            <a:ext cx="4469509" cy="568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087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>
            <a:extLst>
              <a:ext uri="{FF2B5EF4-FFF2-40B4-BE49-F238E27FC236}">
                <a16:creationId xmlns:a16="http://schemas.microsoft.com/office/drawing/2014/main" id="{CE3D0855-029B-0A65-B5B8-9E7C6E775FB0}"/>
              </a:ext>
            </a:extLst>
          </p:cNvPr>
          <p:cNvSpPr/>
          <p:nvPr/>
        </p:nvSpPr>
        <p:spPr>
          <a:xfrm>
            <a:off x="-35471" y="-38100"/>
            <a:ext cx="18628271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B4F5A1C4-AD77-1ABC-F072-24DB4CEDF71F}"/>
              </a:ext>
            </a:extLst>
          </p:cNvPr>
          <p:cNvGrpSpPr/>
          <p:nvPr/>
        </p:nvGrpSpPr>
        <p:grpSpPr>
          <a:xfrm>
            <a:off x="-76200" y="1244450"/>
            <a:ext cx="19126200" cy="1219985"/>
            <a:chOff x="0" y="0"/>
            <a:chExt cx="4852047" cy="321313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C8F599F-4E83-A2F2-14AE-FAF3FA4D506F}"/>
                </a:ext>
              </a:extLst>
            </p:cNvPr>
            <p:cNvSpPr/>
            <p:nvPr/>
          </p:nvSpPr>
          <p:spPr>
            <a:xfrm>
              <a:off x="0" y="0"/>
              <a:ext cx="4852046" cy="321313"/>
            </a:xfrm>
            <a:custGeom>
              <a:avLst/>
              <a:gdLst/>
              <a:ahLst/>
              <a:cxnLst/>
              <a:rect l="l" t="t" r="r" b="b"/>
              <a:pathLst>
                <a:path w="4852046" h="321313">
                  <a:moveTo>
                    <a:pt x="0" y="0"/>
                  </a:moveTo>
                  <a:lnTo>
                    <a:pt x="4852046" y="0"/>
                  </a:lnTo>
                  <a:lnTo>
                    <a:pt x="4852046" y="321313"/>
                  </a:lnTo>
                  <a:lnTo>
                    <a:pt x="0" y="321313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6D3ADC79-72D8-EA4F-DE8A-0EFD64C5A1C4}"/>
                </a:ext>
              </a:extLst>
            </p:cNvPr>
            <p:cNvSpPr txBox="1"/>
            <p:nvPr/>
          </p:nvSpPr>
          <p:spPr>
            <a:xfrm>
              <a:off x="0" y="-57150"/>
              <a:ext cx="4852047" cy="378463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265430" y="-1055540"/>
            <a:ext cx="5157185" cy="6199040"/>
          </a:xfrm>
          <a:custGeom>
            <a:avLst/>
            <a:gdLst/>
            <a:ahLst/>
            <a:cxnLst/>
            <a:rect l="l" t="t" r="r" b="b"/>
            <a:pathLst>
              <a:path w="5157185" h="6199040">
                <a:moveTo>
                  <a:pt x="0" y="0"/>
                </a:moveTo>
                <a:lnTo>
                  <a:pt x="5157184" y="0"/>
                </a:lnTo>
                <a:lnTo>
                  <a:pt x="5157184" y="6199040"/>
                </a:lnTo>
                <a:lnTo>
                  <a:pt x="0" y="61990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1125741" y="1322834"/>
            <a:ext cx="15087599" cy="1064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7467" dirty="0">
                <a:solidFill>
                  <a:srgbClr val="FFFFFF"/>
                </a:solidFill>
                <a:latin typeface="Impact"/>
              </a:rPr>
              <a:t>Client story – structure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9EC427-0184-684F-DFCF-57CD7F9BB004}"/>
              </a:ext>
            </a:extLst>
          </p:cNvPr>
          <p:cNvSpPr txBox="1"/>
          <p:nvPr/>
        </p:nvSpPr>
        <p:spPr>
          <a:xfrm>
            <a:off x="865804" y="3269500"/>
            <a:ext cx="15087600" cy="4050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4400" b="0" i="0" u="none" strike="noStrike" baseline="0" dirty="0">
                <a:solidFill>
                  <a:srgbClr val="FFFFFF"/>
                </a:solidFill>
                <a:latin typeface="Montserrat-Medium"/>
              </a:rPr>
              <a:t>Within 3 months: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4400" b="0" i="0" u="none" strike="noStrike" baseline="0" dirty="0">
                <a:solidFill>
                  <a:srgbClr val="FFFFFF"/>
                </a:solidFill>
                <a:latin typeface="Montserrat-Medium"/>
              </a:rPr>
              <a:t>  95% increase in conversion rate  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4400" b="0" i="0" u="none" strike="noStrike" baseline="0" dirty="0">
                <a:solidFill>
                  <a:srgbClr val="FFFFFF"/>
                </a:solidFill>
                <a:latin typeface="Montserrat-Medium"/>
              </a:rPr>
              <a:t>  87% reduced cost per lead</a:t>
            </a:r>
          </a:p>
          <a:p>
            <a:pPr algn="l">
              <a:lnSpc>
                <a:spcPct val="150000"/>
              </a:lnSpc>
            </a:pPr>
            <a:endParaRPr lang="en-GB" sz="4400" dirty="0"/>
          </a:p>
        </p:txBody>
      </p:sp>
      <p:pic>
        <p:nvPicPr>
          <p:cNvPr id="21" name="Picture 2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BD5547C-381D-60A7-0D83-40E87F0A14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" y="164671"/>
            <a:ext cx="1828800" cy="391404"/>
          </a:xfrm>
          <a:prstGeom prst="rect">
            <a:avLst/>
          </a:prstGeom>
        </p:spPr>
      </p:pic>
      <p:sp>
        <p:nvSpPr>
          <p:cNvPr id="22" name="TextBox 11">
            <a:extLst>
              <a:ext uri="{FF2B5EF4-FFF2-40B4-BE49-F238E27FC236}">
                <a16:creationId xmlns:a16="http://schemas.microsoft.com/office/drawing/2014/main" id="{173B001C-19CB-5F38-9A5B-4324645F72FF}"/>
              </a:ext>
            </a:extLst>
          </p:cNvPr>
          <p:cNvSpPr txBox="1"/>
          <p:nvPr/>
        </p:nvSpPr>
        <p:spPr>
          <a:xfrm>
            <a:off x="14173200" y="98435"/>
            <a:ext cx="567985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Poppins"/>
              </a:rPr>
              <a:t>team@ybappc.co.uk</a:t>
            </a: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484CF30E-3A0A-B8FB-2E72-66F7FC42DB44}"/>
              </a:ext>
            </a:extLst>
          </p:cNvPr>
          <p:cNvGrpSpPr/>
          <p:nvPr/>
        </p:nvGrpSpPr>
        <p:grpSpPr>
          <a:xfrm>
            <a:off x="-304800" y="9953626"/>
            <a:ext cx="18592800" cy="523874"/>
            <a:chOff x="0" y="0"/>
            <a:chExt cx="4852047" cy="82785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FFCF6E84-CD4E-199E-CBCE-77CA0669F407}"/>
                </a:ext>
              </a:extLst>
            </p:cNvPr>
            <p:cNvSpPr/>
            <p:nvPr/>
          </p:nvSpPr>
          <p:spPr>
            <a:xfrm>
              <a:off x="0" y="0"/>
              <a:ext cx="4852046" cy="82785"/>
            </a:xfrm>
            <a:custGeom>
              <a:avLst/>
              <a:gdLst/>
              <a:ahLst/>
              <a:cxnLst/>
              <a:rect l="l" t="t" r="r" b="b"/>
              <a:pathLst>
                <a:path w="4852046" h="82785">
                  <a:moveTo>
                    <a:pt x="0" y="0"/>
                  </a:moveTo>
                  <a:lnTo>
                    <a:pt x="4852046" y="0"/>
                  </a:lnTo>
                  <a:lnTo>
                    <a:pt x="4852046" y="82785"/>
                  </a:lnTo>
                  <a:lnTo>
                    <a:pt x="0" y="82785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AF356630-35EA-DBB2-4145-454AFE8E0FE9}"/>
                </a:ext>
              </a:extLst>
            </p:cNvPr>
            <p:cNvSpPr txBox="1"/>
            <p:nvPr/>
          </p:nvSpPr>
          <p:spPr>
            <a:xfrm>
              <a:off x="0" y="-57150"/>
              <a:ext cx="4852047" cy="13993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8029339-5EC9-6905-E6F5-3B1C0E7F9203}"/>
              </a:ext>
            </a:extLst>
          </p:cNvPr>
          <p:cNvSpPr txBox="1"/>
          <p:nvPr/>
        </p:nvSpPr>
        <p:spPr>
          <a:xfrm>
            <a:off x="11769007" y="4957226"/>
            <a:ext cx="335706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rgbClr val="FFFFFF"/>
                </a:solidFill>
                <a:latin typeface="Montserrat-BoldItalic"/>
              </a:rPr>
              <a:t>“Our cost per lead is down massively and a nice increase in leads.”</a:t>
            </a:r>
          </a:p>
          <a:p>
            <a:r>
              <a:rPr lang="en-GB" sz="2800" b="1" dirty="0">
                <a:solidFill>
                  <a:srgbClr val="FFFFFF"/>
                </a:solidFill>
                <a:latin typeface="Montserrat-BoldItalic"/>
              </a:rPr>
              <a:t>Georgie Duke, Unit Group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0113A0-47E6-9888-618F-F27465235D2F}"/>
              </a:ext>
            </a:extLst>
          </p:cNvPr>
          <p:cNvSpPr txBox="1"/>
          <p:nvPr/>
        </p:nvSpPr>
        <p:spPr>
          <a:xfrm>
            <a:off x="927104" y="7925228"/>
            <a:ext cx="10069830" cy="148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680"/>
              </a:lnSpc>
              <a:spcAft>
                <a:spcPts val="200"/>
              </a:spcAft>
            </a:pPr>
            <a:r>
              <a:rPr lang="en-US" sz="2800" b="1" i="1" dirty="0">
                <a:solidFill>
                  <a:srgbClr val="FFFFFF"/>
                </a:solidFill>
                <a:latin typeface="Montserrat-BoldItalic"/>
              </a:rPr>
              <a:t>“Our occupancy is up 30%”</a:t>
            </a:r>
          </a:p>
          <a:p>
            <a:pPr>
              <a:lnSpc>
                <a:spcPts val="5680"/>
              </a:lnSpc>
              <a:spcAft>
                <a:spcPts val="200"/>
              </a:spcAft>
            </a:pPr>
            <a:r>
              <a:rPr lang="en-US" sz="2800" b="1" dirty="0">
                <a:solidFill>
                  <a:srgbClr val="FFFFFF"/>
                </a:solidFill>
                <a:latin typeface="Montserrat-BoldItalic"/>
              </a:rPr>
              <a:t>Nicola </a:t>
            </a:r>
            <a:r>
              <a:rPr lang="en-US" sz="2800" b="1" dirty="0" err="1">
                <a:solidFill>
                  <a:srgbClr val="FFFFFF"/>
                </a:solidFill>
                <a:latin typeface="Montserrat-BoldItalic"/>
              </a:rPr>
              <a:t>Lobley</a:t>
            </a:r>
            <a:r>
              <a:rPr lang="en-US" sz="2800" b="1" dirty="0">
                <a:solidFill>
                  <a:srgbClr val="FFFFFF"/>
                </a:solidFill>
                <a:latin typeface="Montserrat-BoldItalic"/>
              </a:rPr>
              <a:t>, The Hive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E6DFE4-E4BA-A154-2110-ECDAAF2D1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7445" y="8223976"/>
            <a:ext cx="3111727" cy="1527227"/>
          </a:xfrm>
          <a:prstGeom prst="rect">
            <a:avLst/>
          </a:prstGeom>
        </p:spPr>
      </p:pic>
      <p:pic>
        <p:nvPicPr>
          <p:cNvPr id="24" name="Picture 23" descr="A person smiling with her hand on her chin&#10;&#10;Description automatically generated">
            <a:extLst>
              <a:ext uri="{FF2B5EF4-FFF2-40B4-BE49-F238E27FC236}">
                <a16:creationId xmlns:a16="http://schemas.microsoft.com/office/drawing/2014/main" id="{D902A404-CF7D-6BFF-96AB-273893FA0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245" y="3735152"/>
            <a:ext cx="4762500" cy="4762500"/>
          </a:xfrm>
          <a:prstGeom prst="rect">
            <a:avLst/>
          </a:prstGeom>
        </p:spPr>
      </p:pic>
      <p:pic>
        <p:nvPicPr>
          <p:cNvPr id="17" name="Picture 2" descr="Profile photo of Nicola Lobley">
            <a:extLst>
              <a:ext uri="{FF2B5EF4-FFF2-40B4-BE49-F238E27FC236}">
                <a16:creationId xmlns:a16="http://schemas.microsoft.com/office/drawing/2014/main" id="{28B933CC-2276-0474-DABF-C58794174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82" y="7592283"/>
            <a:ext cx="2361343" cy="2361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0962C02-F60C-044A-9AFF-E1A853EFAF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229" y="7428998"/>
            <a:ext cx="3357067" cy="226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94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861678" y="-280083"/>
            <a:ext cx="4935460" cy="10847165"/>
          </a:xfrm>
          <a:custGeom>
            <a:avLst/>
            <a:gdLst/>
            <a:ahLst/>
            <a:cxnLst/>
            <a:rect l="l" t="t" r="r" b="b"/>
            <a:pathLst>
              <a:path w="4935460" h="10847165">
                <a:moveTo>
                  <a:pt x="0" y="0"/>
                </a:moveTo>
                <a:lnTo>
                  <a:pt x="4935460" y="0"/>
                </a:lnTo>
                <a:lnTo>
                  <a:pt x="4935460" y="10847166"/>
                </a:lnTo>
                <a:lnTo>
                  <a:pt x="0" y="108471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49F2531-A297-03F2-4D6D-44DEE77EF9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" y="164671"/>
            <a:ext cx="1828800" cy="3914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EA43C3-9030-D94E-8D51-0A9164E0BA5C}"/>
              </a:ext>
            </a:extLst>
          </p:cNvPr>
          <p:cNvSpPr txBox="1"/>
          <p:nvPr/>
        </p:nvSpPr>
        <p:spPr>
          <a:xfrm>
            <a:off x="14173200" y="98435"/>
            <a:ext cx="567985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Poppins"/>
              </a:rPr>
              <a:t>team@ybappc.co.uk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F05200CE-9825-5309-DFD2-C75A411B291C}"/>
              </a:ext>
            </a:extLst>
          </p:cNvPr>
          <p:cNvGrpSpPr/>
          <p:nvPr/>
        </p:nvGrpSpPr>
        <p:grpSpPr>
          <a:xfrm>
            <a:off x="-304800" y="9953626"/>
            <a:ext cx="18592800" cy="523874"/>
            <a:chOff x="0" y="0"/>
            <a:chExt cx="4852047" cy="82785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EEB22D0C-8FEA-24D7-C5EE-C3B087805B44}"/>
                </a:ext>
              </a:extLst>
            </p:cNvPr>
            <p:cNvSpPr/>
            <p:nvPr/>
          </p:nvSpPr>
          <p:spPr>
            <a:xfrm>
              <a:off x="0" y="0"/>
              <a:ext cx="4852046" cy="82785"/>
            </a:xfrm>
            <a:custGeom>
              <a:avLst/>
              <a:gdLst/>
              <a:ahLst/>
              <a:cxnLst/>
              <a:rect l="l" t="t" r="r" b="b"/>
              <a:pathLst>
                <a:path w="4852046" h="82785">
                  <a:moveTo>
                    <a:pt x="0" y="0"/>
                  </a:moveTo>
                  <a:lnTo>
                    <a:pt x="4852046" y="0"/>
                  </a:lnTo>
                  <a:lnTo>
                    <a:pt x="4852046" y="82785"/>
                  </a:lnTo>
                  <a:lnTo>
                    <a:pt x="0" y="82785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3123F360-57A1-0A67-174E-9D82DBCAD51F}"/>
                </a:ext>
              </a:extLst>
            </p:cNvPr>
            <p:cNvSpPr txBox="1"/>
            <p:nvPr/>
          </p:nvSpPr>
          <p:spPr>
            <a:xfrm>
              <a:off x="0" y="-57150"/>
              <a:ext cx="4852047" cy="13993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7D758B8-BC4D-DA60-F1DA-76BCA290443C}"/>
              </a:ext>
            </a:extLst>
          </p:cNvPr>
          <p:cNvGrpSpPr/>
          <p:nvPr/>
        </p:nvGrpSpPr>
        <p:grpSpPr>
          <a:xfrm>
            <a:off x="-12704" y="1199873"/>
            <a:ext cx="19641819" cy="1219985"/>
            <a:chOff x="0" y="0"/>
            <a:chExt cx="4852047" cy="321313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5995FE6-4C7F-DD9B-5CF7-2FF15D339597}"/>
                </a:ext>
              </a:extLst>
            </p:cNvPr>
            <p:cNvSpPr/>
            <p:nvPr/>
          </p:nvSpPr>
          <p:spPr>
            <a:xfrm>
              <a:off x="0" y="0"/>
              <a:ext cx="4852046" cy="321313"/>
            </a:xfrm>
            <a:custGeom>
              <a:avLst/>
              <a:gdLst/>
              <a:ahLst/>
              <a:cxnLst/>
              <a:rect l="l" t="t" r="r" b="b"/>
              <a:pathLst>
                <a:path w="4852046" h="321313">
                  <a:moveTo>
                    <a:pt x="0" y="0"/>
                  </a:moveTo>
                  <a:lnTo>
                    <a:pt x="4852046" y="0"/>
                  </a:lnTo>
                  <a:lnTo>
                    <a:pt x="4852046" y="321313"/>
                  </a:lnTo>
                  <a:lnTo>
                    <a:pt x="0" y="321313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050494-541C-7E4A-0027-8AE1756327FE}"/>
                </a:ext>
              </a:extLst>
            </p:cNvPr>
            <p:cNvSpPr txBox="1"/>
            <p:nvPr/>
          </p:nvSpPr>
          <p:spPr>
            <a:xfrm>
              <a:off x="0" y="-57150"/>
              <a:ext cx="4852047" cy="378463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4" name="TextBox 9">
            <a:extLst>
              <a:ext uri="{FF2B5EF4-FFF2-40B4-BE49-F238E27FC236}">
                <a16:creationId xmlns:a16="http://schemas.microsoft.com/office/drawing/2014/main" id="{2D57E9A7-A1AF-8736-0E55-F1FB5B4D2CB0}"/>
              </a:ext>
            </a:extLst>
          </p:cNvPr>
          <p:cNvSpPr txBox="1"/>
          <p:nvPr/>
        </p:nvSpPr>
        <p:spPr>
          <a:xfrm>
            <a:off x="1057732" y="993939"/>
            <a:ext cx="19897268" cy="1417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255"/>
              </a:lnSpc>
            </a:pPr>
            <a:r>
              <a:rPr lang="en-GB" sz="7470" spc="9" dirty="0">
                <a:solidFill>
                  <a:srgbClr val="FFFFFF"/>
                </a:solidFill>
                <a:latin typeface="Impact"/>
              </a:rPr>
              <a:t>7.   Double your budget for free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A9C408-56CE-020E-4AC1-B3FB8BFB4174}"/>
              </a:ext>
            </a:extLst>
          </p:cNvPr>
          <p:cNvSpPr txBox="1"/>
          <p:nvPr/>
        </p:nvSpPr>
        <p:spPr>
          <a:xfrm>
            <a:off x="1057732" y="2947159"/>
            <a:ext cx="15372076" cy="72414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4400">
                <a:solidFill>
                  <a:srgbClr val="FFFFFF"/>
                </a:solidFill>
                <a:latin typeface="Montserrat-Medium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257300" lvl="3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3200">
                <a:solidFill>
                  <a:srgbClr val="FFFFFF"/>
                </a:solidFill>
                <a:latin typeface="Montserrat-Medium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dirty="0"/>
              <a:t>25%-35% of keywords we’re seeing haven’t converted over 6 months – kill these!</a:t>
            </a:r>
          </a:p>
          <a:p>
            <a:r>
              <a:rPr lang="en-GB" dirty="0"/>
              <a:t>Reallocate this budget to best performers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Clarkson's Farm: Jeremy Clarkson drives tractor and tries to herd sheep in  Amazon Prime show trailer | Daily Mail Online">
            <a:extLst>
              <a:ext uri="{FF2B5EF4-FFF2-40B4-BE49-F238E27FC236}">
                <a16:creationId xmlns:a16="http://schemas.microsoft.com/office/drawing/2014/main" id="{CDFE9BD6-B1D6-B194-2779-73AC8705A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48" y="6479460"/>
            <a:ext cx="6855675" cy="338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36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3D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ED5771-A81F-6AB9-5C25-BF3737A56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8DD41E9-6FE6-A31B-BC77-AB99C092FF26}"/>
              </a:ext>
            </a:extLst>
          </p:cNvPr>
          <p:cNvSpPr/>
          <p:nvPr/>
        </p:nvSpPr>
        <p:spPr>
          <a:xfrm>
            <a:off x="127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GB"/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5A673563-69CB-1564-5F59-89CE72CAFF03}"/>
              </a:ext>
            </a:extLst>
          </p:cNvPr>
          <p:cNvGrpSpPr/>
          <p:nvPr/>
        </p:nvGrpSpPr>
        <p:grpSpPr>
          <a:xfrm>
            <a:off x="-304800" y="9953626"/>
            <a:ext cx="18592800" cy="523874"/>
            <a:chOff x="0" y="0"/>
            <a:chExt cx="4852047" cy="82785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FF35DD80-7B82-90C8-5A46-DE01F1DEAF98}"/>
                </a:ext>
              </a:extLst>
            </p:cNvPr>
            <p:cNvSpPr/>
            <p:nvPr/>
          </p:nvSpPr>
          <p:spPr>
            <a:xfrm>
              <a:off x="0" y="0"/>
              <a:ext cx="4852046" cy="82785"/>
            </a:xfrm>
            <a:custGeom>
              <a:avLst/>
              <a:gdLst/>
              <a:ahLst/>
              <a:cxnLst/>
              <a:rect l="l" t="t" r="r" b="b"/>
              <a:pathLst>
                <a:path w="4852046" h="82785">
                  <a:moveTo>
                    <a:pt x="0" y="0"/>
                  </a:moveTo>
                  <a:lnTo>
                    <a:pt x="4852046" y="0"/>
                  </a:lnTo>
                  <a:lnTo>
                    <a:pt x="4852046" y="82785"/>
                  </a:lnTo>
                  <a:lnTo>
                    <a:pt x="0" y="82785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55AA6F24-F905-7E17-6FF3-8347C0A125D0}"/>
                </a:ext>
              </a:extLst>
            </p:cNvPr>
            <p:cNvSpPr txBox="1"/>
            <p:nvPr/>
          </p:nvSpPr>
          <p:spPr>
            <a:xfrm>
              <a:off x="0" y="-57150"/>
              <a:ext cx="4852047" cy="13993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F0FFC25A-4EBB-B827-968D-14EB2740F4A1}"/>
              </a:ext>
            </a:extLst>
          </p:cNvPr>
          <p:cNvSpPr txBox="1"/>
          <p:nvPr/>
        </p:nvSpPr>
        <p:spPr>
          <a:xfrm>
            <a:off x="1051222" y="3238500"/>
            <a:ext cx="14607877" cy="40405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4400" b="0" i="0" u="none" strike="noStrike" baseline="0">
                <a:solidFill>
                  <a:srgbClr val="FFFFFF"/>
                </a:solidFill>
                <a:latin typeface="Montserrat-Medium"/>
              </a:defRPr>
            </a:lvl1pPr>
          </a:lstStyle>
          <a:p>
            <a:r>
              <a:rPr lang="en-GB" dirty="0"/>
              <a:t>Ad spend moved to better performing keywords </a:t>
            </a:r>
          </a:p>
          <a:p>
            <a:endParaRPr lang="en-GB" dirty="0"/>
          </a:p>
          <a:p>
            <a:r>
              <a:rPr lang="en-GB" dirty="0"/>
              <a:t>Within 2 weeks: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dirty="0"/>
              <a:t>Doubled enquiries from same ad spend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7997C135-817F-5654-537C-882530718078}"/>
              </a:ext>
            </a:extLst>
          </p:cNvPr>
          <p:cNvSpPr txBox="1"/>
          <p:nvPr/>
        </p:nvSpPr>
        <p:spPr>
          <a:xfrm>
            <a:off x="1364029" y="7678433"/>
            <a:ext cx="10621035" cy="1802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68"/>
              </a:lnSpc>
            </a:pPr>
            <a:r>
              <a:rPr lang="en-US" sz="2800" b="1" i="1" dirty="0">
                <a:solidFill>
                  <a:srgbClr val="FFFFFF"/>
                </a:solidFill>
                <a:latin typeface="Montserrat-BoldItalic"/>
              </a:rPr>
              <a:t>“206% increase in enquiries in 2 weeks”</a:t>
            </a:r>
          </a:p>
          <a:p>
            <a:pPr>
              <a:lnSpc>
                <a:spcPts val="7668"/>
              </a:lnSpc>
            </a:pPr>
            <a:r>
              <a:rPr lang="en-US" sz="2800" b="1" dirty="0">
                <a:solidFill>
                  <a:srgbClr val="FFFFFF"/>
                </a:solidFill>
                <a:latin typeface="Montserrat-BoldItalic"/>
              </a:rPr>
              <a:t>Edward Howard, Mega Storage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D5A595-5434-FD64-7669-BB87DDE8D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72032" y="6242643"/>
            <a:ext cx="3093761" cy="2716473"/>
          </a:xfrm>
          <a:prstGeom prst="rect">
            <a:avLst/>
          </a:prstGeom>
        </p:spPr>
      </p:pic>
      <p:pic>
        <p:nvPicPr>
          <p:cNvPr id="16" name="Picture 1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0EBC74A-B8B0-F09B-3B80-C4175AEDEF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" y="164671"/>
            <a:ext cx="1828800" cy="391404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D1457872-6EBD-8C84-1142-F1EA87F32E4C}"/>
              </a:ext>
            </a:extLst>
          </p:cNvPr>
          <p:cNvSpPr txBox="1"/>
          <p:nvPr/>
        </p:nvSpPr>
        <p:spPr>
          <a:xfrm>
            <a:off x="14173200" y="98435"/>
            <a:ext cx="567985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Poppins"/>
              </a:rPr>
              <a:t>team@ybappc.co.uk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91848B7-B6DA-7055-508B-CD9A8F073B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0109"/>
          <a:stretch/>
        </p:blipFill>
        <p:spPr>
          <a:xfrm>
            <a:off x="13541989" y="8901619"/>
            <a:ext cx="4153848" cy="888714"/>
          </a:xfrm>
          <a:prstGeom prst="rect">
            <a:avLst/>
          </a:prstGeom>
        </p:spPr>
      </p:pic>
      <p:grpSp>
        <p:nvGrpSpPr>
          <p:cNvPr id="18" name="Group 5">
            <a:extLst>
              <a:ext uri="{FF2B5EF4-FFF2-40B4-BE49-F238E27FC236}">
                <a16:creationId xmlns:a16="http://schemas.microsoft.com/office/drawing/2014/main" id="{D906DC7D-6186-10A4-5B05-9B3BB3EE076D}"/>
              </a:ext>
            </a:extLst>
          </p:cNvPr>
          <p:cNvGrpSpPr/>
          <p:nvPr/>
        </p:nvGrpSpPr>
        <p:grpSpPr>
          <a:xfrm>
            <a:off x="12704" y="1300011"/>
            <a:ext cx="19126200" cy="1219985"/>
            <a:chOff x="0" y="0"/>
            <a:chExt cx="4852047" cy="321313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013F110-9C33-36D7-DE53-ADAE2E9CF76D}"/>
                </a:ext>
              </a:extLst>
            </p:cNvPr>
            <p:cNvSpPr/>
            <p:nvPr/>
          </p:nvSpPr>
          <p:spPr>
            <a:xfrm>
              <a:off x="0" y="0"/>
              <a:ext cx="4852046" cy="321313"/>
            </a:xfrm>
            <a:custGeom>
              <a:avLst/>
              <a:gdLst/>
              <a:ahLst/>
              <a:cxnLst/>
              <a:rect l="l" t="t" r="r" b="b"/>
              <a:pathLst>
                <a:path w="4852046" h="321313">
                  <a:moveTo>
                    <a:pt x="0" y="0"/>
                  </a:moveTo>
                  <a:lnTo>
                    <a:pt x="4852046" y="0"/>
                  </a:lnTo>
                  <a:lnTo>
                    <a:pt x="4852046" y="321313"/>
                  </a:lnTo>
                  <a:lnTo>
                    <a:pt x="0" y="321313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7">
              <a:extLst>
                <a:ext uri="{FF2B5EF4-FFF2-40B4-BE49-F238E27FC236}">
                  <a16:creationId xmlns:a16="http://schemas.microsoft.com/office/drawing/2014/main" id="{1CBC8CAF-3198-A137-3611-CB9D33798DEA}"/>
                </a:ext>
              </a:extLst>
            </p:cNvPr>
            <p:cNvSpPr txBox="1"/>
            <p:nvPr/>
          </p:nvSpPr>
          <p:spPr>
            <a:xfrm>
              <a:off x="0" y="-57150"/>
              <a:ext cx="4852047" cy="378463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BA081471-9323-7EB5-9042-445542207692}"/>
              </a:ext>
            </a:extLst>
          </p:cNvPr>
          <p:cNvSpPr txBox="1"/>
          <p:nvPr/>
        </p:nvSpPr>
        <p:spPr>
          <a:xfrm>
            <a:off x="1039500" y="1406711"/>
            <a:ext cx="12426290" cy="106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7467" dirty="0">
                <a:solidFill>
                  <a:srgbClr val="FFFFFF"/>
                </a:solidFill>
                <a:latin typeface="Impact"/>
              </a:rPr>
              <a:t>Client story – reallocate budget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4B581E8-C3E0-5E0F-8C41-594B2928BF10}"/>
              </a:ext>
            </a:extLst>
          </p:cNvPr>
          <p:cNvSpPr/>
          <p:nvPr/>
        </p:nvSpPr>
        <p:spPr>
          <a:xfrm>
            <a:off x="14492586" y="704795"/>
            <a:ext cx="3262879" cy="3409407"/>
          </a:xfrm>
          <a:custGeom>
            <a:avLst/>
            <a:gdLst/>
            <a:ahLst/>
            <a:cxnLst/>
            <a:rect l="l" t="t" r="r" b="b"/>
            <a:pathLst>
              <a:path w="5157185" h="6199040">
                <a:moveTo>
                  <a:pt x="0" y="0"/>
                </a:moveTo>
                <a:lnTo>
                  <a:pt x="5157184" y="0"/>
                </a:lnTo>
                <a:lnTo>
                  <a:pt x="5157184" y="6199040"/>
                </a:lnTo>
                <a:lnTo>
                  <a:pt x="0" y="61990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744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861678" y="-280083"/>
            <a:ext cx="4935460" cy="10847165"/>
          </a:xfrm>
          <a:custGeom>
            <a:avLst/>
            <a:gdLst/>
            <a:ahLst/>
            <a:cxnLst/>
            <a:rect l="l" t="t" r="r" b="b"/>
            <a:pathLst>
              <a:path w="4935460" h="10847165">
                <a:moveTo>
                  <a:pt x="0" y="0"/>
                </a:moveTo>
                <a:lnTo>
                  <a:pt x="4935460" y="0"/>
                </a:lnTo>
                <a:lnTo>
                  <a:pt x="4935460" y="10847166"/>
                </a:lnTo>
                <a:lnTo>
                  <a:pt x="0" y="108471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49F2531-A297-03F2-4D6D-44DEE77EF9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" y="164671"/>
            <a:ext cx="1828800" cy="3914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EA43C3-9030-D94E-8D51-0A9164E0BA5C}"/>
              </a:ext>
            </a:extLst>
          </p:cNvPr>
          <p:cNvSpPr txBox="1"/>
          <p:nvPr/>
        </p:nvSpPr>
        <p:spPr>
          <a:xfrm>
            <a:off x="14173200" y="98435"/>
            <a:ext cx="567985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Poppins"/>
              </a:rPr>
              <a:t>team@ybappc.co.uk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F05200CE-9825-5309-DFD2-C75A411B291C}"/>
              </a:ext>
            </a:extLst>
          </p:cNvPr>
          <p:cNvGrpSpPr/>
          <p:nvPr/>
        </p:nvGrpSpPr>
        <p:grpSpPr>
          <a:xfrm>
            <a:off x="-304800" y="9953626"/>
            <a:ext cx="18592800" cy="523874"/>
            <a:chOff x="0" y="0"/>
            <a:chExt cx="4852047" cy="82785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EEB22D0C-8FEA-24D7-C5EE-C3B087805B44}"/>
                </a:ext>
              </a:extLst>
            </p:cNvPr>
            <p:cNvSpPr/>
            <p:nvPr/>
          </p:nvSpPr>
          <p:spPr>
            <a:xfrm>
              <a:off x="0" y="0"/>
              <a:ext cx="4852046" cy="82785"/>
            </a:xfrm>
            <a:custGeom>
              <a:avLst/>
              <a:gdLst/>
              <a:ahLst/>
              <a:cxnLst/>
              <a:rect l="l" t="t" r="r" b="b"/>
              <a:pathLst>
                <a:path w="4852046" h="82785">
                  <a:moveTo>
                    <a:pt x="0" y="0"/>
                  </a:moveTo>
                  <a:lnTo>
                    <a:pt x="4852046" y="0"/>
                  </a:lnTo>
                  <a:lnTo>
                    <a:pt x="4852046" y="82785"/>
                  </a:lnTo>
                  <a:lnTo>
                    <a:pt x="0" y="82785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3123F360-57A1-0A67-174E-9D82DBCAD51F}"/>
                </a:ext>
              </a:extLst>
            </p:cNvPr>
            <p:cNvSpPr txBox="1"/>
            <p:nvPr/>
          </p:nvSpPr>
          <p:spPr>
            <a:xfrm>
              <a:off x="0" y="-57150"/>
              <a:ext cx="4852047" cy="13993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F5BDBD5-6D6F-B1D7-E78B-FCC03EA7A9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1924" y="3083312"/>
            <a:ext cx="7668513" cy="3746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F03BBB-5E5D-2D7D-AFE1-654E2A540536}"/>
              </a:ext>
            </a:extLst>
          </p:cNvPr>
          <p:cNvSpPr txBox="1"/>
          <p:nvPr/>
        </p:nvSpPr>
        <p:spPr>
          <a:xfrm>
            <a:off x="1644926" y="7803059"/>
            <a:ext cx="155000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4400" dirty="0">
                <a:solidFill>
                  <a:srgbClr val="FFFFFF"/>
                </a:solidFill>
                <a:latin typeface="Montserrat-Medium"/>
              </a:rPr>
              <a:t>= 82% of the time people are NOT seeing your ads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49ECF9-BA0B-EAEF-16C2-40F5BFC1746C}"/>
              </a:ext>
            </a:extLst>
          </p:cNvPr>
          <p:cNvGrpSpPr/>
          <p:nvPr/>
        </p:nvGrpSpPr>
        <p:grpSpPr>
          <a:xfrm>
            <a:off x="-12704" y="1199873"/>
            <a:ext cx="19641819" cy="1219985"/>
            <a:chOff x="0" y="0"/>
            <a:chExt cx="4852047" cy="32131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30446EF-F988-264E-7F6A-CD3382273F3E}"/>
                </a:ext>
              </a:extLst>
            </p:cNvPr>
            <p:cNvSpPr/>
            <p:nvPr/>
          </p:nvSpPr>
          <p:spPr>
            <a:xfrm>
              <a:off x="0" y="0"/>
              <a:ext cx="4852046" cy="321313"/>
            </a:xfrm>
            <a:custGeom>
              <a:avLst/>
              <a:gdLst/>
              <a:ahLst/>
              <a:cxnLst/>
              <a:rect l="l" t="t" r="r" b="b"/>
              <a:pathLst>
                <a:path w="4852046" h="321313">
                  <a:moveTo>
                    <a:pt x="0" y="0"/>
                  </a:moveTo>
                  <a:lnTo>
                    <a:pt x="4852046" y="0"/>
                  </a:lnTo>
                  <a:lnTo>
                    <a:pt x="4852046" y="321313"/>
                  </a:lnTo>
                  <a:lnTo>
                    <a:pt x="0" y="321313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3F32AC0D-BBF5-13D1-0DF5-1906EE52C5BB}"/>
                </a:ext>
              </a:extLst>
            </p:cNvPr>
            <p:cNvSpPr txBox="1"/>
            <p:nvPr/>
          </p:nvSpPr>
          <p:spPr>
            <a:xfrm>
              <a:off x="0" y="-57150"/>
              <a:ext cx="4852047" cy="378463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5" name="TextBox 9">
            <a:extLst>
              <a:ext uri="{FF2B5EF4-FFF2-40B4-BE49-F238E27FC236}">
                <a16:creationId xmlns:a16="http://schemas.microsoft.com/office/drawing/2014/main" id="{E4C23816-8734-EEAA-B2A2-EA83C2082453}"/>
              </a:ext>
            </a:extLst>
          </p:cNvPr>
          <p:cNvSpPr txBox="1"/>
          <p:nvPr/>
        </p:nvSpPr>
        <p:spPr>
          <a:xfrm>
            <a:off x="1057732" y="1059253"/>
            <a:ext cx="19897268" cy="1417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255"/>
              </a:lnSpc>
            </a:pPr>
            <a:r>
              <a:rPr lang="en-GB" sz="7470" spc="9">
                <a:solidFill>
                  <a:srgbClr val="FFFFFF"/>
                </a:solidFill>
                <a:latin typeface="Impact"/>
              </a:rPr>
              <a:t>8.   Make the right impression</a:t>
            </a:r>
          </a:p>
        </p:txBody>
      </p:sp>
      <p:pic>
        <p:nvPicPr>
          <p:cNvPr id="2050" name="Picture 2" descr="Hengao: The Japanese Art Of Making The Strangest Faces">
            <a:extLst>
              <a:ext uri="{FF2B5EF4-FFF2-40B4-BE49-F238E27FC236}">
                <a16:creationId xmlns:a16="http://schemas.microsoft.com/office/drawing/2014/main" id="{4C88DF8D-3294-7684-979C-FBB6532EF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5488" y="2746618"/>
            <a:ext cx="35433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43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" y="-18960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1" name="Picture 2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D8D34710-1F69-86A6-3245-A5913D7947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9624"/>
            <a:ext cx="3635902" cy="778164"/>
          </a:xfrm>
          <a:prstGeom prst="rect">
            <a:avLst/>
          </a:prstGeom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2629DED1-E11B-7715-C7CA-5E441BFEA1CE}"/>
              </a:ext>
            </a:extLst>
          </p:cNvPr>
          <p:cNvGrpSpPr/>
          <p:nvPr/>
        </p:nvGrpSpPr>
        <p:grpSpPr>
          <a:xfrm>
            <a:off x="-304800" y="9953626"/>
            <a:ext cx="18592800" cy="523874"/>
            <a:chOff x="0" y="0"/>
            <a:chExt cx="4852047" cy="82785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C78C24E4-41F3-32B5-A5F5-4644EA9B60B8}"/>
                </a:ext>
              </a:extLst>
            </p:cNvPr>
            <p:cNvSpPr/>
            <p:nvPr/>
          </p:nvSpPr>
          <p:spPr>
            <a:xfrm>
              <a:off x="0" y="0"/>
              <a:ext cx="4852046" cy="82785"/>
            </a:xfrm>
            <a:custGeom>
              <a:avLst/>
              <a:gdLst/>
              <a:ahLst/>
              <a:cxnLst/>
              <a:rect l="l" t="t" r="r" b="b"/>
              <a:pathLst>
                <a:path w="4852046" h="82785">
                  <a:moveTo>
                    <a:pt x="0" y="0"/>
                  </a:moveTo>
                  <a:lnTo>
                    <a:pt x="4852046" y="0"/>
                  </a:lnTo>
                  <a:lnTo>
                    <a:pt x="4852046" y="82785"/>
                  </a:lnTo>
                  <a:lnTo>
                    <a:pt x="0" y="82785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7DE943FC-C698-F0E4-0FFE-DAE72E49AD9B}"/>
                </a:ext>
              </a:extLst>
            </p:cNvPr>
            <p:cNvSpPr txBox="1"/>
            <p:nvPr/>
          </p:nvSpPr>
          <p:spPr>
            <a:xfrm>
              <a:off x="0" y="-57150"/>
              <a:ext cx="4852047" cy="13993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47746" y="1958012"/>
            <a:ext cx="16192500" cy="6370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13800" dirty="0">
                <a:solidFill>
                  <a:srgbClr val="FFFFFF"/>
                </a:solidFill>
                <a:latin typeface="Impact"/>
              </a:rPr>
              <a:t>10 Secrets from generating 15,000 Storage Leads </a:t>
            </a:r>
            <a:endParaRPr lang="en-US" sz="13800" dirty="0">
              <a:solidFill>
                <a:srgbClr val="FFFFFF"/>
              </a:solidFill>
              <a:latin typeface="Impac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A2C80-1686-EA8B-36C4-C49F080B95EE}"/>
              </a:ext>
            </a:extLst>
          </p:cNvPr>
          <p:cNvSpPr txBox="1"/>
          <p:nvPr/>
        </p:nvSpPr>
        <p:spPr>
          <a:xfrm>
            <a:off x="24460200" y="4076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08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D5771-A81F-6AB9-5C25-BF3737A56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8DD41E9-6FE6-A31B-BC77-AB99C092FF2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GB"/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5A673563-69CB-1564-5F59-89CE72CAFF03}"/>
              </a:ext>
            </a:extLst>
          </p:cNvPr>
          <p:cNvGrpSpPr/>
          <p:nvPr/>
        </p:nvGrpSpPr>
        <p:grpSpPr>
          <a:xfrm>
            <a:off x="-304800" y="9953626"/>
            <a:ext cx="18592800" cy="523874"/>
            <a:chOff x="0" y="0"/>
            <a:chExt cx="4852047" cy="82785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FF35DD80-7B82-90C8-5A46-DE01F1DEAF98}"/>
                </a:ext>
              </a:extLst>
            </p:cNvPr>
            <p:cNvSpPr/>
            <p:nvPr/>
          </p:nvSpPr>
          <p:spPr>
            <a:xfrm>
              <a:off x="0" y="0"/>
              <a:ext cx="4852046" cy="82785"/>
            </a:xfrm>
            <a:custGeom>
              <a:avLst/>
              <a:gdLst/>
              <a:ahLst/>
              <a:cxnLst/>
              <a:rect l="l" t="t" r="r" b="b"/>
              <a:pathLst>
                <a:path w="4852046" h="82785">
                  <a:moveTo>
                    <a:pt x="0" y="0"/>
                  </a:moveTo>
                  <a:lnTo>
                    <a:pt x="4852046" y="0"/>
                  </a:lnTo>
                  <a:lnTo>
                    <a:pt x="4852046" y="82785"/>
                  </a:lnTo>
                  <a:lnTo>
                    <a:pt x="0" y="82785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55AA6F24-F905-7E17-6FF3-8347C0A125D0}"/>
                </a:ext>
              </a:extLst>
            </p:cNvPr>
            <p:cNvSpPr txBox="1"/>
            <p:nvPr/>
          </p:nvSpPr>
          <p:spPr>
            <a:xfrm>
              <a:off x="0" y="-57150"/>
              <a:ext cx="4852047" cy="13993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pic>
        <p:nvPicPr>
          <p:cNvPr id="16" name="Picture 1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0EBC74A-B8B0-F09B-3B80-C4175AEDE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" y="164671"/>
            <a:ext cx="1828800" cy="391404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D1457872-6EBD-8C84-1142-F1EA87F32E4C}"/>
              </a:ext>
            </a:extLst>
          </p:cNvPr>
          <p:cNvSpPr txBox="1"/>
          <p:nvPr/>
        </p:nvSpPr>
        <p:spPr>
          <a:xfrm>
            <a:off x="14173200" y="98435"/>
            <a:ext cx="567985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Poppins"/>
              </a:rPr>
              <a:t>team@ybappc.co.uk</a:t>
            </a:r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D906DC7D-6186-10A4-5B05-9B3BB3EE076D}"/>
              </a:ext>
            </a:extLst>
          </p:cNvPr>
          <p:cNvGrpSpPr/>
          <p:nvPr/>
        </p:nvGrpSpPr>
        <p:grpSpPr>
          <a:xfrm>
            <a:off x="0" y="1244450"/>
            <a:ext cx="19126200" cy="1219985"/>
            <a:chOff x="0" y="0"/>
            <a:chExt cx="4852047" cy="321313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013F110-9C33-36D7-DE53-ADAE2E9CF76D}"/>
                </a:ext>
              </a:extLst>
            </p:cNvPr>
            <p:cNvSpPr/>
            <p:nvPr/>
          </p:nvSpPr>
          <p:spPr>
            <a:xfrm>
              <a:off x="0" y="0"/>
              <a:ext cx="4852046" cy="321313"/>
            </a:xfrm>
            <a:custGeom>
              <a:avLst/>
              <a:gdLst/>
              <a:ahLst/>
              <a:cxnLst/>
              <a:rect l="l" t="t" r="r" b="b"/>
              <a:pathLst>
                <a:path w="4852046" h="321313">
                  <a:moveTo>
                    <a:pt x="0" y="0"/>
                  </a:moveTo>
                  <a:lnTo>
                    <a:pt x="4852046" y="0"/>
                  </a:lnTo>
                  <a:lnTo>
                    <a:pt x="4852046" y="321313"/>
                  </a:lnTo>
                  <a:lnTo>
                    <a:pt x="0" y="321313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7">
              <a:extLst>
                <a:ext uri="{FF2B5EF4-FFF2-40B4-BE49-F238E27FC236}">
                  <a16:creationId xmlns:a16="http://schemas.microsoft.com/office/drawing/2014/main" id="{1CBC8CAF-3198-A137-3611-CB9D33798DEA}"/>
                </a:ext>
              </a:extLst>
            </p:cNvPr>
            <p:cNvSpPr txBox="1"/>
            <p:nvPr/>
          </p:nvSpPr>
          <p:spPr>
            <a:xfrm>
              <a:off x="0" y="-57150"/>
              <a:ext cx="4852047" cy="378463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BA081471-9323-7EB5-9042-445542207692}"/>
              </a:ext>
            </a:extLst>
          </p:cNvPr>
          <p:cNvSpPr txBox="1"/>
          <p:nvPr/>
        </p:nvSpPr>
        <p:spPr>
          <a:xfrm>
            <a:off x="927104" y="1301703"/>
            <a:ext cx="12426290" cy="106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7467" dirty="0">
                <a:solidFill>
                  <a:srgbClr val="FFFFFF"/>
                </a:solidFill>
                <a:latin typeface="Impact"/>
              </a:rPr>
              <a:t>Client story – impression share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039811-E4FD-C91C-F343-AB403F7B18EA}"/>
              </a:ext>
            </a:extLst>
          </p:cNvPr>
          <p:cNvSpPr txBox="1"/>
          <p:nvPr/>
        </p:nvSpPr>
        <p:spPr>
          <a:xfrm>
            <a:off x="927104" y="2631089"/>
            <a:ext cx="15087600" cy="7097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4400" b="0" i="0" u="none" strike="noStrike" baseline="0" dirty="0">
                <a:solidFill>
                  <a:srgbClr val="FFFFFF"/>
                </a:solidFill>
                <a:latin typeface="Montserrat-Medium"/>
              </a:rPr>
              <a:t>Before: 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4400" b="0" i="0" u="none" strike="noStrike" baseline="0" dirty="0">
                <a:solidFill>
                  <a:srgbClr val="FFFFFF"/>
                </a:solidFill>
                <a:latin typeface="Montserrat-Medium"/>
              </a:rPr>
              <a:t>14% search impression share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4400" dirty="0">
                <a:solidFill>
                  <a:srgbClr val="FFFFFF"/>
                </a:solidFill>
                <a:latin typeface="Montserrat-Medium"/>
              </a:rPr>
              <a:t>62% non converting keywords</a:t>
            </a:r>
            <a:endParaRPr lang="en-GB" sz="4400" b="0" i="0" u="none" strike="noStrike" baseline="0" dirty="0">
              <a:solidFill>
                <a:srgbClr val="FFFFFF"/>
              </a:solidFill>
              <a:latin typeface="Montserrat-Medium"/>
            </a:endParaRPr>
          </a:p>
          <a:p>
            <a:pPr algn="l">
              <a:lnSpc>
                <a:spcPct val="150000"/>
              </a:lnSpc>
            </a:pPr>
            <a:r>
              <a:rPr lang="en-GB" sz="4400" dirty="0">
                <a:solidFill>
                  <a:srgbClr val="FFFFFF"/>
                </a:solidFill>
                <a:latin typeface="Montserrat-Medium"/>
              </a:rPr>
              <a:t>Within 6 months: 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4400" dirty="0">
                <a:solidFill>
                  <a:srgbClr val="FFFFFF"/>
                </a:solidFill>
                <a:latin typeface="Montserrat-Medium"/>
              </a:rPr>
              <a:t>Spend on better performing </a:t>
            </a:r>
            <a:r>
              <a:rPr lang="en-GB" sz="4400" b="0" i="0" u="none" strike="noStrike" baseline="0" dirty="0">
                <a:solidFill>
                  <a:srgbClr val="FFFFFF"/>
                </a:solidFill>
                <a:latin typeface="Montserrat-Medium"/>
              </a:rPr>
              <a:t>keywords</a:t>
            </a:r>
          </a:p>
          <a:p>
            <a:pPr algn="l">
              <a:lnSpc>
                <a:spcPct val="150000"/>
              </a:lnSpc>
            </a:pPr>
            <a:endParaRPr lang="en-GB" sz="4400" b="0" i="0" u="none" strike="noStrike" baseline="0" dirty="0">
              <a:solidFill>
                <a:srgbClr val="FFFFFF"/>
              </a:solidFill>
              <a:latin typeface="Montserrat-Medium"/>
            </a:endParaRPr>
          </a:p>
          <a:p>
            <a:pPr algn="l">
              <a:lnSpc>
                <a:spcPct val="150000"/>
              </a:lnSpc>
            </a:pPr>
            <a:endParaRPr lang="en-GB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2B923-A1E8-62B4-20E9-F0B2BB953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916" y="7815163"/>
            <a:ext cx="11309364" cy="18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38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04" y="-6947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861678" y="-280083"/>
            <a:ext cx="4935460" cy="10847165"/>
          </a:xfrm>
          <a:custGeom>
            <a:avLst/>
            <a:gdLst/>
            <a:ahLst/>
            <a:cxnLst/>
            <a:rect l="l" t="t" r="r" b="b"/>
            <a:pathLst>
              <a:path w="4935460" h="10847165">
                <a:moveTo>
                  <a:pt x="0" y="0"/>
                </a:moveTo>
                <a:lnTo>
                  <a:pt x="4935460" y="0"/>
                </a:lnTo>
                <a:lnTo>
                  <a:pt x="4935460" y="10847166"/>
                </a:lnTo>
                <a:lnTo>
                  <a:pt x="0" y="108471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49F2531-A297-03F2-4D6D-44DEE77EF9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" y="164671"/>
            <a:ext cx="1828800" cy="3914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EA43C3-9030-D94E-8D51-0A9164E0BA5C}"/>
              </a:ext>
            </a:extLst>
          </p:cNvPr>
          <p:cNvSpPr txBox="1"/>
          <p:nvPr/>
        </p:nvSpPr>
        <p:spPr>
          <a:xfrm>
            <a:off x="14173200" y="98435"/>
            <a:ext cx="567985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Poppins"/>
              </a:rPr>
              <a:t>team@ybappc.co.uk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F05200CE-9825-5309-DFD2-C75A411B291C}"/>
              </a:ext>
            </a:extLst>
          </p:cNvPr>
          <p:cNvGrpSpPr/>
          <p:nvPr/>
        </p:nvGrpSpPr>
        <p:grpSpPr>
          <a:xfrm>
            <a:off x="-304800" y="9953626"/>
            <a:ext cx="18592800" cy="523874"/>
            <a:chOff x="0" y="0"/>
            <a:chExt cx="4852047" cy="82785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EEB22D0C-8FEA-24D7-C5EE-C3B087805B44}"/>
                </a:ext>
              </a:extLst>
            </p:cNvPr>
            <p:cNvSpPr/>
            <p:nvPr/>
          </p:nvSpPr>
          <p:spPr>
            <a:xfrm>
              <a:off x="0" y="0"/>
              <a:ext cx="4852046" cy="82785"/>
            </a:xfrm>
            <a:custGeom>
              <a:avLst/>
              <a:gdLst/>
              <a:ahLst/>
              <a:cxnLst/>
              <a:rect l="l" t="t" r="r" b="b"/>
              <a:pathLst>
                <a:path w="4852046" h="82785">
                  <a:moveTo>
                    <a:pt x="0" y="0"/>
                  </a:moveTo>
                  <a:lnTo>
                    <a:pt x="4852046" y="0"/>
                  </a:lnTo>
                  <a:lnTo>
                    <a:pt x="4852046" y="82785"/>
                  </a:lnTo>
                  <a:lnTo>
                    <a:pt x="0" y="82785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3123F360-57A1-0A67-174E-9D82DBCAD51F}"/>
                </a:ext>
              </a:extLst>
            </p:cNvPr>
            <p:cNvSpPr txBox="1"/>
            <p:nvPr/>
          </p:nvSpPr>
          <p:spPr>
            <a:xfrm>
              <a:off x="0" y="-57150"/>
              <a:ext cx="4852047" cy="13993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6" name="Group 12">
            <a:extLst>
              <a:ext uri="{FF2B5EF4-FFF2-40B4-BE49-F238E27FC236}">
                <a16:creationId xmlns:a16="http://schemas.microsoft.com/office/drawing/2014/main" id="{758262AF-18B4-694A-A502-C5383BED87A3}"/>
              </a:ext>
            </a:extLst>
          </p:cNvPr>
          <p:cNvGrpSpPr/>
          <p:nvPr/>
        </p:nvGrpSpPr>
        <p:grpSpPr>
          <a:xfrm>
            <a:off x="2010187" y="2908171"/>
            <a:ext cx="3636411" cy="2662574"/>
            <a:chOff x="0" y="0"/>
            <a:chExt cx="1049957" cy="768777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7BC82D78-DC40-913A-EE76-F6C4473CD714}"/>
                </a:ext>
              </a:extLst>
            </p:cNvPr>
            <p:cNvSpPr/>
            <p:nvPr/>
          </p:nvSpPr>
          <p:spPr>
            <a:xfrm>
              <a:off x="0" y="0"/>
              <a:ext cx="1049957" cy="768777"/>
            </a:xfrm>
            <a:custGeom>
              <a:avLst/>
              <a:gdLst/>
              <a:ahLst/>
              <a:cxnLst/>
              <a:rect l="l" t="t" r="r" b="b"/>
              <a:pathLst>
                <a:path w="1049957" h="768777">
                  <a:moveTo>
                    <a:pt x="0" y="0"/>
                  </a:moveTo>
                  <a:lnTo>
                    <a:pt x="1049957" y="0"/>
                  </a:lnTo>
                  <a:lnTo>
                    <a:pt x="1049957" y="768777"/>
                  </a:lnTo>
                  <a:lnTo>
                    <a:pt x="0" y="768777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2DE02612-43B0-5AC4-4D87-ACF3B639A873}"/>
                </a:ext>
              </a:extLst>
            </p:cNvPr>
            <p:cNvSpPr txBox="1"/>
            <p:nvPr/>
          </p:nvSpPr>
          <p:spPr>
            <a:xfrm>
              <a:off x="0" y="-57150"/>
              <a:ext cx="1049957" cy="8259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5">
            <a:extLst>
              <a:ext uri="{FF2B5EF4-FFF2-40B4-BE49-F238E27FC236}">
                <a16:creationId xmlns:a16="http://schemas.microsoft.com/office/drawing/2014/main" id="{81703540-039E-01FB-39CC-0AE8DA00A04C}"/>
              </a:ext>
            </a:extLst>
          </p:cNvPr>
          <p:cNvSpPr txBox="1"/>
          <p:nvPr/>
        </p:nvSpPr>
        <p:spPr>
          <a:xfrm>
            <a:off x="2010554" y="3771900"/>
            <a:ext cx="3636411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Impact"/>
              </a:rPr>
              <a:t>PHONE CALLS</a:t>
            </a:r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id="{2E8D104D-DA62-707E-CC3A-44A21E7107B4}"/>
              </a:ext>
            </a:extLst>
          </p:cNvPr>
          <p:cNvGrpSpPr/>
          <p:nvPr/>
        </p:nvGrpSpPr>
        <p:grpSpPr>
          <a:xfrm>
            <a:off x="6150525" y="2908171"/>
            <a:ext cx="3636411" cy="2662574"/>
            <a:chOff x="0" y="0"/>
            <a:chExt cx="1049957" cy="768777"/>
          </a:xfrm>
        </p:grpSpPr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1D960034-80ED-2AF7-9847-09E73C25BEFE}"/>
                </a:ext>
              </a:extLst>
            </p:cNvPr>
            <p:cNvSpPr/>
            <p:nvPr/>
          </p:nvSpPr>
          <p:spPr>
            <a:xfrm>
              <a:off x="0" y="0"/>
              <a:ext cx="1049957" cy="768777"/>
            </a:xfrm>
            <a:custGeom>
              <a:avLst/>
              <a:gdLst/>
              <a:ahLst/>
              <a:cxnLst/>
              <a:rect l="l" t="t" r="r" b="b"/>
              <a:pathLst>
                <a:path w="1049957" h="768777">
                  <a:moveTo>
                    <a:pt x="0" y="0"/>
                  </a:moveTo>
                  <a:lnTo>
                    <a:pt x="1049957" y="0"/>
                  </a:lnTo>
                  <a:lnTo>
                    <a:pt x="1049957" y="768777"/>
                  </a:lnTo>
                  <a:lnTo>
                    <a:pt x="0" y="768777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23FFCAE4-C456-27C6-3D28-48AB55CB5E45}"/>
                </a:ext>
              </a:extLst>
            </p:cNvPr>
            <p:cNvSpPr txBox="1"/>
            <p:nvPr/>
          </p:nvSpPr>
          <p:spPr>
            <a:xfrm>
              <a:off x="0" y="-57150"/>
              <a:ext cx="1049957" cy="8259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id="{313D422F-C909-83BD-B2A2-EEC440D65DDC}"/>
              </a:ext>
            </a:extLst>
          </p:cNvPr>
          <p:cNvGrpSpPr/>
          <p:nvPr/>
        </p:nvGrpSpPr>
        <p:grpSpPr>
          <a:xfrm>
            <a:off x="2010187" y="5965111"/>
            <a:ext cx="3636411" cy="2607013"/>
            <a:chOff x="0" y="0"/>
            <a:chExt cx="1049957" cy="752735"/>
          </a:xfrm>
        </p:grpSpPr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A6461925-4BA4-623C-36F3-2008F957CDD4}"/>
                </a:ext>
              </a:extLst>
            </p:cNvPr>
            <p:cNvSpPr/>
            <p:nvPr/>
          </p:nvSpPr>
          <p:spPr>
            <a:xfrm>
              <a:off x="0" y="0"/>
              <a:ext cx="1049957" cy="752735"/>
            </a:xfrm>
            <a:custGeom>
              <a:avLst/>
              <a:gdLst/>
              <a:ahLst/>
              <a:cxnLst/>
              <a:rect l="l" t="t" r="r" b="b"/>
              <a:pathLst>
                <a:path w="1049957" h="752735">
                  <a:moveTo>
                    <a:pt x="0" y="0"/>
                  </a:moveTo>
                  <a:lnTo>
                    <a:pt x="1049957" y="0"/>
                  </a:lnTo>
                  <a:lnTo>
                    <a:pt x="1049957" y="752735"/>
                  </a:lnTo>
                  <a:lnTo>
                    <a:pt x="0" y="752735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B25B250D-C973-5DC2-95BB-E8B7A404CBFD}"/>
                </a:ext>
              </a:extLst>
            </p:cNvPr>
            <p:cNvSpPr txBox="1"/>
            <p:nvPr/>
          </p:nvSpPr>
          <p:spPr>
            <a:xfrm>
              <a:off x="0" y="-57150"/>
              <a:ext cx="1049957" cy="809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:a16="http://schemas.microsoft.com/office/drawing/2014/main" id="{B726B1D8-D239-B5DF-C10C-C5A21DF6718F}"/>
              </a:ext>
            </a:extLst>
          </p:cNvPr>
          <p:cNvGrpSpPr/>
          <p:nvPr/>
        </p:nvGrpSpPr>
        <p:grpSpPr>
          <a:xfrm>
            <a:off x="6150525" y="5965111"/>
            <a:ext cx="3636411" cy="2607013"/>
            <a:chOff x="0" y="0"/>
            <a:chExt cx="1049957" cy="752735"/>
          </a:xfrm>
        </p:grpSpPr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0F2981B5-DDA1-44B5-C3FC-E214822B994C}"/>
                </a:ext>
              </a:extLst>
            </p:cNvPr>
            <p:cNvSpPr/>
            <p:nvPr/>
          </p:nvSpPr>
          <p:spPr>
            <a:xfrm>
              <a:off x="0" y="0"/>
              <a:ext cx="1049957" cy="752735"/>
            </a:xfrm>
            <a:custGeom>
              <a:avLst/>
              <a:gdLst/>
              <a:ahLst/>
              <a:cxnLst/>
              <a:rect l="l" t="t" r="r" b="b"/>
              <a:pathLst>
                <a:path w="1049957" h="752735">
                  <a:moveTo>
                    <a:pt x="0" y="0"/>
                  </a:moveTo>
                  <a:lnTo>
                    <a:pt x="1049957" y="0"/>
                  </a:lnTo>
                  <a:lnTo>
                    <a:pt x="1049957" y="752735"/>
                  </a:lnTo>
                  <a:lnTo>
                    <a:pt x="0" y="752735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0060BEAB-4787-6E03-3CD5-AB3005014978}"/>
                </a:ext>
              </a:extLst>
            </p:cNvPr>
            <p:cNvSpPr txBox="1"/>
            <p:nvPr/>
          </p:nvSpPr>
          <p:spPr>
            <a:xfrm>
              <a:off x="0" y="-57150"/>
              <a:ext cx="1049957" cy="809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5">
            <a:extLst>
              <a:ext uri="{FF2B5EF4-FFF2-40B4-BE49-F238E27FC236}">
                <a16:creationId xmlns:a16="http://schemas.microsoft.com/office/drawing/2014/main" id="{E5C67BAD-52DD-609F-421B-D96CAE7A2BBE}"/>
              </a:ext>
            </a:extLst>
          </p:cNvPr>
          <p:cNvSpPr txBox="1"/>
          <p:nvPr/>
        </p:nvSpPr>
        <p:spPr>
          <a:xfrm>
            <a:off x="6150892" y="3364860"/>
            <a:ext cx="3636411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  <a:latin typeface="Impact"/>
              </a:rPr>
              <a:t>QUOTE</a:t>
            </a:r>
          </a:p>
          <a:p>
            <a:pPr algn="ctr"/>
            <a:r>
              <a:rPr lang="en-US" sz="4800">
                <a:solidFill>
                  <a:srgbClr val="FFFFFF"/>
                </a:solidFill>
                <a:latin typeface="Impact"/>
              </a:rPr>
              <a:t>REQUESTS</a:t>
            </a:r>
          </a:p>
        </p:txBody>
      </p:sp>
      <p:sp>
        <p:nvSpPr>
          <p:cNvPr id="25" name="TextBox 26">
            <a:extLst>
              <a:ext uri="{FF2B5EF4-FFF2-40B4-BE49-F238E27FC236}">
                <a16:creationId xmlns:a16="http://schemas.microsoft.com/office/drawing/2014/main" id="{52356C2A-B676-C57B-BB55-2C3EBB7A45E7}"/>
              </a:ext>
            </a:extLst>
          </p:cNvPr>
          <p:cNvSpPr txBox="1"/>
          <p:nvPr/>
        </p:nvSpPr>
        <p:spPr>
          <a:xfrm>
            <a:off x="1990661" y="6485572"/>
            <a:ext cx="3636411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  <a:latin typeface="Impact"/>
              </a:rPr>
              <a:t>LIVE</a:t>
            </a:r>
          </a:p>
          <a:p>
            <a:pPr algn="ctr"/>
            <a:r>
              <a:rPr lang="en-US" sz="4800">
                <a:solidFill>
                  <a:srgbClr val="FFFFFF"/>
                </a:solidFill>
                <a:latin typeface="Impact"/>
              </a:rPr>
              <a:t>CHAT</a:t>
            </a:r>
          </a:p>
        </p:txBody>
      </p:sp>
      <p:sp>
        <p:nvSpPr>
          <p:cNvPr id="26" name="TextBox 27">
            <a:extLst>
              <a:ext uri="{FF2B5EF4-FFF2-40B4-BE49-F238E27FC236}">
                <a16:creationId xmlns:a16="http://schemas.microsoft.com/office/drawing/2014/main" id="{46200120-4E0B-D721-FC2E-A79C1820979E}"/>
              </a:ext>
            </a:extLst>
          </p:cNvPr>
          <p:cNvSpPr txBox="1"/>
          <p:nvPr/>
        </p:nvSpPr>
        <p:spPr>
          <a:xfrm>
            <a:off x="6102424" y="6949733"/>
            <a:ext cx="3636411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  <a:latin typeface="Impact"/>
              </a:rPr>
              <a:t>BOOKINGS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85BB2C8-901D-5208-0EE0-861181AE5B07}"/>
              </a:ext>
            </a:extLst>
          </p:cNvPr>
          <p:cNvGrpSpPr/>
          <p:nvPr/>
        </p:nvGrpSpPr>
        <p:grpSpPr>
          <a:xfrm>
            <a:off x="-12704" y="1199873"/>
            <a:ext cx="19641819" cy="1219985"/>
            <a:chOff x="0" y="0"/>
            <a:chExt cx="4852047" cy="321313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92417D8A-80A5-4B6D-7AC1-1123620F32D6}"/>
                </a:ext>
              </a:extLst>
            </p:cNvPr>
            <p:cNvSpPr/>
            <p:nvPr/>
          </p:nvSpPr>
          <p:spPr>
            <a:xfrm>
              <a:off x="0" y="0"/>
              <a:ext cx="4852046" cy="321313"/>
            </a:xfrm>
            <a:custGeom>
              <a:avLst/>
              <a:gdLst/>
              <a:ahLst/>
              <a:cxnLst/>
              <a:rect l="l" t="t" r="r" b="b"/>
              <a:pathLst>
                <a:path w="4852046" h="321313">
                  <a:moveTo>
                    <a:pt x="0" y="0"/>
                  </a:moveTo>
                  <a:lnTo>
                    <a:pt x="4852046" y="0"/>
                  </a:lnTo>
                  <a:lnTo>
                    <a:pt x="4852046" y="321313"/>
                  </a:lnTo>
                  <a:lnTo>
                    <a:pt x="0" y="321313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7">
              <a:extLst>
                <a:ext uri="{FF2B5EF4-FFF2-40B4-BE49-F238E27FC236}">
                  <a16:creationId xmlns:a16="http://schemas.microsoft.com/office/drawing/2014/main" id="{04498D98-7B19-2859-4268-6DC9101311FC}"/>
                </a:ext>
              </a:extLst>
            </p:cNvPr>
            <p:cNvSpPr txBox="1"/>
            <p:nvPr/>
          </p:nvSpPr>
          <p:spPr>
            <a:xfrm>
              <a:off x="0" y="-57150"/>
              <a:ext cx="4852047" cy="378463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35" name="TextBox 9">
            <a:extLst>
              <a:ext uri="{FF2B5EF4-FFF2-40B4-BE49-F238E27FC236}">
                <a16:creationId xmlns:a16="http://schemas.microsoft.com/office/drawing/2014/main" id="{C126399C-7A71-ECD0-AA38-E90A850828F8}"/>
              </a:ext>
            </a:extLst>
          </p:cNvPr>
          <p:cNvSpPr txBox="1"/>
          <p:nvPr/>
        </p:nvSpPr>
        <p:spPr>
          <a:xfrm>
            <a:off x="1057732" y="1059253"/>
            <a:ext cx="19897268" cy="1417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255"/>
              </a:lnSpc>
            </a:pPr>
            <a:r>
              <a:rPr lang="en-GB" sz="7470" spc="9">
                <a:solidFill>
                  <a:srgbClr val="FFFFFF"/>
                </a:solidFill>
                <a:latin typeface="Impact"/>
              </a:rPr>
              <a:t>9. Tracking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DBA841-8D56-67F5-7972-48DF48F6B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4809" y="2723840"/>
            <a:ext cx="5444874" cy="687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40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9" name="Picture 8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1FACA922-4706-30A9-AE68-5F1DB84A72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" y="164671"/>
            <a:ext cx="1828800" cy="391404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84BDE247-B312-F188-5C32-6C1141EC37F8}"/>
              </a:ext>
            </a:extLst>
          </p:cNvPr>
          <p:cNvSpPr txBox="1"/>
          <p:nvPr/>
        </p:nvSpPr>
        <p:spPr>
          <a:xfrm>
            <a:off x="14173200" y="98435"/>
            <a:ext cx="567985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Poppins"/>
              </a:rPr>
              <a:t>team@ybappc.co.uk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59DCBC-8C2B-4F98-9A33-ADD173955352}"/>
              </a:ext>
            </a:extLst>
          </p:cNvPr>
          <p:cNvGrpSpPr/>
          <p:nvPr/>
        </p:nvGrpSpPr>
        <p:grpSpPr>
          <a:xfrm>
            <a:off x="-304800" y="9953626"/>
            <a:ext cx="18592800" cy="523874"/>
            <a:chOff x="0" y="0"/>
            <a:chExt cx="4852047" cy="82785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B21F6A15-037B-E6E5-1E2D-6FB4DC5E0EBA}"/>
                </a:ext>
              </a:extLst>
            </p:cNvPr>
            <p:cNvSpPr/>
            <p:nvPr/>
          </p:nvSpPr>
          <p:spPr>
            <a:xfrm>
              <a:off x="0" y="0"/>
              <a:ext cx="4852046" cy="82785"/>
            </a:xfrm>
            <a:custGeom>
              <a:avLst/>
              <a:gdLst/>
              <a:ahLst/>
              <a:cxnLst/>
              <a:rect l="l" t="t" r="r" b="b"/>
              <a:pathLst>
                <a:path w="4852046" h="82785">
                  <a:moveTo>
                    <a:pt x="0" y="0"/>
                  </a:moveTo>
                  <a:lnTo>
                    <a:pt x="4852046" y="0"/>
                  </a:lnTo>
                  <a:lnTo>
                    <a:pt x="4852046" y="82785"/>
                  </a:lnTo>
                  <a:lnTo>
                    <a:pt x="0" y="82785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F4D6F964-E431-4C58-0A1E-BCADDE3C6343}"/>
                </a:ext>
              </a:extLst>
            </p:cNvPr>
            <p:cNvSpPr txBox="1"/>
            <p:nvPr/>
          </p:nvSpPr>
          <p:spPr>
            <a:xfrm>
              <a:off x="0" y="-57150"/>
              <a:ext cx="4852047" cy="13993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7BFC2A3-D36D-FF6E-F495-E048EF824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97" y="1184427"/>
            <a:ext cx="10749924" cy="39066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F49962-2486-0BEC-2BE0-FC21BDF3A1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6777" y="3924300"/>
            <a:ext cx="11422626" cy="55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79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>
            <a:extLst>
              <a:ext uri="{FF2B5EF4-FFF2-40B4-BE49-F238E27FC236}">
                <a16:creationId xmlns:a16="http://schemas.microsoft.com/office/drawing/2014/main" id="{CE3D0855-029B-0A65-B5B8-9E7C6E775FB0}"/>
              </a:ext>
            </a:extLst>
          </p:cNvPr>
          <p:cNvSpPr/>
          <p:nvPr/>
        </p:nvSpPr>
        <p:spPr>
          <a:xfrm>
            <a:off x="-35471" y="-38100"/>
            <a:ext cx="18628271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B4F5A1C4-AD77-1ABC-F072-24DB4CEDF71F}"/>
              </a:ext>
            </a:extLst>
          </p:cNvPr>
          <p:cNvGrpSpPr/>
          <p:nvPr/>
        </p:nvGrpSpPr>
        <p:grpSpPr>
          <a:xfrm>
            <a:off x="-76200" y="1211793"/>
            <a:ext cx="19126200" cy="1219985"/>
            <a:chOff x="0" y="0"/>
            <a:chExt cx="4852047" cy="321313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C8F599F-4E83-A2F2-14AE-FAF3FA4D506F}"/>
                </a:ext>
              </a:extLst>
            </p:cNvPr>
            <p:cNvSpPr/>
            <p:nvPr/>
          </p:nvSpPr>
          <p:spPr>
            <a:xfrm>
              <a:off x="0" y="0"/>
              <a:ext cx="4852046" cy="321313"/>
            </a:xfrm>
            <a:custGeom>
              <a:avLst/>
              <a:gdLst/>
              <a:ahLst/>
              <a:cxnLst/>
              <a:rect l="l" t="t" r="r" b="b"/>
              <a:pathLst>
                <a:path w="4852046" h="321313">
                  <a:moveTo>
                    <a:pt x="0" y="0"/>
                  </a:moveTo>
                  <a:lnTo>
                    <a:pt x="4852046" y="0"/>
                  </a:lnTo>
                  <a:lnTo>
                    <a:pt x="4852046" y="321313"/>
                  </a:lnTo>
                  <a:lnTo>
                    <a:pt x="0" y="321313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6D3ADC79-72D8-EA4F-DE8A-0EFD64C5A1C4}"/>
                </a:ext>
              </a:extLst>
            </p:cNvPr>
            <p:cNvSpPr txBox="1"/>
            <p:nvPr/>
          </p:nvSpPr>
          <p:spPr>
            <a:xfrm>
              <a:off x="0" y="-57150"/>
              <a:ext cx="4852047" cy="378463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265430" y="-1055540"/>
            <a:ext cx="5157185" cy="6199040"/>
          </a:xfrm>
          <a:custGeom>
            <a:avLst/>
            <a:gdLst/>
            <a:ahLst/>
            <a:cxnLst/>
            <a:rect l="l" t="t" r="r" b="b"/>
            <a:pathLst>
              <a:path w="5157185" h="6199040">
                <a:moveTo>
                  <a:pt x="0" y="0"/>
                </a:moveTo>
                <a:lnTo>
                  <a:pt x="5157184" y="0"/>
                </a:lnTo>
                <a:lnTo>
                  <a:pt x="5157184" y="6199040"/>
                </a:lnTo>
                <a:lnTo>
                  <a:pt x="0" y="6199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1125742" y="1429677"/>
            <a:ext cx="15087599" cy="1064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7467" dirty="0">
                <a:solidFill>
                  <a:srgbClr val="FFFFFF"/>
                </a:solidFill>
                <a:latin typeface="Impact"/>
              </a:rPr>
              <a:t>Client story – Tracking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9EC427-0184-684F-DFCF-57CD7F9BB004}"/>
              </a:ext>
            </a:extLst>
          </p:cNvPr>
          <p:cNvSpPr txBox="1"/>
          <p:nvPr/>
        </p:nvSpPr>
        <p:spPr>
          <a:xfrm>
            <a:off x="1125741" y="2977708"/>
            <a:ext cx="15087600" cy="4047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4400" b="0" i="0" u="none" strike="noStrike" baseline="0" dirty="0">
                <a:solidFill>
                  <a:srgbClr val="FFFFFF"/>
                </a:solidFill>
                <a:latin typeface="Montserrat-Medium"/>
              </a:rPr>
              <a:t>Fixed call tracking (not just clicks) 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4400" b="0" i="0" u="none" strike="noStrike" baseline="0" dirty="0">
                <a:solidFill>
                  <a:srgbClr val="FFFFFF"/>
                </a:solidFill>
                <a:latin typeface="Montserrat-Medium"/>
              </a:rPr>
              <a:t>Correct tracking feeds the algorithm 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sz="4400" b="0" i="0" u="none" strike="noStrike" baseline="0" dirty="0">
              <a:solidFill>
                <a:srgbClr val="FFFFFF"/>
              </a:solidFill>
              <a:latin typeface="Montserrat-Medium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4400" b="0" i="0" u="none" strike="noStrike" baseline="0" dirty="0">
                <a:solidFill>
                  <a:srgbClr val="FFFFFF"/>
                </a:solidFill>
                <a:latin typeface="Montserrat-Medium"/>
              </a:rPr>
              <a:t>Results </a:t>
            </a:r>
            <a:r>
              <a:rPr lang="en-GB" sz="4400" dirty="0">
                <a:solidFill>
                  <a:srgbClr val="FFFFFF"/>
                </a:solidFill>
                <a:latin typeface="Montserrat-Medium"/>
              </a:rPr>
              <a:t>i</a:t>
            </a:r>
            <a:r>
              <a:rPr lang="en-GB" sz="4400" b="0" i="0" u="none" strike="noStrike" baseline="0" dirty="0">
                <a:solidFill>
                  <a:srgbClr val="FFFFFF"/>
                </a:solidFill>
                <a:latin typeface="Montserrat-Medium"/>
              </a:rPr>
              <a:t>n 1</a:t>
            </a:r>
            <a:r>
              <a:rPr lang="en-GB" sz="4400" b="0" i="0" u="none" strike="noStrike" baseline="30000" dirty="0">
                <a:solidFill>
                  <a:srgbClr val="FFFFFF"/>
                </a:solidFill>
                <a:latin typeface="Montserrat-Medium"/>
              </a:rPr>
              <a:t>st</a:t>
            </a:r>
            <a:r>
              <a:rPr lang="en-GB" sz="4400" b="0" i="0" u="none" strike="noStrike" baseline="0" dirty="0">
                <a:solidFill>
                  <a:srgbClr val="FFFFFF"/>
                </a:solidFill>
                <a:latin typeface="Montserrat-Medium"/>
              </a:rPr>
              <a:t> month:</a:t>
            </a:r>
            <a:endParaRPr lang="en-GB" sz="4400" dirty="0"/>
          </a:p>
        </p:txBody>
      </p:sp>
      <p:pic>
        <p:nvPicPr>
          <p:cNvPr id="21" name="Picture 2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BD5547C-381D-60A7-0D83-40E87F0A14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" y="164671"/>
            <a:ext cx="1828800" cy="391404"/>
          </a:xfrm>
          <a:prstGeom prst="rect">
            <a:avLst/>
          </a:prstGeom>
        </p:spPr>
      </p:pic>
      <p:sp>
        <p:nvSpPr>
          <p:cNvPr id="22" name="TextBox 11">
            <a:extLst>
              <a:ext uri="{FF2B5EF4-FFF2-40B4-BE49-F238E27FC236}">
                <a16:creationId xmlns:a16="http://schemas.microsoft.com/office/drawing/2014/main" id="{173B001C-19CB-5F38-9A5B-4324645F72FF}"/>
              </a:ext>
            </a:extLst>
          </p:cNvPr>
          <p:cNvSpPr txBox="1"/>
          <p:nvPr/>
        </p:nvSpPr>
        <p:spPr>
          <a:xfrm>
            <a:off x="14173200" y="98435"/>
            <a:ext cx="567985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Poppins"/>
              </a:rPr>
              <a:t>team@ybappc.co.uk</a:t>
            </a: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484CF30E-3A0A-B8FB-2E72-66F7FC42DB44}"/>
              </a:ext>
            </a:extLst>
          </p:cNvPr>
          <p:cNvGrpSpPr/>
          <p:nvPr/>
        </p:nvGrpSpPr>
        <p:grpSpPr>
          <a:xfrm>
            <a:off x="-304800" y="9953626"/>
            <a:ext cx="18592800" cy="523874"/>
            <a:chOff x="0" y="0"/>
            <a:chExt cx="4852047" cy="82785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FFCF6E84-CD4E-199E-CBCE-77CA0669F407}"/>
                </a:ext>
              </a:extLst>
            </p:cNvPr>
            <p:cNvSpPr/>
            <p:nvPr/>
          </p:nvSpPr>
          <p:spPr>
            <a:xfrm>
              <a:off x="0" y="0"/>
              <a:ext cx="4852046" cy="82785"/>
            </a:xfrm>
            <a:custGeom>
              <a:avLst/>
              <a:gdLst/>
              <a:ahLst/>
              <a:cxnLst/>
              <a:rect l="l" t="t" r="r" b="b"/>
              <a:pathLst>
                <a:path w="4852046" h="82785">
                  <a:moveTo>
                    <a:pt x="0" y="0"/>
                  </a:moveTo>
                  <a:lnTo>
                    <a:pt x="4852046" y="0"/>
                  </a:lnTo>
                  <a:lnTo>
                    <a:pt x="4852046" y="82785"/>
                  </a:lnTo>
                  <a:lnTo>
                    <a:pt x="0" y="82785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AF356630-35EA-DBB2-4145-454AFE8E0FE9}"/>
                </a:ext>
              </a:extLst>
            </p:cNvPr>
            <p:cNvSpPr txBox="1"/>
            <p:nvPr/>
          </p:nvSpPr>
          <p:spPr>
            <a:xfrm>
              <a:off x="0" y="-57150"/>
              <a:ext cx="4852047" cy="13993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E03F670-2ABF-1A58-07E9-825033102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9140" y="5622283"/>
            <a:ext cx="6668172" cy="37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94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GB"/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49F2531-A297-03F2-4D6D-44DEE77EF9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" y="164671"/>
            <a:ext cx="1828800" cy="391404"/>
          </a:xfrm>
          <a:prstGeom prst="rect">
            <a:avLst/>
          </a:prstGeom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F05200CE-9825-5309-DFD2-C75A411B291C}"/>
              </a:ext>
            </a:extLst>
          </p:cNvPr>
          <p:cNvGrpSpPr/>
          <p:nvPr/>
        </p:nvGrpSpPr>
        <p:grpSpPr>
          <a:xfrm>
            <a:off x="-304800" y="9953626"/>
            <a:ext cx="18592800" cy="523874"/>
            <a:chOff x="0" y="0"/>
            <a:chExt cx="4852047" cy="82785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EEB22D0C-8FEA-24D7-C5EE-C3B087805B44}"/>
                </a:ext>
              </a:extLst>
            </p:cNvPr>
            <p:cNvSpPr/>
            <p:nvPr/>
          </p:nvSpPr>
          <p:spPr>
            <a:xfrm>
              <a:off x="0" y="0"/>
              <a:ext cx="4852046" cy="82785"/>
            </a:xfrm>
            <a:custGeom>
              <a:avLst/>
              <a:gdLst/>
              <a:ahLst/>
              <a:cxnLst/>
              <a:rect l="l" t="t" r="r" b="b"/>
              <a:pathLst>
                <a:path w="4852046" h="82785">
                  <a:moveTo>
                    <a:pt x="0" y="0"/>
                  </a:moveTo>
                  <a:lnTo>
                    <a:pt x="4852046" y="0"/>
                  </a:lnTo>
                  <a:lnTo>
                    <a:pt x="4852046" y="82785"/>
                  </a:lnTo>
                  <a:lnTo>
                    <a:pt x="0" y="82785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3123F360-57A1-0A67-174E-9D82DBCAD51F}"/>
                </a:ext>
              </a:extLst>
            </p:cNvPr>
            <p:cNvSpPr txBox="1"/>
            <p:nvPr/>
          </p:nvSpPr>
          <p:spPr>
            <a:xfrm>
              <a:off x="0" y="-57150"/>
              <a:ext cx="4852047" cy="13993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29" name="Google Shape;161;p29">
            <a:extLst>
              <a:ext uri="{FF2B5EF4-FFF2-40B4-BE49-F238E27FC236}">
                <a16:creationId xmlns:a16="http://schemas.microsoft.com/office/drawing/2014/main" id="{44DD28DD-B1E9-D8B5-F8EC-152496EE97D9}"/>
              </a:ext>
            </a:extLst>
          </p:cNvPr>
          <p:cNvSpPr txBox="1">
            <a:spLocks/>
          </p:cNvSpPr>
          <p:nvPr/>
        </p:nvSpPr>
        <p:spPr>
          <a:xfrm>
            <a:off x="623399" y="2304950"/>
            <a:ext cx="6145907" cy="68328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200"/>
              </a:spcAft>
              <a:buFont typeface="Arial" pitchFamily="34" charset="0"/>
              <a:buNone/>
            </a:pPr>
            <a:r>
              <a:rPr lang="en-GB" sz="3600" dirty="0">
                <a:solidFill>
                  <a:srgbClr val="FFFFFF"/>
                </a:solidFill>
                <a:latin typeface="Montserrat-Medium"/>
              </a:rPr>
              <a:t>Pace of change has never been faster</a:t>
            </a:r>
          </a:p>
          <a:p>
            <a:pPr marL="0" indent="0">
              <a:spcAft>
                <a:spcPts val="3200"/>
              </a:spcAft>
              <a:buFont typeface="Arial" pitchFamily="34" charset="0"/>
              <a:buNone/>
            </a:pPr>
            <a:r>
              <a:rPr lang="en-GB" sz="3600" dirty="0">
                <a:solidFill>
                  <a:srgbClr val="FFFFFF"/>
                </a:solidFill>
                <a:latin typeface="Montserrat-Medium"/>
              </a:rPr>
              <a:t>Feb ‘24 sample of changes  </a:t>
            </a:r>
          </a:p>
        </p:txBody>
      </p:sp>
      <p:pic>
        <p:nvPicPr>
          <p:cNvPr id="31" name="Google Shape;163;p29">
            <a:extLst>
              <a:ext uri="{FF2B5EF4-FFF2-40B4-BE49-F238E27FC236}">
                <a16:creationId xmlns:a16="http://schemas.microsoft.com/office/drawing/2014/main" id="{4C216C87-E799-84E8-3757-B6EB6FEECF5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39657" y="4716490"/>
            <a:ext cx="5601498" cy="4139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64;p29">
            <a:extLst>
              <a:ext uri="{FF2B5EF4-FFF2-40B4-BE49-F238E27FC236}">
                <a16:creationId xmlns:a16="http://schemas.microsoft.com/office/drawing/2014/main" id="{E29F3346-78B6-73C0-88E9-013603B3662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1546" y="2592205"/>
            <a:ext cx="5835050" cy="486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65;p29">
            <a:extLst>
              <a:ext uri="{FF2B5EF4-FFF2-40B4-BE49-F238E27FC236}">
                <a16:creationId xmlns:a16="http://schemas.microsoft.com/office/drawing/2014/main" id="{FBF73B59-3CAA-A711-3EB2-4E76489F44FD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4394" y="6219281"/>
            <a:ext cx="3915950" cy="359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66;p29">
            <a:extLst>
              <a:ext uri="{FF2B5EF4-FFF2-40B4-BE49-F238E27FC236}">
                <a16:creationId xmlns:a16="http://schemas.microsoft.com/office/drawing/2014/main" id="{4E004853-D643-DF5A-49E2-CE5C4DE84E4E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76732" y="7240724"/>
            <a:ext cx="5381800" cy="390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67;p29">
            <a:extLst>
              <a:ext uri="{FF2B5EF4-FFF2-40B4-BE49-F238E27FC236}">
                <a16:creationId xmlns:a16="http://schemas.microsoft.com/office/drawing/2014/main" id="{B9E1558C-A5FC-06B3-FD96-2474FF7D503D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81440" y="7823623"/>
            <a:ext cx="5754258" cy="377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68;p29">
            <a:extLst>
              <a:ext uri="{FF2B5EF4-FFF2-40B4-BE49-F238E27FC236}">
                <a16:creationId xmlns:a16="http://schemas.microsoft.com/office/drawing/2014/main" id="{3001C498-37AD-5508-F5A9-55C31C57A51F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908455" y="6067039"/>
            <a:ext cx="5048472" cy="4139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7B72986-F626-79B5-BA41-B637C1497FAD}"/>
              </a:ext>
            </a:extLst>
          </p:cNvPr>
          <p:cNvGrpSpPr/>
          <p:nvPr/>
        </p:nvGrpSpPr>
        <p:grpSpPr>
          <a:xfrm>
            <a:off x="0" y="1066652"/>
            <a:ext cx="19641819" cy="1219985"/>
            <a:chOff x="0" y="0"/>
            <a:chExt cx="4852047" cy="32131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BC12FC0-8F83-5F55-625A-EC4A8D40E724}"/>
                </a:ext>
              </a:extLst>
            </p:cNvPr>
            <p:cNvSpPr/>
            <p:nvPr/>
          </p:nvSpPr>
          <p:spPr>
            <a:xfrm>
              <a:off x="0" y="0"/>
              <a:ext cx="4852046" cy="321313"/>
            </a:xfrm>
            <a:custGeom>
              <a:avLst/>
              <a:gdLst/>
              <a:ahLst/>
              <a:cxnLst/>
              <a:rect l="l" t="t" r="r" b="b"/>
              <a:pathLst>
                <a:path w="4852046" h="321313">
                  <a:moveTo>
                    <a:pt x="0" y="0"/>
                  </a:moveTo>
                  <a:lnTo>
                    <a:pt x="4852046" y="0"/>
                  </a:lnTo>
                  <a:lnTo>
                    <a:pt x="4852046" y="321313"/>
                  </a:lnTo>
                  <a:lnTo>
                    <a:pt x="0" y="321313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208EF1C-D228-7DDD-E4BB-271C9046BA42}"/>
                </a:ext>
              </a:extLst>
            </p:cNvPr>
            <p:cNvSpPr txBox="1"/>
            <p:nvPr/>
          </p:nvSpPr>
          <p:spPr>
            <a:xfrm>
              <a:off x="0" y="-57150"/>
              <a:ext cx="4852047" cy="378463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3" name="TextBox 11">
            <a:extLst>
              <a:ext uri="{FF2B5EF4-FFF2-40B4-BE49-F238E27FC236}">
                <a16:creationId xmlns:a16="http://schemas.microsoft.com/office/drawing/2014/main" id="{61C3E002-7DEB-E2C1-AFA2-8A25D6F235E6}"/>
              </a:ext>
            </a:extLst>
          </p:cNvPr>
          <p:cNvSpPr txBox="1"/>
          <p:nvPr/>
        </p:nvSpPr>
        <p:spPr>
          <a:xfrm>
            <a:off x="14173200" y="98435"/>
            <a:ext cx="567985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 dirty="0">
                <a:solidFill>
                  <a:srgbClr val="FFFFFF"/>
                </a:solidFill>
                <a:latin typeface="Poppins"/>
              </a:rPr>
              <a:t>team@ybappc.co.uk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05332" y="934056"/>
            <a:ext cx="15172867" cy="1417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255"/>
              </a:lnSpc>
            </a:pPr>
            <a:r>
              <a:rPr lang="en-US" sz="8800" spc="9" dirty="0">
                <a:solidFill>
                  <a:srgbClr val="FFFFFF"/>
                </a:solidFill>
                <a:latin typeface="Impact"/>
              </a:rPr>
              <a:t>10. Keep up!</a:t>
            </a:r>
          </a:p>
        </p:txBody>
      </p:sp>
      <p:pic>
        <p:nvPicPr>
          <p:cNvPr id="30" name="Google Shape;162;p29">
            <a:extLst>
              <a:ext uri="{FF2B5EF4-FFF2-40B4-BE49-F238E27FC236}">
                <a16:creationId xmlns:a16="http://schemas.microsoft.com/office/drawing/2014/main" id="{F24C6783-DA37-9E24-23A4-F61677829988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581600" y="816693"/>
            <a:ext cx="5601500" cy="377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8148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3" name="Picture 1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25BC52BB-156B-9C2C-60D5-5B8B1E41B4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" y="164671"/>
            <a:ext cx="1828800" cy="391404"/>
          </a:xfrm>
          <a:prstGeom prst="rect">
            <a:avLst/>
          </a:prstGeom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E4665F9B-34C1-8AF2-1028-A969CC380A7A}"/>
              </a:ext>
            </a:extLst>
          </p:cNvPr>
          <p:cNvSpPr txBox="1"/>
          <p:nvPr/>
        </p:nvSpPr>
        <p:spPr>
          <a:xfrm>
            <a:off x="14173200" y="98435"/>
            <a:ext cx="567985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 dirty="0">
                <a:solidFill>
                  <a:srgbClr val="FFFFFF"/>
                </a:solidFill>
                <a:latin typeface="Poppins"/>
              </a:rPr>
              <a:t>team@ybappc.co.uk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BDE19D-1A79-2A2E-B552-71A87C18DE31}"/>
              </a:ext>
            </a:extLst>
          </p:cNvPr>
          <p:cNvGrpSpPr/>
          <p:nvPr/>
        </p:nvGrpSpPr>
        <p:grpSpPr>
          <a:xfrm>
            <a:off x="-304800" y="9953626"/>
            <a:ext cx="18592800" cy="523874"/>
            <a:chOff x="0" y="0"/>
            <a:chExt cx="4852047" cy="82785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F23E26A7-EECF-0672-D8F2-0758ED969356}"/>
                </a:ext>
              </a:extLst>
            </p:cNvPr>
            <p:cNvSpPr/>
            <p:nvPr/>
          </p:nvSpPr>
          <p:spPr>
            <a:xfrm>
              <a:off x="0" y="0"/>
              <a:ext cx="4852046" cy="82785"/>
            </a:xfrm>
            <a:custGeom>
              <a:avLst/>
              <a:gdLst/>
              <a:ahLst/>
              <a:cxnLst/>
              <a:rect l="l" t="t" r="r" b="b"/>
              <a:pathLst>
                <a:path w="4852046" h="82785">
                  <a:moveTo>
                    <a:pt x="0" y="0"/>
                  </a:moveTo>
                  <a:lnTo>
                    <a:pt x="4852046" y="0"/>
                  </a:lnTo>
                  <a:lnTo>
                    <a:pt x="4852046" y="82785"/>
                  </a:lnTo>
                  <a:lnTo>
                    <a:pt x="0" y="82785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3BEB3E3E-EA86-01C4-B0D9-75D0485E87DA}"/>
                </a:ext>
              </a:extLst>
            </p:cNvPr>
            <p:cNvSpPr txBox="1"/>
            <p:nvPr/>
          </p:nvSpPr>
          <p:spPr>
            <a:xfrm>
              <a:off x="0" y="-57150"/>
              <a:ext cx="4852047" cy="13993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17" name="Group 5">
            <a:extLst>
              <a:ext uri="{FF2B5EF4-FFF2-40B4-BE49-F238E27FC236}">
                <a16:creationId xmlns:a16="http://schemas.microsoft.com/office/drawing/2014/main" id="{61B69C99-1E5A-3ECD-0BE9-CFB8F5A02899}"/>
              </a:ext>
            </a:extLst>
          </p:cNvPr>
          <p:cNvGrpSpPr/>
          <p:nvPr/>
        </p:nvGrpSpPr>
        <p:grpSpPr>
          <a:xfrm>
            <a:off x="0" y="1244450"/>
            <a:ext cx="19126200" cy="1219985"/>
            <a:chOff x="0" y="0"/>
            <a:chExt cx="4852047" cy="321313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254F0305-F278-9655-BA22-ABE51B86B39A}"/>
                </a:ext>
              </a:extLst>
            </p:cNvPr>
            <p:cNvSpPr/>
            <p:nvPr/>
          </p:nvSpPr>
          <p:spPr>
            <a:xfrm>
              <a:off x="0" y="0"/>
              <a:ext cx="4852046" cy="321313"/>
            </a:xfrm>
            <a:custGeom>
              <a:avLst/>
              <a:gdLst/>
              <a:ahLst/>
              <a:cxnLst/>
              <a:rect l="l" t="t" r="r" b="b"/>
              <a:pathLst>
                <a:path w="4852046" h="321313">
                  <a:moveTo>
                    <a:pt x="0" y="0"/>
                  </a:moveTo>
                  <a:lnTo>
                    <a:pt x="4852046" y="0"/>
                  </a:lnTo>
                  <a:lnTo>
                    <a:pt x="4852046" y="321313"/>
                  </a:lnTo>
                  <a:lnTo>
                    <a:pt x="0" y="321313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475E6A51-E98B-4D71-4CBF-863CD95A8A01}"/>
                </a:ext>
              </a:extLst>
            </p:cNvPr>
            <p:cNvSpPr txBox="1"/>
            <p:nvPr/>
          </p:nvSpPr>
          <p:spPr>
            <a:xfrm>
              <a:off x="0" y="-57150"/>
              <a:ext cx="4852047" cy="378463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47894" y="1409700"/>
            <a:ext cx="9382616" cy="994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>
                <a:solidFill>
                  <a:srgbClr val="FFFFFF"/>
                </a:solidFill>
                <a:latin typeface="Impact"/>
              </a:rPr>
              <a:t>Takeaways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EFB7F8-65CA-0D4F-449D-1E9FC183BC5A}"/>
              </a:ext>
            </a:extLst>
          </p:cNvPr>
          <p:cNvSpPr txBox="1"/>
          <p:nvPr/>
        </p:nvSpPr>
        <p:spPr>
          <a:xfrm>
            <a:off x="6887833" y="4104196"/>
            <a:ext cx="10944999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indent="-914400">
              <a:buSzPts val="1800"/>
              <a:buFont typeface="+mj-lt"/>
              <a:buAutoNum type="arabicPeriod"/>
            </a:pPr>
            <a:r>
              <a:rPr lang="en-GB" sz="4800" b="1" dirty="0">
                <a:solidFill>
                  <a:srgbClr val="FFFFFF"/>
                </a:solidFill>
                <a:latin typeface="Montserrat-Medium"/>
              </a:rPr>
              <a:t>Google’s not your friend</a:t>
            </a:r>
          </a:p>
          <a:p>
            <a:pPr marL="1028700" lvl="0" indent="-914400" algn="l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-GB" sz="4800" b="1" dirty="0">
                <a:solidFill>
                  <a:srgbClr val="FFFFFF"/>
                </a:solidFill>
                <a:latin typeface="Montserrat-Medium"/>
              </a:rPr>
              <a:t>Right setup for your goal</a:t>
            </a:r>
          </a:p>
          <a:p>
            <a:pPr marL="1028700" lvl="0" indent="-914400" algn="l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-GB" sz="4800" b="1" dirty="0">
                <a:solidFill>
                  <a:srgbClr val="FFFFFF"/>
                </a:solidFill>
                <a:latin typeface="Montserrat-Medium"/>
              </a:rPr>
              <a:t>Pace of change - lots to do!</a:t>
            </a:r>
          </a:p>
          <a:p>
            <a:pPr marL="857250" lvl="0" indent="-74295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ü"/>
            </a:pPr>
            <a:endParaRPr lang="en-GB" sz="4000" dirty="0">
              <a:solidFill>
                <a:srgbClr val="FFFFFF"/>
              </a:solidFill>
              <a:latin typeface="Montserrat-Medium"/>
            </a:endParaRPr>
          </a:p>
        </p:txBody>
      </p:sp>
      <p:pic>
        <p:nvPicPr>
          <p:cNvPr id="5" name="Picture 2" descr="Squeeze the Juice… – Squeeze the Juice">
            <a:extLst>
              <a:ext uri="{FF2B5EF4-FFF2-40B4-BE49-F238E27FC236}">
                <a16:creationId xmlns:a16="http://schemas.microsoft.com/office/drawing/2014/main" id="{96E2F56C-0A81-B4C9-DF8A-C3AC41DC1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3" b="27114"/>
          <a:stretch/>
        </p:blipFill>
        <p:spPr bwMode="auto">
          <a:xfrm>
            <a:off x="601129" y="3559319"/>
            <a:ext cx="5831537" cy="327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529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0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8DD6BCC7-D87A-8EB7-AD1F-7E4CE082252C}"/>
              </a:ext>
            </a:extLst>
          </p:cNvPr>
          <p:cNvSpPr/>
          <p:nvPr/>
        </p:nvSpPr>
        <p:spPr>
          <a:xfrm>
            <a:off x="3744049" y="1"/>
            <a:ext cx="9153525" cy="10287000"/>
          </a:xfrm>
          <a:custGeom>
            <a:avLst/>
            <a:gdLst/>
            <a:ahLst/>
            <a:cxnLst/>
            <a:rect l="l" t="t" r="r" b="b"/>
            <a:pathLst>
              <a:path w="4935460" h="10847165">
                <a:moveTo>
                  <a:pt x="0" y="0"/>
                </a:moveTo>
                <a:lnTo>
                  <a:pt x="4935460" y="0"/>
                </a:lnTo>
                <a:lnTo>
                  <a:pt x="4935460" y="10847166"/>
                </a:lnTo>
                <a:lnTo>
                  <a:pt x="0" y="108471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5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6774360" y="1972643"/>
            <a:ext cx="4407990" cy="5818807"/>
          </a:xfrm>
          <a:custGeom>
            <a:avLst/>
            <a:gdLst/>
            <a:ahLst/>
            <a:cxnLst/>
            <a:rect l="l" t="t" r="r" b="b"/>
            <a:pathLst>
              <a:path w="4917086" h="6378073">
                <a:moveTo>
                  <a:pt x="0" y="0"/>
                </a:moveTo>
                <a:lnTo>
                  <a:pt x="4917086" y="0"/>
                </a:lnTo>
                <a:lnTo>
                  <a:pt x="4917086" y="6378073"/>
                </a:lnTo>
                <a:lnTo>
                  <a:pt x="0" y="63780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781301" y="595601"/>
            <a:ext cx="12573000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8499" dirty="0">
                <a:solidFill>
                  <a:srgbClr val="FFFFFF"/>
                </a:solidFill>
                <a:latin typeface="Impact"/>
              </a:rPr>
              <a:t>YOUR FREE GIFT</a:t>
            </a:r>
          </a:p>
        </p:txBody>
      </p:sp>
      <p:pic>
        <p:nvPicPr>
          <p:cNvPr id="8" name="Picture 7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F9F4557-DF0B-3C0E-97F0-C9EB843857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" y="164671"/>
            <a:ext cx="1828800" cy="3914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DAD0B-A2D2-65AE-006B-D38669040F47}"/>
              </a:ext>
            </a:extLst>
          </p:cNvPr>
          <p:cNvSpPr txBox="1"/>
          <p:nvPr/>
        </p:nvSpPr>
        <p:spPr>
          <a:xfrm>
            <a:off x="4300538" y="8075653"/>
            <a:ext cx="91535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rgbClr val="FFFFFF"/>
                </a:solidFill>
                <a:latin typeface="Montserrat-Medium"/>
              </a:rPr>
              <a:t>Getmoreleads.ybappc.co.uk</a:t>
            </a:r>
          </a:p>
          <a:p>
            <a:pPr algn="ctr"/>
            <a:endParaRPr lang="en-GB" sz="3200" dirty="0">
              <a:solidFill>
                <a:srgbClr val="FFFFFF"/>
              </a:solidFill>
              <a:latin typeface="Montserrat-Medium"/>
            </a:endParaRPr>
          </a:p>
          <a:p>
            <a:pPr algn="ctr"/>
            <a:r>
              <a:rPr lang="en-GB" sz="3200" dirty="0">
                <a:solidFill>
                  <a:srgbClr val="FFFFFF"/>
                </a:solidFill>
                <a:latin typeface="Montserrat-Medium"/>
              </a:rPr>
              <a:t>team@ybappc.co.uk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9646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861678" y="-280083"/>
            <a:ext cx="4935460" cy="10847165"/>
          </a:xfrm>
          <a:custGeom>
            <a:avLst/>
            <a:gdLst/>
            <a:ahLst/>
            <a:cxnLst/>
            <a:rect l="l" t="t" r="r" b="b"/>
            <a:pathLst>
              <a:path w="4935460" h="10847165">
                <a:moveTo>
                  <a:pt x="0" y="0"/>
                </a:moveTo>
                <a:lnTo>
                  <a:pt x="4935460" y="0"/>
                </a:lnTo>
                <a:lnTo>
                  <a:pt x="4935460" y="10847166"/>
                </a:lnTo>
                <a:lnTo>
                  <a:pt x="0" y="108471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49E477-2EA4-7BB1-EB80-EDB679F7074C}"/>
              </a:ext>
            </a:extLst>
          </p:cNvPr>
          <p:cNvGrpSpPr/>
          <p:nvPr/>
        </p:nvGrpSpPr>
        <p:grpSpPr>
          <a:xfrm>
            <a:off x="-12704" y="1199873"/>
            <a:ext cx="19641819" cy="1219985"/>
            <a:chOff x="0" y="0"/>
            <a:chExt cx="4852047" cy="32131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7E464AD-9B22-8D78-5DA1-C410E1E3B30E}"/>
                </a:ext>
              </a:extLst>
            </p:cNvPr>
            <p:cNvSpPr/>
            <p:nvPr/>
          </p:nvSpPr>
          <p:spPr>
            <a:xfrm>
              <a:off x="0" y="0"/>
              <a:ext cx="4852046" cy="321313"/>
            </a:xfrm>
            <a:custGeom>
              <a:avLst/>
              <a:gdLst/>
              <a:ahLst/>
              <a:cxnLst/>
              <a:rect l="l" t="t" r="r" b="b"/>
              <a:pathLst>
                <a:path w="4852046" h="321313">
                  <a:moveTo>
                    <a:pt x="0" y="0"/>
                  </a:moveTo>
                  <a:lnTo>
                    <a:pt x="4852046" y="0"/>
                  </a:lnTo>
                  <a:lnTo>
                    <a:pt x="4852046" y="321313"/>
                  </a:lnTo>
                  <a:lnTo>
                    <a:pt x="0" y="321313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A7B2B643-7655-3C2B-74DB-99ECEF557101}"/>
                </a:ext>
              </a:extLst>
            </p:cNvPr>
            <p:cNvSpPr txBox="1"/>
            <p:nvPr/>
          </p:nvSpPr>
          <p:spPr>
            <a:xfrm>
              <a:off x="0" y="-57150"/>
              <a:ext cx="4852047" cy="378463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32196" y="978519"/>
            <a:ext cx="17455800" cy="14481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255"/>
              </a:lnSpc>
            </a:pPr>
            <a:r>
              <a:rPr lang="en-US" sz="8000" spc="9" dirty="0">
                <a:solidFill>
                  <a:srgbClr val="FFFFFF"/>
                </a:solidFill>
                <a:latin typeface="Impact"/>
              </a:rPr>
              <a:t>Data : no opinions only evidence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49F2531-A297-03F2-4D6D-44DEE77EF9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" y="164671"/>
            <a:ext cx="1828800" cy="3914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EA43C3-9030-D94E-8D51-0A9164E0BA5C}"/>
              </a:ext>
            </a:extLst>
          </p:cNvPr>
          <p:cNvSpPr txBox="1"/>
          <p:nvPr/>
        </p:nvSpPr>
        <p:spPr>
          <a:xfrm>
            <a:off x="14173200" y="98435"/>
            <a:ext cx="567985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Poppins"/>
              </a:rPr>
              <a:t>team@ybappc.co.uk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F05200CE-9825-5309-DFD2-C75A411B291C}"/>
              </a:ext>
            </a:extLst>
          </p:cNvPr>
          <p:cNvGrpSpPr/>
          <p:nvPr/>
        </p:nvGrpSpPr>
        <p:grpSpPr>
          <a:xfrm>
            <a:off x="-304800" y="9953626"/>
            <a:ext cx="18592800" cy="523874"/>
            <a:chOff x="0" y="0"/>
            <a:chExt cx="4852047" cy="82785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EEB22D0C-8FEA-24D7-C5EE-C3B087805B44}"/>
                </a:ext>
              </a:extLst>
            </p:cNvPr>
            <p:cNvSpPr/>
            <p:nvPr/>
          </p:nvSpPr>
          <p:spPr>
            <a:xfrm>
              <a:off x="0" y="0"/>
              <a:ext cx="4852046" cy="82785"/>
            </a:xfrm>
            <a:custGeom>
              <a:avLst/>
              <a:gdLst/>
              <a:ahLst/>
              <a:cxnLst/>
              <a:rect l="l" t="t" r="r" b="b"/>
              <a:pathLst>
                <a:path w="4852046" h="82785">
                  <a:moveTo>
                    <a:pt x="0" y="0"/>
                  </a:moveTo>
                  <a:lnTo>
                    <a:pt x="4852046" y="0"/>
                  </a:lnTo>
                  <a:lnTo>
                    <a:pt x="4852046" y="82785"/>
                  </a:lnTo>
                  <a:lnTo>
                    <a:pt x="0" y="82785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3123F360-57A1-0A67-174E-9D82DBCAD51F}"/>
                </a:ext>
              </a:extLst>
            </p:cNvPr>
            <p:cNvSpPr txBox="1"/>
            <p:nvPr/>
          </p:nvSpPr>
          <p:spPr>
            <a:xfrm>
              <a:off x="0" y="-57150"/>
              <a:ext cx="4852047" cy="13993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7" name="Google Shape;69;p15">
            <a:extLst>
              <a:ext uri="{FF2B5EF4-FFF2-40B4-BE49-F238E27FC236}">
                <a16:creationId xmlns:a16="http://schemas.microsoft.com/office/drawing/2014/main" id="{CB209B74-21D5-66AB-C95F-70D5501FE039}"/>
              </a:ext>
            </a:extLst>
          </p:cNvPr>
          <p:cNvSpPr txBox="1">
            <a:spLocks/>
          </p:cNvSpPr>
          <p:nvPr/>
        </p:nvSpPr>
        <p:spPr>
          <a:xfrm>
            <a:off x="1841504" y="2820981"/>
            <a:ext cx="9169958" cy="61880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50000"/>
              </a:lnSpc>
              <a:spcBef>
                <a:spcPts val="600"/>
              </a:spcBef>
              <a:buSzPts val="1800"/>
              <a:buNone/>
            </a:pPr>
            <a:r>
              <a:rPr lang="en-GB" sz="4800" b="1" u="sng" dirty="0">
                <a:solidFill>
                  <a:srgbClr val="FFFFFF"/>
                </a:solidFill>
                <a:latin typeface="Montserrat-Medium"/>
              </a:rPr>
              <a:t>Over 12 months:</a:t>
            </a:r>
          </a:p>
          <a:p>
            <a:pPr marL="685800" indent="-571500">
              <a:lnSpc>
                <a:spcPct val="150000"/>
              </a:lnSpc>
              <a:spcBef>
                <a:spcPts val="600"/>
              </a:spcBef>
              <a:buSzPts val="1800"/>
              <a:buFont typeface="Wingdings" panose="05000000000000000000" pitchFamily="2" charset="2"/>
              <a:buChar char="§"/>
            </a:pPr>
            <a:r>
              <a:rPr lang="en-GB" sz="4000" b="1" dirty="0">
                <a:solidFill>
                  <a:srgbClr val="FFFFFF"/>
                </a:solidFill>
                <a:latin typeface="Montserrat-Medium"/>
              </a:rPr>
              <a:t>£251,017 </a:t>
            </a:r>
            <a:r>
              <a:rPr lang="en-GB" sz="4000" dirty="0">
                <a:solidFill>
                  <a:srgbClr val="FFFFFF"/>
                </a:solidFill>
                <a:latin typeface="Montserrat-Medium"/>
              </a:rPr>
              <a:t>ad spend</a:t>
            </a:r>
          </a:p>
          <a:p>
            <a:pPr marL="685800" indent="-571500">
              <a:lnSpc>
                <a:spcPct val="150000"/>
              </a:lnSpc>
              <a:spcBef>
                <a:spcPts val="600"/>
              </a:spcBef>
              <a:buSzPts val="1800"/>
              <a:buFont typeface="Wingdings" panose="05000000000000000000" pitchFamily="2" charset="2"/>
              <a:buChar char="§"/>
            </a:pPr>
            <a:r>
              <a:rPr lang="en-GB" sz="4000" b="1" dirty="0">
                <a:solidFill>
                  <a:srgbClr val="FFFFFF"/>
                </a:solidFill>
                <a:latin typeface="Montserrat-Medium"/>
              </a:rPr>
              <a:t>73,923</a:t>
            </a:r>
            <a:r>
              <a:rPr lang="en-GB" sz="4000" dirty="0">
                <a:solidFill>
                  <a:srgbClr val="FFFFFF"/>
                </a:solidFill>
                <a:latin typeface="Montserrat-Medium"/>
              </a:rPr>
              <a:t> clicks</a:t>
            </a:r>
          </a:p>
          <a:p>
            <a:pPr marL="685800" indent="-571500">
              <a:lnSpc>
                <a:spcPct val="150000"/>
              </a:lnSpc>
              <a:spcBef>
                <a:spcPts val="600"/>
              </a:spcBef>
              <a:buSzPts val="1800"/>
              <a:buFont typeface="Wingdings" panose="05000000000000000000" pitchFamily="2" charset="2"/>
              <a:buChar char="§"/>
            </a:pPr>
            <a:r>
              <a:rPr lang="en-GB" sz="4000" b="1" dirty="0">
                <a:solidFill>
                  <a:srgbClr val="FFFFFF"/>
                </a:solidFill>
                <a:latin typeface="Montserrat-Medium"/>
              </a:rPr>
              <a:t>14,908</a:t>
            </a:r>
            <a:r>
              <a:rPr lang="en-GB" sz="4000" dirty="0">
                <a:solidFill>
                  <a:srgbClr val="FFFFFF"/>
                </a:solidFill>
                <a:latin typeface="Montserrat-Medium"/>
              </a:rPr>
              <a:t> leads</a:t>
            </a:r>
          </a:p>
          <a:p>
            <a:pPr marL="685800" indent="-571500">
              <a:lnSpc>
                <a:spcPct val="150000"/>
              </a:lnSpc>
              <a:spcBef>
                <a:spcPts val="600"/>
              </a:spcBef>
              <a:buSzPts val="1800"/>
              <a:buFont typeface="Wingdings" panose="05000000000000000000" pitchFamily="2" charset="2"/>
              <a:buChar char="§"/>
            </a:pPr>
            <a:r>
              <a:rPr lang="en-GB" sz="4000" b="1" dirty="0">
                <a:solidFill>
                  <a:srgbClr val="FFFFFF"/>
                </a:solidFill>
                <a:latin typeface="Montserrat-Medium"/>
              </a:rPr>
              <a:t>£4.5m </a:t>
            </a:r>
            <a:r>
              <a:rPr lang="en-GB" sz="4000" dirty="0">
                <a:solidFill>
                  <a:srgbClr val="FFFFFF"/>
                </a:solidFill>
                <a:latin typeface="Montserrat-Medium"/>
              </a:rPr>
              <a:t>estimated sales value</a:t>
            </a:r>
          </a:p>
          <a:p>
            <a:pPr marL="685800" indent="-571500">
              <a:lnSpc>
                <a:spcPct val="150000"/>
              </a:lnSpc>
              <a:spcBef>
                <a:spcPts val="600"/>
              </a:spcBef>
              <a:buSzPts val="1800"/>
              <a:buFont typeface="Wingdings" panose="05000000000000000000" pitchFamily="2" charset="2"/>
              <a:buChar char="§"/>
            </a:pPr>
            <a:r>
              <a:rPr lang="en-GB" sz="4000" b="1" dirty="0">
                <a:solidFill>
                  <a:srgbClr val="FFFFFF"/>
                </a:solidFill>
                <a:latin typeface="Montserrat-Medium"/>
              </a:rPr>
              <a:t>50+ </a:t>
            </a:r>
            <a:r>
              <a:rPr lang="en-GB" sz="4000" dirty="0">
                <a:solidFill>
                  <a:srgbClr val="FFFFFF"/>
                </a:solidFill>
                <a:latin typeface="Montserrat-Medium"/>
              </a:rPr>
              <a:t>self-storage accounts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215269" y="-280083"/>
            <a:ext cx="4935460" cy="10847165"/>
          </a:xfrm>
          <a:custGeom>
            <a:avLst/>
            <a:gdLst/>
            <a:ahLst/>
            <a:cxnLst/>
            <a:rect l="l" t="t" r="r" b="b"/>
            <a:pathLst>
              <a:path w="4935460" h="10847165">
                <a:moveTo>
                  <a:pt x="0" y="0"/>
                </a:moveTo>
                <a:lnTo>
                  <a:pt x="4935460" y="0"/>
                </a:lnTo>
                <a:lnTo>
                  <a:pt x="4935460" y="10847166"/>
                </a:lnTo>
                <a:lnTo>
                  <a:pt x="0" y="108471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4135061" y="3661658"/>
            <a:ext cx="4935460" cy="6360716"/>
          </a:xfrm>
          <a:custGeom>
            <a:avLst/>
            <a:gdLst/>
            <a:ahLst/>
            <a:cxnLst/>
            <a:rect l="l" t="t" r="r" b="b"/>
            <a:pathLst>
              <a:path w="7375509" h="9180486">
                <a:moveTo>
                  <a:pt x="0" y="0"/>
                </a:moveTo>
                <a:lnTo>
                  <a:pt x="7375509" y="0"/>
                </a:lnTo>
                <a:lnTo>
                  <a:pt x="7375509" y="9180486"/>
                </a:lnTo>
                <a:lnTo>
                  <a:pt x="0" y="91804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49F2531-A297-03F2-4D6D-44DEE77EF9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" y="164671"/>
            <a:ext cx="1828800" cy="3914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EA43C3-9030-D94E-8D51-0A9164E0BA5C}"/>
              </a:ext>
            </a:extLst>
          </p:cNvPr>
          <p:cNvSpPr txBox="1"/>
          <p:nvPr/>
        </p:nvSpPr>
        <p:spPr>
          <a:xfrm>
            <a:off x="14173200" y="98435"/>
            <a:ext cx="567985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Poppins"/>
              </a:rPr>
              <a:t>team@ybappc.co.uk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F05200CE-9825-5309-DFD2-C75A411B291C}"/>
              </a:ext>
            </a:extLst>
          </p:cNvPr>
          <p:cNvGrpSpPr/>
          <p:nvPr/>
        </p:nvGrpSpPr>
        <p:grpSpPr>
          <a:xfrm>
            <a:off x="-304800" y="9953626"/>
            <a:ext cx="18592800" cy="523874"/>
            <a:chOff x="0" y="0"/>
            <a:chExt cx="4852047" cy="82785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EEB22D0C-8FEA-24D7-C5EE-C3B087805B44}"/>
                </a:ext>
              </a:extLst>
            </p:cNvPr>
            <p:cNvSpPr/>
            <p:nvPr/>
          </p:nvSpPr>
          <p:spPr>
            <a:xfrm>
              <a:off x="0" y="0"/>
              <a:ext cx="4852046" cy="82785"/>
            </a:xfrm>
            <a:custGeom>
              <a:avLst/>
              <a:gdLst/>
              <a:ahLst/>
              <a:cxnLst/>
              <a:rect l="l" t="t" r="r" b="b"/>
              <a:pathLst>
                <a:path w="4852046" h="82785">
                  <a:moveTo>
                    <a:pt x="0" y="0"/>
                  </a:moveTo>
                  <a:lnTo>
                    <a:pt x="4852046" y="0"/>
                  </a:lnTo>
                  <a:lnTo>
                    <a:pt x="4852046" y="82785"/>
                  </a:lnTo>
                  <a:lnTo>
                    <a:pt x="0" y="82785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3123F360-57A1-0A67-174E-9D82DBCAD51F}"/>
                </a:ext>
              </a:extLst>
            </p:cNvPr>
            <p:cNvSpPr txBox="1"/>
            <p:nvPr/>
          </p:nvSpPr>
          <p:spPr>
            <a:xfrm>
              <a:off x="0" y="-57150"/>
              <a:ext cx="4852047" cy="13993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5AC9218-5F12-C14B-67E9-478892436BD7}"/>
              </a:ext>
            </a:extLst>
          </p:cNvPr>
          <p:cNvSpPr txBox="1"/>
          <p:nvPr/>
        </p:nvSpPr>
        <p:spPr>
          <a:xfrm>
            <a:off x="927104" y="3040758"/>
            <a:ext cx="13444946" cy="6360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 sz="4000" dirty="0">
                <a:solidFill>
                  <a:srgbClr val="FFFFFF"/>
                </a:solidFill>
                <a:latin typeface="Montserrat-Medium"/>
              </a:rPr>
              <a:t>1. Why Google isn’t helping your business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GB" sz="4000" dirty="0">
              <a:solidFill>
                <a:srgbClr val="FFFFFF"/>
              </a:solidFill>
              <a:latin typeface="Montserrat-Medium"/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 sz="4000" dirty="0">
                <a:solidFill>
                  <a:srgbClr val="FFFFFF"/>
                </a:solidFill>
                <a:latin typeface="Montserrat-Medium"/>
              </a:rPr>
              <a:t>2. How to eliminate out of area enquiries 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endParaRPr lang="en-GB" sz="4000" dirty="0">
              <a:solidFill>
                <a:srgbClr val="FFFFFF"/>
              </a:solidFill>
              <a:latin typeface="Montserrat-Medium"/>
            </a:endParaRPr>
          </a:p>
          <a:p>
            <a:pPr marL="114300" lvl="0" algn="l" rtl="0">
              <a:spcBef>
                <a:spcPts val="1600"/>
              </a:spcBef>
              <a:spcAft>
                <a:spcPts val="0"/>
              </a:spcAft>
              <a:buSzPts val="1800"/>
            </a:pPr>
            <a:r>
              <a:rPr lang="en-GB" sz="4000" dirty="0">
                <a:solidFill>
                  <a:srgbClr val="FFFFFF"/>
                </a:solidFill>
                <a:latin typeface="Montserrat-Medium"/>
              </a:rPr>
              <a:t>3. How you could double your ad spend </a:t>
            </a:r>
          </a:p>
          <a:p>
            <a:pPr marL="114300" lvl="0" algn="l" rtl="0">
              <a:spcBef>
                <a:spcPts val="1600"/>
              </a:spcBef>
              <a:spcAft>
                <a:spcPts val="0"/>
              </a:spcAft>
              <a:buSzPts val="1800"/>
            </a:pPr>
            <a:r>
              <a:rPr lang="en-GB" sz="4000" dirty="0">
                <a:solidFill>
                  <a:srgbClr val="FFFFFF"/>
                </a:solidFill>
                <a:latin typeface="Montserrat-Medium"/>
              </a:rPr>
              <a:t>… for free!</a:t>
            </a:r>
          </a:p>
          <a:p>
            <a:pPr marL="114300" lvl="0" algn="l" rtl="0">
              <a:spcBef>
                <a:spcPts val="1600"/>
              </a:spcBef>
              <a:spcAft>
                <a:spcPts val="0"/>
              </a:spcAft>
              <a:buSzPts val="1800"/>
            </a:pPr>
            <a:endParaRPr lang="en-GB" dirty="0">
              <a:solidFill>
                <a:srgbClr val="FFFFFF"/>
              </a:solidFill>
              <a:latin typeface="Montserrat-Medium"/>
            </a:endParaRPr>
          </a:p>
          <a:p>
            <a:pPr marL="114300" lvl="0" algn="l" rtl="0">
              <a:spcBef>
                <a:spcPts val="1600"/>
              </a:spcBef>
              <a:spcAft>
                <a:spcPts val="1600"/>
              </a:spcAft>
              <a:buSzPts val="1800"/>
            </a:pPr>
            <a:r>
              <a:rPr lang="en-GB" sz="4800" b="1" dirty="0">
                <a:solidFill>
                  <a:srgbClr val="FFFFFF"/>
                </a:solidFill>
                <a:latin typeface="Montserrat-Medium"/>
              </a:rPr>
              <a:t>Plus 7 more secrets costing you money right now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C64CD9-8160-6B1A-AD9F-68A33C8EE304}"/>
              </a:ext>
            </a:extLst>
          </p:cNvPr>
          <p:cNvGrpSpPr/>
          <p:nvPr/>
        </p:nvGrpSpPr>
        <p:grpSpPr>
          <a:xfrm>
            <a:off x="-12704" y="1199873"/>
            <a:ext cx="19641819" cy="1219985"/>
            <a:chOff x="0" y="0"/>
            <a:chExt cx="4852047" cy="32131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5641B8C-6ECF-108C-2B68-B4FE16D9A6B5}"/>
                </a:ext>
              </a:extLst>
            </p:cNvPr>
            <p:cNvSpPr/>
            <p:nvPr/>
          </p:nvSpPr>
          <p:spPr>
            <a:xfrm>
              <a:off x="0" y="0"/>
              <a:ext cx="4852046" cy="321313"/>
            </a:xfrm>
            <a:custGeom>
              <a:avLst/>
              <a:gdLst/>
              <a:ahLst/>
              <a:cxnLst/>
              <a:rect l="l" t="t" r="r" b="b"/>
              <a:pathLst>
                <a:path w="4852046" h="321313">
                  <a:moveTo>
                    <a:pt x="0" y="0"/>
                  </a:moveTo>
                  <a:lnTo>
                    <a:pt x="4852046" y="0"/>
                  </a:lnTo>
                  <a:lnTo>
                    <a:pt x="4852046" y="321313"/>
                  </a:lnTo>
                  <a:lnTo>
                    <a:pt x="0" y="321313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3D39C839-C21D-E64C-5C58-EB73FD221AB6}"/>
                </a:ext>
              </a:extLst>
            </p:cNvPr>
            <p:cNvSpPr txBox="1"/>
            <p:nvPr/>
          </p:nvSpPr>
          <p:spPr>
            <a:xfrm>
              <a:off x="0" y="-57150"/>
              <a:ext cx="4852047" cy="378463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19484" y="968984"/>
            <a:ext cx="9572278" cy="1381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255"/>
              </a:lnSpc>
            </a:pPr>
            <a:r>
              <a:rPr lang="en-US" sz="7470" spc="9" dirty="0">
                <a:solidFill>
                  <a:srgbClr val="FFFFFF"/>
                </a:solidFill>
                <a:latin typeface="Impact"/>
              </a:rPr>
              <a:t>You will </a:t>
            </a:r>
            <a:r>
              <a:rPr lang="en-US" sz="7470" dirty="0">
                <a:solidFill>
                  <a:srgbClr val="FFFFFF"/>
                </a:solidFill>
                <a:latin typeface="Impact"/>
              </a:rPr>
              <a:t>learn</a:t>
            </a:r>
          </a:p>
        </p:txBody>
      </p:sp>
    </p:spTree>
    <p:extLst>
      <p:ext uri="{BB962C8B-B14F-4D97-AF65-F5344CB8AC3E}">
        <p14:creationId xmlns:p14="http://schemas.microsoft.com/office/powerpoint/2010/main" val="3770828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884" y="-71436"/>
            <a:ext cx="18300704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861679" y="-280083"/>
            <a:ext cx="4935461" cy="10847165"/>
          </a:xfrm>
          <a:custGeom>
            <a:avLst/>
            <a:gdLst/>
            <a:ahLst/>
            <a:cxnLst/>
            <a:rect l="l" t="t" r="r" b="b"/>
            <a:pathLst>
              <a:path w="4935460" h="10847165">
                <a:moveTo>
                  <a:pt x="0" y="0"/>
                </a:moveTo>
                <a:lnTo>
                  <a:pt x="4935460" y="0"/>
                </a:lnTo>
                <a:lnTo>
                  <a:pt x="4935460" y="10847166"/>
                </a:lnTo>
                <a:lnTo>
                  <a:pt x="0" y="108471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49F2531-A297-03F2-4D6D-44DEE77EF9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" y="164672"/>
            <a:ext cx="1828800" cy="3914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EA43C3-9030-D94E-8D51-0A9164E0BA5C}"/>
              </a:ext>
            </a:extLst>
          </p:cNvPr>
          <p:cNvSpPr txBox="1"/>
          <p:nvPr/>
        </p:nvSpPr>
        <p:spPr>
          <a:xfrm>
            <a:off x="14173202" y="98436"/>
            <a:ext cx="5679851" cy="511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Poppins"/>
              </a:rPr>
              <a:t>team@ybappc.co.uk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F05200CE-9825-5309-DFD2-C75A411B291C}"/>
              </a:ext>
            </a:extLst>
          </p:cNvPr>
          <p:cNvGrpSpPr/>
          <p:nvPr/>
        </p:nvGrpSpPr>
        <p:grpSpPr>
          <a:xfrm>
            <a:off x="-304800" y="9953627"/>
            <a:ext cx="18592800" cy="523874"/>
            <a:chOff x="0" y="0"/>
            <a:chExt cx="4852047" cy="82785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EEB22D0C-8FEA-24D7-C5EE-C3B087805B44}"/>
                </a:ext>
              </a:extLst>
            </p:cNvPr>
            <p:cNvSpPr/>
            <p:nvPr/>
          </p:nvSpPr>
          <p:spPr>
            <a:xfrm>
              <a:off x="0" y="0"/>
              <a:ext cx="4852046" cy="82785"/>
            </a:xfrm>
            <a:custGeom>
              <a:avLst/>
              <a:gdLst/>
              <a:ahLst/>
              <a:cxnLst/>
              <a:rect l="l" t="t" r="r" b="b"/>
              <a:pathLst>
                <a:path w="4852046" h="82785">
                  <a:moveTo>
                    <a:pt x="0" y="0"/>
                  </a:moveTo>
                  <a:lnTo>
                    <a:pt x="4852046" y="0"/>
                  </a:lnTo>
                  <a:lnTo>
                    <a:pt x="4852046" y="82785"/>
                  </a:lnTo>
                  <a:lnTo>
                    <a:pt x="0" y="82785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3123F360-57A1-0A67-174E-9D82DBCAD51F}"/>
                </a:ext>
              </a:extLst>
            </p:cNvPr>
            <p:cNvSpPr txBox="1"/>
            <p:nvPr/>
          </p:nvSpPr>
          <p:spPr>
            <a:xfrm>
              <a:off x="0" y="-57150"/>
              <a:ext cx="4852047" cy="13993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pic>
        <p:nvPicPr>
          <p:cNvPr id="5" name="Picture 4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104C322C-BD62-EC33-33BE-8E0614E0A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91" y="6711420"/>
            <a:ext cx="12347055" cy="3876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798587-016B-2718-B184-9661F77BDF82}"/>
              </a:ext>
            </a:extLst>
          </p:cNvPr>
          <p:cNvSpPr txBox="1"/>
          <p:nvPr/>
        </p:nvSpPr>
        <p:spPr>
          <a:xfrm>
            <a:off x="13793547" y="4682803"/>
            <a:ext cx="41250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400" i="1" dirty="0">
                <a:solidFill>
                  <a:schemeClr val="bg1"/>
                </a:solidFill>
                <a:latin typeface="Montserrat-Medium"/>
                <a:cs typeface="Teko" panose="02000000000000000000" pitchFamily="2" charset="0"/>
              </a:rPr>
              <a:t>“Our revenue is up 75%”</a:t>
            </a:r>
          </a:p>
          <a:p>
            <a:pPr algn="r"/>
            <a:r>
              <a:rPr lang="en-GB" dirty="0">
                <a:solidFill>
                  <a:schemeClr val="bg1"/>
                </a:solidFill>
                <a:latin typeface="Montserrat-Medium"/>
                <a:cs typeface="Teko" panose="02000000000000000000" pitchFamily="2" charset="0"/>
              </a:rPr>
              <a:t>Hazel Edwards</a:t>
            </a:r>
          </a:p>
          <a:p>
            <a:pPr algn="r"/>
            <a:r>
              <a:rPr lang="en-GB" dirty="0">
                <a:solidFill>
                  <a:schemeClr val="bg1"/>
                </a:solidFill>
                <a:latin typeface="Montserrat-Medium"/>
                <a:cs typeface="Teko" panose="02000000000000000000" pitchFamily="2" charset="0"/>
              </a:rPr>
              <a:t>Container Team</a:t>
            </a:r>
            <a:endParaRPr lang="en-GB" sz="2400" dirty="0">
              <a:solidFill>
                <a:schemeClr val="bg1"/>
              </a:solidFill>
              <a:latin typeface="Montserrat-Medium"/>
              <a:cs typeface="Tek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DE1213-5DEF-FFCC-DB8A-6563FAFDA9E4}"/>
              </a:ext>
            </a:extLst>
          </p:cNvPr>
          <p:cNvSpPr txBox="1"/>
          <p:nvPr/>
        </p:nvSpPr>
        <p:spPr>
          <a:xfrm>
            <a:off x="984107" y="2494473"/>
            <a:ext cx="15558027" cy="4835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4400">
                <a:solidFill>
                  <a:srgbClr val="FFFFFF"/>
                </a:solidFill>
                <a:latin typeface="Montserrat-Medium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dirty="0"/>
              <a:t>SSA Supplier Partner 18 months</a:t>
            </a:r>
          </a:p>
          <a:p>
            <a:r>
              <a:rPr lang="en-GB" dirty="0"/>
              <a:t>Top 3% Google Premier Partner</a:t>
            </a:r>
          </a:p>
          <a:p>
            <a:r>
              <a:rPr lang="en-GB" dirty="0"/>
              <a:t>Self storage &gt; 75k clicks &amp; 15k in 12 months</a:t>
            </a:r>
          </a:p>
          <a:p>
            <a:r>
              <a:rPr lang="en-GB" dirty="0"/>
              <a:t>Over £4m ad spend per year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DD1A94-867F-CCFA-6FCF-A4B6D69B703F}"/>
              </a:ext>
            </a:extLst>
          </p:cNvPr>
          <p:cNvGrpSpPr/>
          <p:nvPr/>
        </p:nvGrpSpPr>
        <p:grpSpPr>
          <a:xfrm>
            <a:off x="-12704" y="1199873"/>
            <a:ext cx="19641819" cy="1219985"/>
            <a:chOff x="0" y="0"/>
            <a:chExt cx="4852047" cy="321313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157DAB9-A905-4EC8-BC29-F6D0C36F26BB}"/>
                </a:ext>
              </a:extLst>
            </p:cNvPr>
            <p:cNvSpPr/>
            <p:nvPr/>
          </p:nvSpPr>
          <p:spPr>
            <a:xfrm>
              <a:off x="0" y="0"/>
              <a:ext cx="4852046" cy="321313"/>
            </a:xfrm>
            <a:custGeom>
              <a:avLst/>
              <a:gdLst/>
              <a:ahLst/>
              <a:cxnLst/>
              <a:rect l="l" t="t" r="r" b="b"/>
              <a:pathLst>
                <a:path w="4852046" h="321313">
                  <a:moveTo>
                    <a:pt x="0" y="0"/>
                  </a:moveTo>
                  <a:lnTo>
                    <a:pt x="4852046" y="0"/>
                  </a:lnTo>
                  <a:lnTo>
                    <a:pt x="4852046" y="321313"/>
                  </a:lnTo>
                  <a:lnTo>
                    <a:pt x="0" y="321313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BFC15B93-EB56-1231-E4BD-A9A6549DD371}"/>
                </a:ext>
              </a:extLst>
            </p:cNvPr>
            <p:cNvSpPr txBox="1"/>
            <p:nvPr/>
          </p:nvSpPr>
          <p:spPr>
            <a:xfrm>
              <a:off x="0" y="-57150"/>
              <a:ext cx="4852047" cy="378463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8" name="TextBox 9">
            <a:extLst>
              <a:ext uri="{FF2B5EF4-FFF2-40B4-BE49-F238E27FC236}">
                <a16:creationId xmlns:a16="http://schemas.microsoft.com/office/drawing/2014/main" id="{3D565B27-0C8A-9B90-7FAD-3910FCBE7EB8}"/>
              </a:ext>
            </a:extLst>
          </p:cNvPr>
          <p:cNvSpPr txBox="1"/>
          <p:nvPr/>
        </p:nvSpPr>
        <p:spPr>
          <a:xfrm>
            <a:off x="1049901" y="1310357"/>
            <a:ext cx="11565273" cy="106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1"/>
              </a:lnSpc>
            </a:pPr>
            <a:r>
              <a:rPr lang="en-US" sz="7467" dirty="0">
                <a:solidFill>
                  <a:srgbClr val="FFFFFF"/>
                </a:solidFill>
                <a:latin typeface="Impact"/>
              </a:rPr>
              <a:t>Who’s YBA?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1A9D638-2BD4-2CA4-B3BB-6DA33E82B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061" y="421916"/>
            <a:ext cx="3850778" cy="4632806"/>
          </a:xfrm>
          <a:prstGeom prst="rect">
            <a:avLst/>
          </a:prstGeom>
        </p:spPr>
      </p:pic>
      <p:pic>
        <p:nvPicPr>
          <p:cNvPr id="19" name="Picture 2" descr="Meet the Team - Container Team">
            <a:extLst>
              <a:ext uri="{FF2B5EF4-FFF2-40B4-BE49-F238E27FC236}">
                <a16:creationId xmlns:a16="http://schemas.microsoft.com/office/drawing/2014/main" id="{31A00BF2-6B34-6CE1-DBFB-010584D8B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7515" y="2547268"/>
            <a:ext cx="2140553" cy="2140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0">
            <a:extLst>
              <a:ext uri="{FF2B5EF4-FFF2-40B4-BE49-F238E27FC236}">
                <a16:creationId xmlns:a16="http://schemas.microsoft.com/office/drawing/2014/main" id="{0BFF6E3D-48D0-F726-10BE-8206CEA94C94}"/>
              </a:ext>
            </a:extLst>
          </p:cNvPr>
          <p:cNvSpPr/>
          <p:nvPr/>
        </p:nvSpPr>
        <p:spPr>
          <a:xfrm>
            <a:off x="14816448" y="7547211"/>
            <a:ext cx="3451372" cy="2473768"/>
          </a:xfrm>
          <a:custGeom>
            <a:avLst/>
            <a:gdLst/>
            <a:ahLst/>
            <a:cxnLst/>
            <a:rect l="l" t="t" r="r" b="b"/>
            <a:pathLst>
              <a:path w="4223767" h="2883180">
                <a:moveTo>
                  <a:pt x="0" y="0"/>
                </a:moveTo>
                <a:lnTo>
                  <a:pt x="4223768" y="0"/>
                </a:lnTo>
                <a:lnTo>
                  <a:pt x="4223768" y="2883180"/>
                </a:lnTo>
                <a:lnTo>
                  <a:pt x="0" y="288318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pic>
        <p:nvPicPr>
          <p:cNvPr id="21" name="Picture 2" descr="YSN Board">
            <a:extLst>
              <a:ext uri="{FF2B5EF4-FFF2-40B4-BE49-F238E27FC236}">
                <a16:creationId xmlns:a16="http://schemas.microsoft.com/office/drawing/2014/main" id="{6FF5866D-6D61-7A45-6C1C-8F9480C2A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219" y="5973762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" y="-18960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047746" y="1958012"/>
            <a:ext cx="16192500" cy="6370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13800" dirty="0">
                <a:solidFill>
                  <a:srgbClr val="FFFFFF"/>
                </a:solidFill>
                <a:latin typeface="Impact"/>
              </a:rPr>
              <a:t>10 Secrets from generating 15,000 Storage Leads </a:t>
            </a:r>
            <a:endParaRPr lang="en-US" sz="13800" dirty="0">
              <a:solidFill>
                <a:srgbClr val="FFFFFF"/>
              </a:solidFill>
              <a:latin typeface="Impact"/>
            </a:endParaRPr>
          </a:p>
        </p:txBody>
      </p:sp>
      <p:pic>
        <p:nvPicPr>
          <p:cNvPr id="21" name="Picture 2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D8D34710-1F69-86A6-3245-A5913D7947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9624"/>
            <a:ext cx="3635902" cy="778164"/>
          </a:xfrm>
          <a:prstGeom prst="rect">
            <a:avLst/>
          </a:prstGeom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2629DED1-E11B-7715-C7CA-5E441BFEA1CE}"/>
              </a:ext>
            </a:extLst>
          </p:cNvPr>
          <p:cNvGrpSpPr/>
          <p:nvPr/>
        </p:nvGrpSpPr>
        <p:grpSpPr>
          <a:xfrm>
            <a:off x="-304800" y="9953626"/>
            <a:ext cx="18592800" cy="523874"/>
            <a:chOff x="0" y="0"/>
            <a:chExt cx="4852047" cy="82785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C78C24E4-41F3-32B5-A5F5-4644EA9B60B8}"/>
                </a:ext>
              </a:extLst>
            </p:cNvPr>
            <p:cNvSpPr/>
            <p:nvPr/>
          </p:nvSpPr>
          <p:spPr>
            <a:xfrm>
              <a:off x="0" y="0"/>
              <a:ext cx="4852046" cy="82785"/>
            </a:xfrm>
            <a:custGeom>
              <a:avLst/>
              <a:gdLst/>
              <a:ahLst/>
              <a:cxnLst/>
              <a:rect l="l" t="t" r="r" b="b"/>
              <a:pathLst>
                <a:path w="4852046" h="82785">
                  <a:moveTo>
                    <a:pt x="0" y="0"/>
                  </a:moveTo>
                  <a:lnTo>
                    <a:pt x="4852046" y="0"/>
                  </a:lnTo>
                  <a:lnTo>
                    <a:pt x="4852046" y="82785"/>
                  </a:lnTo>
                  <a:lnTo>
                    <a:pt x="0" y="82785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7DE943FC-C698-F0E4-0FFE-DAE72E49AD9B}"/>
                </a:ext>
              </a:extLst>
            </p:cNvPr>
            <p:cNvSpPr txBox="1"/>
            <p:nvPr/>
          </p:nvSpPr>
          <p:spPr>
            <a:xfrm>
              <a:off x="0" y="-57150"/>
              <a:ext cx="4852047" cy="13993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5875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776" y="-42002"/>
            <a:ext cx="18305776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861678" y="-280083"/>
            <a:ext cx="4935460" cy="10847165"/>
          </a:xfrm>
          <a:custGeom>
            <a:avLst/>
            <a:gdLst/>
            <a:ahLst/>
            <a:cxnLst/>
            <a:rect l="l" t="t" r="r" b="b"/>
            <a:pathLst>
              <a:path w="4935460" h="10847165">
                <a:moveTo>
                  <a:pt x="0" y="0"/>
                </a:moveTo>
                <a:lnTo>
                  <a:pt x="4935460" y="0"/>
                </a:lnTo>
                <a:lnTo>
                  <a:pt x="4935460" y="10847166"/>
                </a:lnTo>
                <a:lnTo>
                  <a:pt x="0" y="108471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49F2531-A297-03F2-4D6D-44DEE77EF9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" y="164671"/>
            <a:ext cx="1828800" cy="3914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EA43C3-9030-D94E-8D51-0A9164E0BA5C}"/>
              </a:ext>
            </a:extLst>
          </p:cNvPr>
          <p:cNvSpPr txBox="1"/>
          <p:nvPr/>
        </p:nvSpPr>
        <p:spPr>
          <a:xfrm>
            <a:off x="14173200" y="98435"/>
            <a:ext cx="567985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Poppins"/>
              </a:rPr>
              <a:t>team@ybappc.co.uk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F05200CE-9825-5309-DFD2-C75A411B291C}"/>
              </a:ext>
            </a:extLst>
          </p:cNvPr>
          <p:cNvGrpSpPr/>
          <p:nvPr/>
        </p:nvGrpSpPr>
        <p:grpSpPr>
          <a:xfrm>
            <a:off x="-304800" y="9953626"/>
            <a:ext cx="18592800" cy="523874"/>
            <a:chOff x="0" y="0"/>
            <a:chExt cx="4852047" cy="82785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EEB22D0C-8FEA-24D7-C5EE-C3B087805B44}"/>
                </a:ext>
              </a:extLst>
            </p:cNvPr>
            <p:cNvSpPr/>
            <p:nvPr/>
          </p:nvSpPr>
          <p:spPr>
            <a:xfrm>
              <a:off x="0" y="0"/>
              <a:ext cx="4852046" cy="82785"/>
            </a:xfrm>
            <a:custGeom>
              <a:avLst/>
              <a:gdLst/>
              <a:ahLst/>
              <a:cxnLst/>
              <a:rect l="l" t="t" r="r" b="b"/>
              <a:pathLst>
                <a:path w="4852046" h="82785">
                  <a:moveTo>
                    <a:pt x="0" y="0"/>
                  </a:moveTo>
                  <a:lnTo>
                    <a:pt x="4852046" y="0"/>
                  </a:lnTo>
                  <a:lnTo>
                    <a:pt x="4852046" y="82785"/>
                  </a:lnTo>
                  <a:lnTo>
                    <a:pt x="0" y="82785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3123F360-57A1-0A67-174E-9D82DBCAD51F}"/>
                </a:ext>
              </a:extLst>
            </p:cNvPr>
            <p:cNvSpPr txBox="1"/>
            <p:nvPr/>
          </p:nvSpPr>
          <p:spPr>
            <a:xfrm>
              <a:off x="0" y="-57150"/>
              <a:ext cx="4852047" cy="13993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3103362-EB1F-9CF7-441E-988C7AB96E1A}"/>
              </a:ext>
            </a:extLst>
          </p:cNvPr>
          <p:cNvSpPr txBox="1"/>
          <p:nvPr/>
        </p:nvSpPr>
        <p:spPr>
          <a:xfrm>
            <a:off x="1122428" y="3398822"/>
            <a:ext cx="11455247" cy="5648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4400">
                <a:solidFill>
                  <a:srgbClr val="FFFFFF"/>
                </a:solidFill>
                <a:latin typeface="Montserrat-Medium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dirty="0"/>
              <a:t>In app, emails, call you</a:t>
            </a:r>
          </a:p>
          <a:p>
            <a:r>
              <a:rPr lang="en-GB" dirty="0"/>
              <a:t>Google is not your friend</a:t>
            </a:r>
          </a:p>
          <a:p>
            <a:r>
              <a:rPr lang="en-GB" dirty="0"/>
              <a:t>Recommendations typically perform 21% worse </a:t>
            </a:r>
          </a:p>
          <a:p>
            <a:r>
              <a:rPr lang="en-GB" dirty="0"/>
              <a:t>They have targets to hit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B67899-B276-0CD4-EDDA-38E4CC3CD41A}"/>
              </a:ext>
            </a:extLst>
          </p:cNvPr>
          <p:cNvGrpSpPr/>
          <p:nvPr/>
        </p:nvGrpSpPr>
        <p:grpSpPr>
          <a:xfrm>
            <a:off x="-12704" y="1199873"/>
            <a:ext cx="19641819" cy="1219985"/>
            <a:chOff x="0" y="0"/>
            <a:chExt cx="4852047" cy="321313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A955244-D6DD-3C29-CFD8-AF01F5481785}"/>
                </a:ext>
              </a:extLst>
            </p:cNvPr>
            <p:cNvSpPr/>
            <p:nvPr/>
          </p:nvSpPr>
          <p:spPr>
            <a:xfrm>
              <a:off x="0" y="0"/>
              <a:ext cx="4852046" cy="321313"/>
            </a:xfrm>
            <a:custGeom>
              <a:avLst/>
              <a:gdLst/>
              <a:ahLst/>
              <a:cxnLst/>
              <a:rect l="l" t="t" r="r" b="b"/>
              <a:pathLst>
                <a:path w="4852046" h="321313">
                  <a:moveTo>
                    <a:pt x="0" y="0"/>
                  </a:moveTo>
                  <a:lnTo>
                    <a:pt x="4852046" y="0"/>
                  </a:lnTo>
                  <a:lnTo>
                    <a:pt x="4852046" y="321313"/>
                  </a:lnTo>
                  <a:lnTo>
                    <a:pt x="0" y="321313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36D2AC33-E148-DEBD-884C-C3861917BF1A}"/>
                </a:ext>
              </a:extLst>
            </p:cNvPr>
            <p:cNvSpPr txBox="1"/>
            <p:nvPr/>
          </p:nvSpPr>
          <p:spPr>
            <a:xfrm>
              <a:off x="0" y="-57150"/>
              <a:ext cx="4852047" cy="378463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57732" y="1059253"/>
            <a:ext cx="19897268" cy="1417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371600" indent="-1371600">
              <a:lnSpc>
                <a:spcPts val="12255"/>
              </a:lnSpc>
              <a:buAutoNum type="arabicPeriod"/>
            </a:pPr>
            <a:r>
              <a:rPr lang="en-GB" sz="7470" spc="9" dirty="0">
                <a:solidFill>
                  <a:srgbClr val="FFFFFF"/>
                </a:solidFill>
                <a:latin typeface="Impact"/>
              </a:rPr>
              <a:t>Buy a can of Google Rep Repellent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E4CD87-B7F6-A4F7-A5E1-E9B0E30AF2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73445" y="3617549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14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" y="-18960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891158" y="-812428"/>
            <a:ext cx="4935460" cy="10847165"/>
          </a:xfrm>
          <a:custGeom>
            <a:avLst/>
            <a:gdLst/>
            <a:ahLst/>
            <a:cxnLst/>
            <a:rect l="l" t="t" r="r" b="b"/>
            <a:pathLst>
              <a:path w="4935460" h="10847165">
                <a:moveTo>
                  <a:pt x="0" y="0"/>
                </a:moveTo>
                <a:lnTo>
                  <a:pt x="4935460" y="0"/>
                </a:lnTo>
                <a:lnTo>
                  <a:pt x="4935460" y="10847166"/>
                </a:lnTo>
                <a:lnTo>
                  <a:pt x="0" y="108471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1" name="Picture 2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D8D34710-1F69-86A6-3245-A5913D7947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9624"/>
            <a:ext cx="3635902" cy="778164"/>
          </a:xfrm>
          <a:prstGeom prst="rect">
            <a:avLst/>
          </a:prstGeom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2629DED1-E11B-7715-C7CA-5E441BFEA1CE}"/>
              </a:ext>
            </a:extLst>
          </p:cNvPr>
          <p:cNvGrpSpPr/>
          <p:nvPr/>
        </p:nvGrpSpPr>
        <p:grpSpPr>
          <a:xfrm>
            <a:off x="-304800" y="9953626"/>
            <a:ext cx="18592800" cy="523874"/>
            <a:chOff x="0" y="0"/>
            <a:chExt cx="4852047" cy="82785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C78C24E4-41F3-32B5-A5F5-4644EA9B60B8}"/>
                </a:ext>
              </a:extLst>
            </p:cNvPr>
            <p:cNvSpPr/>
            <p:nvPr/>
          </p:nvSpPr>
          <p:spPr>
            <a:xfrm>
              <a:off x="0" y="0"/>
              <a:ext cx="4852046" cy="82785"/>
            </a:xfrm>
            <a:custGeom>
              <a:avLst/>
              <a:gdLst/>
              <a:ahLst/>
              <a:cxnLst/>
              <a:rect l="l" t="t" r="r" b="b"/>
              <a:pathLst>
                <a:path w="4852046" h="82785">
                  <a:moveTo>
                    <a:pt x="0" y="0"/>
                  </a:moveTo>
                  <a:lnTo>
                    <a:pt x="4852046" y="0"/>
                  </a:lnTo>
                  <a:lnTo>
                    <a:pt x="4852046" y="82785"/>
                  </a:lnTo>
                  <a:lnTo>
                    <a:pt x="0" y="82785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7DE943FC-C698-F0E4-0FFE-DAE72E49AD9B}"/>
                </a:ext>
              </a:extLst>
            </p:cNvPr>
            <p:cNvSpPr txBox="1"/>
            <p:nvPr/>
          </p:nvSpPr>
          <p:spPr>
            <a:xfrm>
              <a:off x="0" y="-57150"/>
              <a:ext cx="4852047" cy="13993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86F4EB3-6249-CCB2-93C4-BF732D2CB6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34204" y="1157306"/>
            <a:ext cx="3443212" cy="79298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BD4B99-2FAA-1F41-93DB-9EE661A1A8B1}"/>
              </a:ext>
            </a:extLst>
          </p:cNvPr>
          <p:cNvSpPr txBox="1"/>
          <p:nvPr/>
        </p:nvSpPr>
        <p:spPr>
          <a:xfrm>
            <a:off x="1874161" y="3439103"/>
            <a:ext cx="11455247" cy="5648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4400">
                <a:solidFill>
                  <a:srgbClr val="FFFFFF"/>
                </a:solidFill>
                <a:latin typeface="Montserrat-Medium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dirty="0"/>
              <a:t>14 advertisers in Birmingham alone</a:t>
            </a:r>
          </a:p>
        </p:txBody>
      </p:sp>
    </p:spTree>
    <p:extLst>
      <p:ext uri="{BB962C8B-B14F-4D97-AF65-F5344CB8AC3E}">
        <p14:creationId xmlns:p14="http://schemas.microsoft.com/office/powerpoint/2010/main" val="925020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861678" y="-280083"/>
            <a:ext cx="4935460" cy="10847165"/>
          </a:xfrm>
          <a:custGeom>
            <a:avLst/>
            <a:gdLst/>
            <a:ahLst/>
            <a:cxnLst/>
            <a:rect l="l" t="t" r="r" b="b"/>
            <a:pathLst>
              <a:path w="4935460" h="10847165">
                <a:moveTo>
                  <a:pt x="0" y="0"/>
                </a:moveTo>
                <a:lnTo>
                  <a:pt x="4935460" y="0"/>
                </a:lnTo>
                <a:lnTo>
                  <a:pt x="4935460" y="10847166"/>
                </a:lnTo>
                <a:lnTo>
                  <a:pt x="0" y="108471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905332" y="934056"/>
            <a:ext cx="12505867" cy="14481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255"/>
              </a:lnSpc>
            </a:pPr>
            <a:r>
              <a:rPr lang="en-US" sz="8800" spc="9">
                <a:solidFill>
                  <a:srgbClr val="FFFFFF"/>
                </a:solidFill>
                <a:latin typeface="Impact"/>
              </a:rPr>
              <a:t>2. Turn off (most) defaults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49F2531-A297-03F2-4D6D-44DEE77EF9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" y="164671"/>
            <a:ext cx="1828800" cy="3914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EA43C3-9030-D94E-8D51-0A9164E0BA5C}"/>
              </a:ext>
            </a:extLst>
          </p:cNvPr>
          <p:cNvSpPr txBox="1"/>
          <p:nvPr/>
        </p:nvSpPr>
        <p:spPr>
          <a:xfrm>
            <a:off x="14173200" y="98435"/>
            <a:ext cx="567985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Poppins"/>
              </a:rPr>
              <a:t>team@ybappc.co.uk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F05200CE-9825-5309-DFD2-C75A411B291C}"/>
              </a:ext>
            </a:extLst>
          </p:cNvPr>
          <p:cNvGrpSpPr/>
          <p:nvPr/>
        </p:nvGrpSpPr>
        <p:grpSpPr>
          <a:xfrm>
            <a:off x="-304800" y="9953626"/>
            <a:ext cx="18592800" cy="523874"/>
            <a:chOff x="0" y="0"/>
            <a:chExt cx="4852047" cy="82785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EEB22D0C-8FEA-24D7-C5EE-C3B087805B44}"/>
                </a:ext>
              </a:extLst>
            </p:cNvPr>
            <p:cNvSpPr/>
            <p:nvPr/>
          </p:nvSpPr>
          <p:spPr>
            <a:xfrm>
              <a:off x="0" y="0"/>
              <a:ext cx="4852046" cy="82785"/>
            </a:xfrm>
            <a:custGeom>
              <a:avLst/>
              <a:gdLst/>
              <a:ahLst/>
              <a:cxnLst/>
              <a:rect l="l" t="t" r="r" b="b"/>
              <a:pathLst>
                <a:path w="4852046" h="82785">
                  <a:moveTo>
                    <a:pt x="0" y="0"/>
                  </a:moveTo>
                  <a:lnTo>
                    <a:pt x="4852046" y="0"/>
                  </a:lnTo>
                  <a:lnTo>
                    <a:pt x="4852046" y="82785"/>
                  </a:lnTo>
                  <a:lnTo>
                    <a:pt x="0" y="82785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3123F360-57A1-0A67-174E-9D82DBCAD51F}"/>
                </a:ext>
              </a:extLst>
            </p:cNvPr>
            <p:cNvSpPr txBox="1"/>
            <p:nvPr/>
          </p:nvSpPr>
          <p:spPr>
            <a:xfrm>
              <a:off x="0" y="-57150"/>
              <a:ext cx="4852047" cy="13993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6C56F0A-2379-C77A-C977-9CC33B75F6FE}"/>
              </a:ext>
            </a:extLst>
          </p:cNvPr>
          <p:cNvGrpSpPr/>
          <p:nvPr/>
        </p:nvGrpSpPr>
        <p:grpSpPr>
          <a:xfrm>
            <a:off x="-12704" y="1199873"/>
            <a:ext cx="19641819" cy="1219985"/>
            <a:chOff x="0" y="0"/>
            <a:chExt cx="4852047" cy="32131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98B3648-C781-DEE2-2810-9ADE410E36A1}"/>
                </a:ext>
              </a:extLst>
            </p:cNvPr>
            <p:cNvSpPr/>
            <p:nvPr/>
          </p:nvSpPr>
          <p:spPr>
            <a:xfrm>
              <a:off x="0" y="0"/>
              <a:ext cx="4852046" cy="321313"/>
            </a:xfrm>
            <a:custGeom>
              <a:avLst/>
              <a:gdLst/>
              <a:ahLst/>
              <a:cxnLst/>
              <a:rect l="l" t="t" r="r" b="b"/>
              <a:pathLst>
                <a:path w="4852046" h="321313">
                  <a:moveTo>
                    <a:pt x="0" y="0"/>
                  </a:moveTo>
                  <a:lnTo>
                    <a:pt x="4852046" y="0"/>
                  </a:lnTo>
                  <a:lnTo>
                    <a:pt x="4852046" y="321313"/>
                  </a:lnTo>
                  <a:lnTo>
                    <a:pt x="0" y="321313"/>
                  </a:lnTo>
                  <a:close/>
                </a:path>
              </a:pathLst>
            </a:custGeom>
            <a:solidFill>
              <a:srgbClr val="43415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983110C-C06A-AA42-F25D-199FF60F5D60}"/>
                </a:ext>
              </a:extLst>
            </p:cNvPr>
            <p:cNvSpPr txBox="1"/>
            <p:nvPr/>
          </p:nvSpPr>
          <p:spPr>
            <a:xfrm>
              <a:off x="0" y="-57150"/>
              <a:ext cx="4852047" cy="378463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8" name="TextBox 9">
            <a:extLst>
              <a:ext uri="{FF2B5EF4-FFF2-40B4-BE49-F238E27FC236}">
                <a16:creationId xmlns:a16="http://schemas.microsoft.com/office/drawing/2014/main" id="{35C0273D-2022-17E5-3052-ED48B1882EAC}"/>
              </a:ext>
            </a:extLst>
          </p:cNvPr>
          <p:cNvSpPr txBox="1"/>
          <p:nvPr/>
        </p:nvSpPr>
        <p:spPr>
          <a:xfrm>
            <a:off x="1057732" y="1059253"/>
            <a:ext cx="19897268" cy="1417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255"/>
              </a:lnSpc>
            </a:pPr>
            <a:r>
              <a:rPr lang="en-GB" sz="7470" spc="9" dirty="0">
                <a:solidFill>
                  <a:srgbClr val="FFFFFF"/>
                </a:solidFill>
                <a:latin typeface="Impact"/>
              </a:rPr>
              <a:t>2.   Turn off most defaults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030BB97-4050-018B-6602-AD05EC867A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5625" y="3402740"/>
            <a:ext cx="7462003" cy="459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44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597048A1FEFC4EB1E427A3EF0095E6" ma:contentTypeVersion="18" ma:contentTypeDescription="Een nieuw document maken." ma:contentTypeScope="" ma:versionID="e2b59fea0ae55561bf8e4f2e69d34441">
  <xsd:schema xmlns:xsd="http://www.w3.org/2001/XMLSchema" xmlns:xs="http://www.w3.org/2001/XMLSchema" xmlns:p="http://schemas.microsoft.com/office/2006/metadata/properties" xmlns:ns2="e83dfd4a-d210-466e-aa07-44bf06fdc40d" xmlns:ns3="f5cc60ba-607d-4884-8a78-b50996670af0" targetNamespace="http://schemas.microsoft.com/office/2006/metadata/properties" ma:root="true" ma:fieldsID="08713ab3fa807c698fae8f24282c5074" ns2:_="" ns3:_="">
    <xsd:import namespace="e83dfd4a-d210-466e-aa07-44bf06fdc40d"/>
    <xsd:import namespace="f5cc60ba-607d-4884-8a78-b50996670a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dfd4a-d210-466e-aa07-44bf06fdc4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f3c2f357-e850-474e-a9c6-1ddebe3e13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cc60ba-607d-4884-8a78-b50996670af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abe18d7-40f8-423c-b9f1-37a456f2ced2}" ma:internalName="TaxCatchAll" ma:showField="CatchAllData" ma:web="f5cc60ba-607d-4884-8a78-b50996670a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3dfd4a-d210-466e-aa07-44bf06fdc40d">
      <Terms xmlns="http://schemas.microsoft.com/office/infopath/2007/PartnerControls"/>
    </lcf76f155ced4ddcb4097134ff3c332f>
    <TaxCatchAll xmlns="f5cc60ba-607d-4884-8a78-b50996670af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B27911-BF19-47A2-9684-5E6C492B8D30}"/>
</file>

<file path=customXml/itemProps2.xml><?xml version="1.0" encoding="utf-8"?>
<ds:datastoreItem xmlns:ds="http://schemas.openxmlformats.org/officeDocument/2006/customXml" ds:itemID="{0BB4E086-9CB5-4916-A2CE-26817F74D363}">
  <ds:schemaRefs>
    <ds:schemaRef ds:uri="3b7c3aa4-64b5-4dcb-bc54-0fe2b16a7c00"/>
    <ds:schemaRef ds:uri="ef21f1b0-1f42-4b3d-a212-f25e546478a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7472BE2-0DDE-4458-B295-D10012828E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1543</Words>
  <Application>Microsoft Office PowerPoint</Application>
  <PresentationFormat>Custom</PresentationFormat>
  <Paragraphs>298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Montserrat-Medium</vt:lpstr>
      <vt:lpstr>Symbol</vt:lpstr>
      <vt:lpstr>Montserrat-BoldItalic</vt:lpstr>
      <vt:lpstr>Poppins</vt:lpstr>
      <vt:lpstr>Söhne</vt:lpstr>
      <vt:lpstr>Arial</vt:lpstr>
      <vt:lpstr>Calibri</vt:lpstr>
      <vt:lpstr>Aptos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your Google Ads working for your business?</dc:title>
  <dc:creator>Laura</dc:creator>
  <cp:lastModifiedBy>Laura Moxham</cp:lastModifiedBy>
  <cp:revision>5</cp:revision>
  <cp:lastPrinted>2024-02-05T18:15:13Z</cp:lastPrinted>
  <dcterms:created xsi:type="dcterms:W3CDTF">2006-08-16T00:00:00Z</dcterms:created>
  <dcterms:modified xsi:type="dcterms:W3CDTF">2024-05-21T12:26:50Z</dcterms:modified>
  <dc:identifier>DAF7RNSmv3Q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0x010100B060410A6A889E40A5490579C0FD67DC</vt:lpwstr>
  </property>
  <property fmtid="{D5CDD505-2E9C-101B-9397-08002B2CF9AE}" pid="3" name="MediaServiceImageTags">
    <vt:lpwstr/>
  </property>
</Properties>
</file>