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Book Antiqua" panose="02040602050305030304" pitchFamily="18" charset="0"/>
      <p:regular r:id="rId8"/>
      <p:bold r:id="rId9"/>
      <p:italic r:id="rId10"/>
      <p:boldItalic r:id="rId11"/>
    </p:embeddedFont>
    <p:embeddedFont>
      <p:font typeface="Book Antiqua Bold" panose="02040702050305030304" pitchFamily="18" charset="0"/>
      <p:regular r:id="rId12"/>
      <p:bold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2" d="100"/>
          <a:sy n="32" d="100"/>
        </p:scale>
        <p:origin x="1596" y="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11.jpe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15.sv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6.jpe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6.svg"/><Relationship Id="rId5" Type="http://schemas.openxmlformats.org/officeDocument/2006/relationships/image" Target="../media/image20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D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56795" y="585201"/>
            <a:ext cx="9352323" cy="12141230"/>
          </a:xfrm>
          <a:custGeom>
            <a:avLst/>
            <a:gdLst/>
            <a:ahLst/>
            <a:cxnLst/>
            <a:rect l="l" t="t" r="r" b="b"/>
            <a:pathLst>
              <a:path w="9352323" h="12141230">
                <a:moveTo>
                  <a:pt x="0" y="0"/>
                </a:moveTo>
                <a:lnTo>
                  <a:pt x="9352323" y="0"/>
                </a:lnTo>
                <a:lnTo>
                  <a:pt x="9352323" y="12141230"/>
                </a:lnTo>
                <a:lnTo>
                  <a:pt x="0" y="121412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52" b="-135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>
            <a:off x="11089135" y="0"/>
            <a:ext cx="7407188" cy="5602528"/>
          </a:xfrm>
          <a:custGeom>
            <a:avLst/>
            <a:gdLst/>
            <a:ahLst/>
            <a:cxnLst/>
            <a:rect l="l" t="t" r="r" b="b"/>
            <a:pathLst>
              <a:path w="7407188" h="5602528">
                <a:moveTo>
                  <a:pt x="7407188" y="0"/>
                </a:moveTo>
                <a:lnTo>
                  <a:pt x="0" y="0"/>
                </a:lnTo>
                <a:lnTo>
                  <a:pt x="0" y="5602528"/>
                </a:lnTo>
                <a:lnTo>
                  <a:pt x="7407188" y="5602528"/>
                </a:lnTo>
                <a:lnTo>
                  <a:pt x="740718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 rot="-782927">
            <a:off x="-5433004" y="-3521525"/>
            <a:ext cx="17084107" cy="16682782"/>
          </a:xfrm>
          <a:prstGeom prst="rect">
            <a:avLst/>
          </a:prstGeom>
          <a:solidFill>
            <a:srgbClr val="222D5A"/>
          </a:solidFill>
        </p:spPr>
      </p:sp>
      <p:sp>
        <p:nvSpPr>
          <p:cNvPr id="5" name="AutoShape 5"/>
          <p:cNvSpPr/>
          <p:nvPr/>
        </p:nvSpPr>
        <p:spPr>
          <a:xfrm rot="-782927">
            <a:off x="11851498" y="-991268"/>
            <a:ext cx="549542" cy="11861169"/>
          </a:xfrm>
          <a:prstGeom prst="rect">
            <a:avLst/>
          </a:prstGeom>
          <a:solidFill>
            <a:srgbClr val="D1B87F"/>
          </a:solidFill>
        </p:spPr>
      </p:sp>
      <p:sp>
        <p:nvSpPr>
          <p:cNvPr id="6" name="Freeform 6"/>
          <p:cNvSpPr/>
          <p:nvPr/>
        </p:nvSpPr>
        <p:spPr>
          <a:xfrm>
            <a:off x="13110317" y="0"/>
            <a:ext cx="4148983" cy="4148983"/>
          </a:xfrm>
          <a:custGeom>
            <a:avLst/>
            <a:gdLst/>
            <a:ahLst/>
            <a:cxnLst/>
            <a:rect l="l" t="t" r="r" b="b"/>
            <a:pathLst>
              <a:path w="4148983" h="4148983">
                <a:moveTo>
                  <a:pt x="0" y="0"/>
                </a:moveTo>
                <a:lnTo>
                  <a:pt x="4148983" y="0"/>
                </a:lnTo>
                <a:lnTo>
                  <a:pt x="4148983" y="4148983"/>
                </a:lnTo>
                <a:lnTo>
                  <a:pt x="0" y="41489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2142174"/>
            <a:ext cx="8953284" cy="3928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86"/>
              </a:lnSpc>
            </a:pPr>
            <a:r>
              <a:rPr lang="en-US" sz="9260" b="1" spc="231">
                <a:solidFill>
                  <a:srgbClr val="D1B87F"/>
                </a:solidFill>
                <a:latin typeface="Book Antiqua Bold"/>
                <a:ea typeface="Book Antiqua Bold"/>
                <a:cs typeface="Book Antiqua Bold"/>
                <a:sym typeface="Book Antiqua Bold"/>
              </a:rPr>
              <a:t>STORAGE</a:t>
            </a:r>
          </a:p>
          <a:p>
            <a:pPr algn="l">
              <a:lnSpc>
                <a:spcPts val="10186"/>
              </a:lnSpc>
            </a:pPr>
            <a:r>
              <a:rPr lang="en-US" sz="9260" b="1" spc="231">
                <a:solidFill>
                  <a:srgbClr val="D1B87F"/>
                </a:solidFill>
                <a:latin typeface="Book Antiqua Bold"/>
                <a:ea typeface="Book Antiqua Bold"/>
                <a:cs typeface="Book Antiqua Bold"/>
                <a:sym typeface="Book Antiqua Bold"/>
              </a:rPr>
              <a:t>PRODUCTION</a:t>
            </a:r>
          </a:p>
          <a:p>
            <a:pPr algn="l">
              <a:lnSpc>
                <a:spcPts val="10186"/>
              </a:lnSpc>
            </a:pPr>
            <a:r>
              <a:rPr lang="en-US" sz="9260" b="1" spc="231">
                <a:solidFill>
                  <a:srgbClr val="D1B87F"/>
                </a:solidFill>
                <a:latin typeface="Book Antiqua Bold"/>
                <a:ea typeface="Book Antiqua Bold"/>
                <a:cs typeface="Book Antiqua Bold"/>
                <a:sym typeface="Book Antiqua Bold"/>
              </a:rPr>
              <a:t>EUROPE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553095"/>
            <a:ext cx="10403235" cy="17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2"/>
              </a:lnSpc>
            </a:pPr>
            <a:r>
              <a:rPr lang="en-US" sz="4865" spc="291">
                <a:solidFill>
                  <a:srgbClr val="E6DCCA"/>
                </a:solidFill>
                <a:latin typeface="Book Antiqua"/>
                <a:ea typeface="Book Antiqua"/>
                <a:cs typeface="Book Antiqua"/>
                <a:sym typeface="Book Antiqua"/>
              </a:rPr>
              <a:t>Construction of </a:t>
            </a:r>
            <a:r>
              <a:rPr lang="en-US" sz="4865" b="1" spc="291">
                <a:solidFill>
                  <a:srgbClr val="D1B87F"/>
                </a:solidFill>
                <a:latin typeface="Book Antiqua Bold"/>
                <a:ea typeface="Book Antiqua Bold"/>
                <a:cs typeface="Book Antiqua Bold"/>
                <a:sym typeface="Book Antiqua Bold"/>
              </a:rPr>
              <a:t>SELF STORAGE</a:t>
            </a:r>
            <a:r>
              <a:rPr lang="en-US" sz="4865" spc="291">
                <a:solidFill>
                  <a:srgbClr val="E6DCCA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</a:p>
          <a:p>
            <a:pPr algn="ctr">
              <a:lnSpc>
                <a:spcPts val="6812"/>
              </a:lnSpc>
            </a:pPr>
            <a:r>
              <a:rPr lang="en-US" sz="4865" spc="291">
                <a:solidFill>
                  <a:srgbClr val="E6DCCA"/>
                </a:solidFill>
                <a:latin typeface="Book Antiqua"/>
                <a:ea typeface="Book Antiqua"/>
                <a:cs typeface="Book Antiqua"/>
                <a:sym typeface="Book Antiqua"/>
              </a:rPr>
              <a:t>according to your needs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6C644F80-D9DB-8904-498C-170A21027E95}"/>
              </a:ext>
            </a:extLst>
          </p:cNvPr>
          <p:cNvSpPr txBox="1"/>
          <p:nvPr/>
        </p:nvSpPr>
        <p:spPr>
          <a:xfrm>
            <a:off x="4953000" y="9553885"/>
            <a:ext cx="604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Book Antiqua" panose="02040602050305030304" pitchFamily="18" charset="0"/>
              </a:rPr>
              <a:t>www.spe.com.pl | sales@spe.com.pl | + 48 606 130 220 | </a:t>
            </a: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D9EFD7D2-C21A-5A95-AC0C-411E0FC9FF6A}"/>
              </a:ext>
            </a:extLst>
          </p:cNvPr>
          <p:cNvGrpSpPr/>
          <p:nvPr/>
        </p:nvGrpSpPr>
        <p:grpSpPr>
          <a:xfrm>
            <a:off x="10945177" y="9545856"/>
            <a:ext cx="1239640" cy="385390"/>
            <a:chOff x="0" y="0"/>
            <a:chExt cx="5023004" cy="1561595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92BF83C0-DF52-8980-E329-36866107C715}"/>
                </a:ext>
              </a:extLst>
            </p:cNvPr>
            <p:cNvGrpSpPr/>
            <p:nvPr/>
          </p:nvGrpSpPr>
          <p:grpSpPr>
            <a:xfrm>
              <a:off x="1730704" y="0"/>
              <a:ext cx="1561595" cy="1561595"/>
              <a:chOff x="0" y="0"/>
              <a:chExt cx="812800" cy="812800"/>
            </a:xfrm>
          </p:grpSpPr>
          <p:sp>
            <p:nvSpPr>
              <p:cNvPr id="35" name="Freeform 4">
                <a:extLst>
                  <a:ext uri="{FF2B5EF4-FFF2-40B4-BE49-F238E27FC236}">
                    <a16:creationId xmlns:a16="http://schemas.microsoft.com/office/drawing/2014/main" id="{D073DE91-01F0-D7BB-E3F7-6A373142C2C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2D5A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6" name="TextBox 5">
                <a:extLst>
                  <a:ext uri="{FF2B5EF4-FFF2-40B4-BE49-F238E27FC236}">
                    <a16:creationId xmlns:a16="http://schemas.microsoft.com/office/drawing/2014/main" id="{B361E51C-B471-9689-6C6D-D605F27BB936}"/>
                  </a:ext>
                </a:extLst>
              </p:cNvPr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13236" tIns="13236" rIns="13236" bIns="13236" rtlCol="0" anchor="ctr"/>
              <a:lstStyle/>
              <a:p>
                <a:pPr algn="ctr">
                  <a:lnSpc>
                    <a:spcPts val="6463"/>
                  </a:lnSpc>
                </a:pPr>
                <a:endParaRPr/>
              </a:p>
            </p:txBody>
          </p:sp>
        </p:grp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06DDF039-7A5D-1FFB-AE78-C2CA7BE42A8B}"/>
                </a:ext>
              </a:extLst>
            </p:cNvPr>
            <p:cNvSpPr/>
            <p:nvPr/>
          </p:nvSpPr>
          <p:spPr>
            <a:xfrm>
              <a:off x="2208431" y="180872"/>
              <a:ext cx="606142" cy="1199851"/>
            </a:xfrm>
            <a:custGeom>
              <a:avLst/>
              <a:gdLst/>
              <a:ahLst/>
              <a:cxnLst/>
              <a:rect l="l" t="t" r="r" b="b"/>
              <a:pathLst>
                <a:path w="606142" h="1199851">
                  <a:moveTo>
                    <a:pt x="0" y="0"/>
                  </a:moveTo>
                  <a:lnTo>
                    <a:pt x="606142" y="0"/>
                  </a:lnTo>
                  <a:lnTo>
                    <a:pt x="606142" y="1199851"/>
                  </a:lnTo>
                  <a:lnTo>
                    <a:pt x="0" y="1199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27" name="Group 7">
              <a:extLst>
                <a:ext uri="{FF2B5EF4-FFF2-40B4-BE49-F238E27FC236}">
                  <a16:creationId xmlns:a16="http://schemas.microsoft.com/office/drawing/2014/main" id="{33C1CBC2-4342-7B83-178C-0D047EE7081C}"/>
                </a:ext>
              </a:extLst>
            </p:cNvPr>
            <p:cNvGrpSpPr/>
            <p:nvPr/>
          </p:nvGrpSpPr>
          <p:grpSpPr>
            <a:xfrm>
              <a:off x="3461409" y="0"/>
              <a:ext cx="1561595" cy="1561595"/>
              <a:chOff x="0" y="0"/>
              <a:chExt cx="812800" cy="812800"/>
            </a:xfrm>
          </p:grpSpPr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366F1120-74A9-C008-FFBF-FAE970B1E53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2D5A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4" name="TextBox 9">
                <a:extLst>
                  <a:ext uri="{FF2B5EF4-FFF2-40B4-BE49-F238E27FC236}">
                    <a16:creationId xmlns:a16="http://schemas.microsoft.com/office/drawing/2014/main" id="{E6A2BDC8-9D44-28F9-37AE-509F071DE865}"/>
                  </a:ext>
                </a:extLst>
              </p:cNvPr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13236" tIns="13236" rIns="13236" bIns="13236" rtlCol="0" anchor="ctr"/>
              <a:lstStyle/>
              <a:p>
                <a:pPr algn="ctr">
                  <a:lnSpc>
                    <a:spcPts val="6463"/>
                  </a:lnSpc>
                </a:pPr>
                <a:endParaRPr/>
              </a:p>
            </p:txBody>
          </p:sp>
        </p:grp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BD64D868-8525-6DEA-D0BA-1EAD974B8B0C}"/>
                </a:ext>
              </a:extLst>
            </p:cNvPr>
            <p:cNvSpPr/>
            <p:nvPr/>
          </p:nvSpPr>
          <p:spPr>
            <a:xfrm>
              <a:off x="3769507" y="308098"/>
              <a:ext cx="945399" cy="945399"/>
            </a:xfrm>
            <a:custGeom>
              <a:avLst/>
              <a:gdLst/>
              <a:ahLst/>
              <a:cxnLst/>
              <a:rect l="l" t="t" r="r" b="b"/>
              <a:pathLst>
                <a:path w="945399" h="945399">
                  <a:moveTo>
                    <a:pt x="0" y="0"/>
                  </a:moveTo>
                  <a:lnTo>
                    <a:pt x="945399" y="0"/>
                  </a:lnTo>
                  <a:lnTo>
                    <a:pt x="945399" y="945399"/>
                  </a:lnTo>
                  <a:lnTo>
                    <a:pt x="0" y="945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29" name="Group 11">
              <a:extLst>
                <a:ext uri="{FF2B5EF4-FFF2-40B4-BE49-F238E27FC236}">
                  <a16:creationId xmlns:a16="http://schemas.microsoft.com/office/drawing/2014/main" id="{F3F1EF84-6847-8AEB-9E1B-C5C92DC41529}"/>
                </a:ext>
              </a:extLst>
            </p:cNvPr>
            <p:cNvGrpSpPr/>
            <p:nvPr/>
          </p:nvGrpSpPr>
          <p:grpSpPr>
            <a:xfrm>
              <a:off x="0" y="0"/>
              <a:ext cx="1561595" cy="1561595"/>
              <a:chOff x="0" y="0"/>
              <a:chExt cx="812800" cy="812800"/>
            </a:xfrm>
          </p:grpSpPr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6CC4A1C2-A477-153F-5D78-D545C95D7D0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2D5A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2" name="TextBox 13">
                <a:extLst>
                  <a:ext uri="{FF2B5EF4-FFF2-40B4-BE49-F238E27FC236}">
                    <a16:creationId xmlns:a16="http://schemas.microsoft.com/office/drawing/2014/main" id="{B0D06873-2E0B-9EC5-F083-E69AA6BF6BC2}"/>
                  </a:ext>
                </a:extLst>
              </p:cNvPr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13236" tIns="13236" rIns="13236" bIns="13236" rtlCol="0" anchor="ctr"/>
              <a:lstStyle/>
              <a:p>
                <a:pPr algn="ctr">
                  <a:lnSpc>
                    <a:spcPts val="6463"/>
                  </a:lnSpc>
                </a:pPr>
                <a:endParaRPr/>
              </a:p>
            </p:txBody>
          </p:sp>
        </p:grp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16D6565D-C5F3-F3B0-82F8-7876AE7A7118}"/>
                </a:ext>
              </a:extLst>
            </p:cNvPr>
            <p:cNvSpPr/>
            <p:nvPr/>
          </p:nvSpPr>
          <p:spPr>
            <a:xfrm>
              <a:off x="319861" y="363276"/>
              <a:ext cx="890221" cy="890221"/>
            </a:xfrm>
            <a:custGeom>
              <a:avLst/>
              <a:gdLst/>
              <a:ahLst/>
              <a:cxnLst/>
              <a:rect l="l" t="t" r="r" b="b"/>
              <a:pathLst>
                <a:path w="890221" h="890221">
                  <a:moveTo>
                    <a:pt x="0" y="0"/>
                  </a:moveTo>
                  <a:lnTo>
                    <a:pt x="890220" y="0"/>
                  </a:lnTo>
                  <a:lnTo>
                    <a:pt x="890220" y="890221"/>
                  </a:lnTo>
                  <a:lnTo>
                    <a:pt x="0" y="890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D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17700891" cy="8229600"/>
          </a:xfrm>
          <a:prstGeom prst="rect">
            <a:avLst/>
          </a:prstGeom>
          <a:solidFill>
            <a:srgbClr val="D1B87F"/>
          </a:solid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647852" y="1495779"/>
            <a:ext cx="12722165" cy="725163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5400000">
            <a:off x="13000246" y="4686380"/>
            <a:ext cx="7516330" cy="1135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73"/>
              </a:lnSpc>
            </a:pPr>
            <a:r>
              <a:rPr lang="en-US" sz="6979" b="1" spc="348">
                <a:solidFill>
                  <a:srgbClr val="222D5A"/>
                </a:solidFill>
                <a:latin typeface="Book Antiqua Bold"/>
                <a:ea typeface="Book Antiqua Bold"/>
                <a:cs typeface="Book Antiqua Bold"/>
                <a:sym typeface="Book Antiqua Bold"/>
              </a:rPr>
              <a:t>SELF STORAGE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506130" y="1760475"/>
            <a:ext cx="1760430" cy="2283671"/>
            <a:chOff x="0" y="0"/>
            <a:chExt cx="2347241" cy="30448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47241" cy="2347241"/>
            </a:xfrm>
            <a:custGeom>
              <a:avLst/>
              <a:gdLst/>
              <a:ahLst/>
              <a:cxnLst/>
              <a:rect l="l" t="t" r="r" b="b"/>
              <a:pathLst>
                <a:path w="2347241" h="2347241">
                  <a:moveTo>
                    <a:pt x="0" y="0"/>
                  </a:moveTo>
                  <a:lnTo>
                    <a:pt x="2347241" y="0"/>
                  </a:lnTo>
                  <a:lnTo>
                    <a:pt x="2347241" y="2347241"/>
                  </a:lnTo>
                  <a:lnTo>
                    <a:pt x="0" y="2347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0" y="2280566"/>
              <a:ext cx="2347241" cy="764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b="1">
                  <a:solidFill>
                    <a:srgbClr val="222D5A"/>
                  </a:solidFill>
                  <a:latin typeface="Book Antiqua Bold"/>
                  <a:ea typeface="Book Antiqua Bold"/>
                  <a:cs typeface="Book Antiqua Bold"/>
                  <a:sym typeface="Book Antiqua Bold"/>
                </a:rPr>
                <a:t>2024</a:t>
              </a:r>
            </a:p>
          </p:txBody>
        </p:sp>
      </p:grp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38F0CC21-C1B4-52BE-FE5A-025C00DFC826}"/>
              </a:ext>
            </a:extLst>
          </p:cNvPr>
          <p:cNvSpPr txBox="1"/>
          <p:nvPr/>
        </p:nvSpPr>
        <p:spPr>
          <a:xfrm>
            <a:off x="4953000" y="9553885"/>
            <a:ext cx="604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Book Antiqua" panose="02040602050305030304" pitchFamily="18" charset="0"/>
              </a:rPr>
              <a:t>www.spe.com.pl | sales@spe.com.pl | + 48 606 130 220 | </a:t>
            </a:r>
          </a:p>
        </p:txBody>
      </p:sp>
      <p:grpSp>
        <p:nvGrpSpPr>
          <p:cNvPr id="23" name="Group 2">
            <a:extLst>
              <a:ext uri="{FF2B5EF4-FFF2-40B4-BE49-F238E27FC236}">
                <a16:creationId xmlns:a16="http://schemas.microsoft.com/office/drawing/2014/main" id="{FD594B75-8D55-5E71-DD85-7B87E6C3D716}"/>
              </a:ext>
            </a:extLst>
          </p:cNvPr>
          <p:cNvGrpSpPr/>
          <p:nvPr/>
        </p:nvGrpSpPr>
        <p:grpSpPr>
          <a:xfrm>
            <a:off x="10945177" y="9545856"/>
            <a:ext cx="1239640" cy="385390"/>
            <a:chOff x="0" y="0"/>
            <a:chExt cx="5023004" cy="1561595"/>
          </a:xfrm>
        </p:grpSpPr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B00C0755-3C62-8D72-AF24-8F62FC44A2DB}"/>
                </a:ext>
              </a:extLst>
            </p:cNvPr>
            <p:cNvGrpSpPr/>
            <p:nvPr/>
          </p:nvGrpSpPr>
          <p:grpSpPr>
            <a:xfrm>
              <a:off x="1730704" y="0"/>
              <a:ext cx="1561595" cy="1561595"/>
              <a:chOff x="0" y="0"/>
              <a:chExt cx="812800" cy="812800"/>
            </a:xfrm>
          </p:grpSpPr>
          <p:sp>
            <p:nvSpPr>
              <p:cNvPr id="34" name="Freeform 4">
                <a:extLst>
                  <a:ext uri="{FF2B5EF4-FFF2-40B4-BE49-F238E27FC236}">
                    <a16:creationId xmlns:a16="http://schemas.microsoft.com/office/drawing/2014/main" id="{30DE9B6E-A131-FB07-A57F-432DDDAFCE3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2D5A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5" name="TextBox 5">
                <a:extLst>
                  <a:ext uri="{FF2B5EF4-FFF2-40B4-BE49-F238E27FC236}">
                    <a16:creationId xmlns:a16="http://schemas.microsoft.com/office/drawing/2014/main" id="{54035695-85E4-54A8-1244-C1C2E5D7AABB}"/>
                  </a:ext>
                </a:extLst>
              </p:cNvPr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13236" tIns="13236" rIns="13236" bIns="13236" rtlCol="0" anchor="ctr"/>
              <a:lstStyle/>
              <a:p>
                <a:pPr algn="ctr">
                  <a:lnSpc>
                    <a:spcPts val="6463"/>
                  </a:lnSpc>
                </a:pPr>
                <a:endParaRPr/>
              </a:p>
            </p:txBody>
          </p:sp>
        </p:grp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822D9EAB-D1A8-E651-8CFF-EA425712C555}"/>
                </a:ext>
              </a:extLst>
            </p:cNvPr>
            <p:cNvSpPr/>
            <p:nvPr/>
          </p:nvSpPr>
          <p:spPr>
            <a:xfrm>
              <a:off x="2208431" y="180872"/>
              <a:ext cx="606142" cy="1199851"/>
            </a:xfrm>
            <a:custGeom>
              <a:avLst/>
              <a:gdLst/>
              <a:ahLst/>
              <a:cxnLst/>
              <a:rect l="l" t="t" r="r" b="b"/>
              <a:pathLst>
                <a:path w="606142" h="1199851">
                  <a:moveTo>
                    <a:pt x="0" y="0"/>
                  </a:moveTo>
                  <a:lnTo>
                    <a:pt x="606142" y="0"/>
                  </a:lnTo>
                  <a:lnTo>
                    <a:pt x="606142" y="1199851"/>
                  </a:lnTo>
                  <a:lnTo>
                    <a:pt x="0" y="1199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4C23288B-1DF6-2529-AABE-BCFA783CD288}"/>
                </a:ext>
              </a:extLst>
            </p:cNvPr>
            <p:cNvGrpSpPr/>
            <p:nvPr/>
          </p:nvGrpSpPr>
          <p:grpSpPr>
            <a:xfrm>
              <a:off x="3461409" y="0"/>
              <a:ext cx="1561595" cy="1561595"/>
              <a:chOff x="0" y="0"/>
              <a:chExt cx="812800" cy="812800"/>
            </a:xfrm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623BB26B-98CC-9CEC-5C8A-A15C892A247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2D5A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3" name="TextBox 9">
                <a:extLst>
                  <a:ext uri="{FF2B5EF4-FFF2-40B4-BE49-F238E27FC236}">
                    <a16:creationId xmlns:a16="http://schemas.microsoft.com/office/drawing/2014/main" id="{A6A7253B-2353-FFBC-D49B-08C403E1FD28}"/>
                  </a:ext>
                </a:extLst>
              </p:cNvPr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13236" tIns="13236" rIns="13236" bIns="13236" rtlCol="0" anchor="ctr"/>
              <a:lstStyle/>
              <a:p>
                <a:pPr algn="ctr">
                  <a:lnSpc>
                    <a:spcPts val="6463"/>
                  </a:lnSpc>
                </a:pPr>
                <a:endParaRPr/>
              </a:p>
            </p:txBody>
          </p:sp>
        </p:grp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F9C77EEF-D71F-16E1-0447-3EE5CECEB528}"/>
                </a:ext>
              </a:extLst>
            </p:cNvPr>
            <p:cNvSpPr/>
            <p:nvPr/>
          </p:nvSpPr>
          <p:spPr>
            <a:xfrm>
              <a:off x="3769507" y="308098"/>
              <a:ext cx="945399" cy="945399"/>
            </a:xfrm>
            <a:custGeom>
              <a:avLst/>
              <a:gdLst/>
              <a:ahLst/>
              <a:cxnLst/>
              <a:rect l="l" t="t" r="r" b="b"/>
              <a:pathLst>
                <a:path w="945399" h="945399">
                  <a:moveTo>
                    <a:pt x="0" y="0"/>
                  </a:moveTo>
                  <a:lnTo>
                    <a:pt x="945399" y="0"/>
                  </a:lnTo>
                  <a:lnTo>
                    <a:pt x="945399" y="945399"/>
                  </a:lnTo>
                  <a:lnTo>
                    <a:pt x="0" y="945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28" name="Group 11">
              <a:extLst>
                <a:ext uri="{FF2B5EF4-FFF2-40B4-BE49-F238E27FC236}">
                  <a16:creationId xmlns:a16="http://schemas.microsoft.com/office/drawing/2014/main" id="{BB203EAD-F969-B99F-72B5-E10350912035}"/>
                </a:ext>
              </a:extLst>
            </p:cNvPr>
            <p:cNvGrpSpPr/>
            <p:nvPr/>
          </p:nvGrpSpPr>
          <p:grpSpPr>
            <a:xfrm>
              <a:off x="0" y="0"/>
              <a:ext cx="1561595" cy="1561595"/>
              <a:chOff x="0" y="0"/>
              <a:chExt cx="812800" cy="812800"/>
            </a:xfrm>
          </p:grpSpPr>
          <p:sp>
            <p:nvSpPr>
              <p:cNvPr id="30" name="Freeform 12">
                <a:extLst>
                  <a:ext uri="{FF2B5EF4-FFF2-40B4-BE49-F238E27FC236}">
                    <a16:creationId xmlns:a16="http://schemas.microsoft.com/office/drawing/2014/main" id="{EB6BCAC8-7C21-28A1-D241-F37344221B1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2D5A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1" name="TextBox 13">
                <a:extLst>
                  <a:ext uri="{FF2B5EF4-FFF2-40B4-BE49-F238E27FC236}">
                    <a16:creationId xmlns:a16="http://schemas.microsoft.com/office/drawing/2014/main" id="{CE289251-D67D-FBDE-BE53-2E676185B895}"/>
                  </a:ext>
                </a:extLst>
              </p:cNvPr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13236" tIns="13236" rIns="13236" bIns="13236" rtlCol="0" anchor="ctr"/>
              <a:lstStyle/>
              <a:p>
                <a:pPr algn="ctr">
                  <a:lnSpc>
                    <a:spcPts val="6463"/>
                  </a:lnSpc>
                </a:pPr>
                <a:endParaRPr/>
              </a:p>
            </p:txBody>
          </p:sp>
        </p:grp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685467CC-0635-F1EF-F883-9BC09E1925C0}"/>
                </a:ext>
              </a:extLst>
            </p:cNvPr>
            <p:cNvSpPr/>
            <p:nvPr/>
          </p:nvSpPr>
          <p:spPr>
            <a:xfrm>
              <a:off x="319861" y="363276"/>
              <a:ext cx="890221" cy="890221"/>
            </a:xfrm>
            <a:custGeom>
              <a:avLst/>
              <a:gdLst/>
              <a:ahLst/>
              <a:cxnLst/>
              <a:rect l="l" t="t" r="r" b="b"/>
              <a:pathLst>
                <a:path w="890221" h="890221">
                  <a:moveTo>
                    <a:pt x="0" y="0"/>
                  </a:moveTo>
                  <a:lnTo>
                    <a:pt x="890220" y="0"/>
                  </a:lnTo>
                  <a:lnTo>
                    <a:pt x="890220" y="890221"/>
                  </a:lnTo>
                  <a:lnTo>
                    <a:pt x="0" y="890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D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630092" y="6166485"/>
            <a:ext cx="13629208" cy="3091815"/>
            <a:chOff x="0" y="0"/>
            <a:chExt cx="18172277" cy="4122420"/>
          </a:xfrm>
        </p:grpSpPr>
        <p:sp>
          <p:nvSpPr>
            <p:cNvPr id="4" name="TextBox 4"/>
            <p:cNvSpPr txBox="1"/>
            <p:nvPr/>
          </p:nvSpPr>
          <p:spPr>
            <a:xfrm>
              <a:off x="0" y="-114300"/>
              <a:ext cx="18172277" cy="2661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119"/>
                </a:lnSpc>
              </a:pPr>
              <a:r>
                <a:rPr lang="en-US" sz="5800" spc="174">
                  <a:solidFill>
                    <a:srgbClr val="D1B87F"/>
                  </a:solidFill>
                  <a:latin typeface="Book Antiqua"/>
                  <a:ea typeface="Book Antiqua"/>
                  <a:cs typeface="Book Antiqua"/>
                  <a:sym typeface="Book Antiqua"/>
                </a:rPr>
                <a:t>Success is when preparation meets opportunity.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391214" y="3432810"/>
              <a:ext cx="9781063" cy="689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25"/>
                </a:lnSpc>
              </a:pPr>
              <a:r>
                <a:rPr lang="en-US" sz="3300" spc="214">
                  <a:solidFill>
                    <a:srgbClr val="D1B87F"/>
                  </a:solidFill>
                  <a:latin typeface="Book Antiqua"/>
                  <a:ea typeface="Book Antiqua"/>
                  <a:cs typeface="Book Antiqua"/>
                  <a:sym typeface="Book Antiqua"/>
                </a:rPr>
                <a:t>SENEKA</a:t>
              </a:r>
            </a:p>
          </p:txBody>
        </p:sp>
      </p:grpSp>
      <p:pic>
        <p:nvPicPr>
          <p:cNvPr id="10" name="Obraz 9">
            <a:extLst>
              <a:ext uri="{FF2B5EF4-FFF2-40B4-BE49-F238E27FC236}">
                <a16:creationId xmlns:a16="http://schemas.microsoft.com/office/drawing/2014/main" id="{E3390375-6124-9F89-55EE-95862900A1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9" b="25818"/>
          <a:stretch/>
        </p:blipFill>
        <p:spPr>
          <a:xfrm>
            <a:off x="0" y="-789211"/>
            <a:ext cx="18318480" cy="620544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5400000">
            <a:off x="-3481" y="3481"/>
            <a:ext cx="4351447" cy="4344485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B87F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806220" y="883848"/>
            <a:ext cx="1005886" cy="764473"/>
          </a:xfrm>
          <a:custGeom>
            <a:avLst/>
            <a:gdLst/>
            <a:ahLst/>
            <a:cxnLst/>
            <a:rect l="l" t="t" r="r" b="b"/>
            <a:pathLst>
              <a:path w="1005886" h="764473">
                <a:moveTo>
                  <a:pt x="0" y="0"/>
                </a:moveTo>
                <a:lnTo>
                  <a:pt x="1005886" y="0"/>
                </a:lnTo>
                <a:lnTo>
                  <a:pt x="1005886" y="764473"/>
                </a:lnTo>
                <a:lnTo>
                  <a:pt x="0" y="7644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788C1618-A6E6-68D7-DBAF-3F6033865B06}"/>
              </a:ext>
            </a:extLst>
          </p:cNvPr>
          <p:cNvSpPr txBox="1"/>
          <p:nvPr/>
        </p:nvSpPr>
        <p:spPr>
          <a:xfrm>
            <a:off x="4953000" y="9553885"/>
            <a:ext cx="604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Book Antiqua" panose="02040602050305030304" pitchFamily="18" charset="0"/>
              </a:rPr>
              <a:t>www.spe.com.pl | sales@spe.com.pl | + 48 606 130 220 | </a:t>
            </a:r>
          </a:p>
        </p:txBody>
      </p:sp>
      <p:grpSp>
        <p:nvGrpSpPr>
          <p:cNvPr id="26" name="Group 2">
            <a:extLst>
              <a:ext uri="{FF2B5EF4-FFF2-40B4-BE49-F238E27FC236}">
                <a16:creationId xmlns:a16="http://schemas.microsoft.com/office/drawing/2014/main" id="{CF294CA0-B88B-9008-691D-66CA4B2A6B89}"/>
              </a:ext>
            </a:extLst>
          </p:cNvPr>
          <p:cNvGrpSpPr/>
          <p:nvPr/>
        </p:nvGrpSpPr>
        <p:grpSpPr>
          <a:xfrm>
            <a:off x="10945177" y="9545856"/>
            <a:ext cx="1239640" cy="385390"/>
            <a:chOff x="0" y="0"/>
            <a:chExt cx="5023004" cy="1561595"/>
          </a:xfrm>
        </p:grpSpPr>
        <p:grpSp>
          <p:nvGrpSpPr>
            <p:cNvPr id="27" name="Group 3">
              <a:extLst>
                <a:ext uri="{FF2B5EF4-FFF2-40B4-BE49-F238E27FC236}">
                  <a16:creationId xmlns:a16="http://schemas.microsoft.com/office/drawing/2014/main" id="{6B69BF62-1E41-8E07-AE43-4791D0FB32A2}"/>
                </a:ext>
              </a:extLst>
            </p:cNvPr>
            <p:cNvGrpSpPr/>
            <p:nvPr/>
          </p:nvGrpSpPr>
          <p:grpSpPr>
            <a:xfrm>
              <a:off x="1730704" y="0"/>
              <a:ext cx="1561595" cy="1561595"/>
              <a:chOff x="0" y="0"/>
              <a:chExt cx="812800" cy="812800"/>
            </a:xfrm>
          </p:grpSpPr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10FB848C-24E8-642A-2C05-E605BD73092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2D5A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8" name="TextBox 5">
                <a:extLst>
                  <a:ext uri="{FF2B5EF4-FFF2-40B4-BE49-F238E27FC236}">
                    <a16:creationId xmlns:a16="http://schemas.microsoft.com/office/drawing/2014/main" id="{2EED3181-AEDB-775B-C7A7-02AA6070AA78}"/>
                  </a:ext>
                </a:extLst>
              </p:cNvPr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13236" tIns="13236" rIns="13236" bIns="13236" rtlCol="0" anchor="ctr"/>
              <a:lstStyle/>
              <a:p>
                <a:pPr algn="ctr">
                  <a:lnSpc>
                    <a:spcPts val="6463"/>
                  </a:lnSpc>
                </a:pPr>
                <a:endParaRPr/>
              </a:p>
            </p:txBody>
          </p:sp>
        </p:grp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D36D9396-E285-3A56-BEA7-864DBADF2833}"/>
                </a:ext>
              </a:extLst>
            </p:cNvPr>
            <p:cNvSpPr/>
            <p:nvPr/>
          </p:nvSpPr>
          <p:spPr>
            <a:xfrm>
              <a:off x="2208431" y="180872"/>
              <a:ext cx="606142" cy="1199851"/>
            </a:xfrm>
            <a:custGeom>
              <a:avLst/>
              <a:gdLst/>
              <a:ahLst/>
              <a:cxnLst/>
              <a:rect l="l" t="t" r="r" b="b"/>
              <a:pathLst>
                <a:path w="606142" h="1199851">
                  <a:moveTo>
                    <a:pt x="0" y="0"/>
                  </a:moveTo>
                  <a:lnTo>
                    <a:pt x="606142" y="0"/>
                  </a:lnTo>
                  <a:lnTo>
                    <a:pt x="606142" y="1199851"/>
                  </a:lnTo>
                  <a:lnTo>
                    <a:pt x="0" y="1199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29" name="Group 7">
              <a:extLst>
                <a:ext uri="{FF2B5EF4-FFF2-40B4-BE49-F238E27FC236}">
                  <a16:creationId xmlns:a16="http://schemas.microsoft.com/office/drawing/2014/main" id="{936A5A0A-50AF-A6EB-802F-B62FEB2AB18F}"/>
                </a:ext>
              </a:extLst>
            </p:cNvPr>
            <p:cNvGrpSpPr/>
            <p:nvPr/>
          </p:nvGrpSpPr>
          <p:grpSpPr>
            <a:xfrm>
              <a:off x="3461409" y="0"/>
              <a:ext cx="1561595" cy="1561595"/>
              <a:chOff x="0" y="0"/>
              <a:chExt cx="812800" cy="812800"/>
            </a:xfrm>
          </p:grpSpPr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id="{34F2BB7E-193A-FC97-1A2F-79664030070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2D5A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6" name="TextBox 9">
                <a:extLst>
                  <a:ext uri="{FF2B5EF4-FFF2-40B4-BE49-F238E27FC236}">
                    <a16:creationId xmlns:a16="http://schemas.microsoft.com/office/drawing/2014/main" id="{787D00AB-E0C0-4EBA-9B3D-C321069856CC}"/>
                  </a:ext>
                </a:extLst>
              </p:cNvPr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13236" tIns="13236" rIns="13236" bIns="13236" rtlCol="0" anchor="ctr"/>
              <a:lstStyle/>
              <a:p>
                <a:pPr algn="ctr">
                  <a:lnSpc>
                    <a:spcPts val="6463"/>
                  </a:lnSpc>
                </a:pPr>
                <a:endParaRPr/>
              </a:p>
            </p:txBody>
          </p:sp>
        </p:grp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90DAE3F3-4032-82D1-718F-778638A401C5}"/>
                </a:ext>
              </a:extLst>
            </p:cNvPr>
            <p:cNvSpPr/>
            <p:nvPr/>
          </p:nvSpPr>
          <p:spPr>
            <a:xfrm>
              <a:off x="3769507" y="308098"/>
              <a:ext cx="945399" cy="945399"/>
            </a:xfrm>
            <a:custGeom>
              <a:avLst/>
              <a:gdLst/>
              <a:ahLst/>
              <a:cxnLst/>
              <a:rect l="l" t="t" r="r" b="b"/>
              <a:pathLst>
                <a:path w="945399" h="945399">
                  <a:moveTo>
                    <a:pt x="0" y="0"/>
                  </a:moveTo>
                  <a:lnTo>
                    <a:pt x="945399" y="0"/>
                  </a:lnTo>
                  <a:lnTo>
                    <a:pt x="945399" y="945399"/>
                  </a:lnTo>
                  <a:lnTo>
                    <a:pt x="0" y="945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31" name="Group 11">
              <a:extLst>
                <a:ext uri="{FF2B5EF4-FFF2-40B4-BE49-F238E27FC236}">
                  <a16:creationId xmlns:a16="http://schemas.microsoft.com/office/drawing/2014/main" id="{05E0D6CD-5D90-5C2C-5141-679C865C04FF}"/>
                </a:ext>
              </a:extLst>
            </p:cNvPr>
            <p:cNvGrpSpPr/>
            <p:nvPr/>
          </p:nvGrpSpPr>
          <p:grpSpPr>
            <a:xfrm>
              <a:off x="0" y="0"/>
              <a:ext cx="1561595" cy="1561595"/>
              <a:chOff x="0" y="0"/>
              <a:chExt cx="812800" cy="812800"/>
            </a:xfrm>
          </p:grpSpPr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B65C9F64-E0AD-3D8D-126D-A92349C9A2B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2D5A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4" name="TextBox 13">
                <a:extLst>
                  <a:ext uri="{FF2B5EF4-FFF2-40B4-BE49-F238E27FC236}">
                    <a16:creationId xmlns:a16="http://schemas.microsoft.com/office/drawing/2014/main" id="{64617CDC-236D-AFCE-6DA7-B3A8AF3402DD}"/>
                  </a:ext>
                </a:extLst>
              </p:cNvPr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13236" tIns="13236" rIns="13236" bIns="13236" rtlCol="0" anchor="ctr"/>
              <a:lstStyle/>
              <a:p>
                <a:pPr algn="ctr">
                  <a:lnSpc>
                    <a:spcPts val="6463"/>
                  </a:lnSpc>
                </a:pPr>
                <a:endParaRPr/>
              </a:p>
            </p:txBody>
          </p:sp>
        </p:grp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1F276CBF-68D8-4D69-27A6-36B53A47DD7E}"/>
                </a:ext>
              </a:extLst>
            </p:cNvPr>
            <p:cNvSpPr/>
            <p:nvPr/>
          </p:nvSpPr>
          <p:spPr>
            <a:xfrm>
              <a:off x="319861" y="363276"/>
              <a:ext cx="890221" cy="890221"/>
            </a:xfrm>
            <a:custGeom>
              <a:avLst/>
              <a:gdLst/>
              <a:ahLst/>
              <a:cxnLst/>
              <a:rect l="l" t="t" r="r" b="b"/>
              <a:pathLst>
                <a:path w="890221" h="890221">
                  <a:moveTo>
                    <a:pt x="0" y="0"/>
                  </a:moveTo>
                  <a:lnTo>
                    <a:pt x="890220" y="0"/>
                  </a:lnTo>
                  <a:lnTo>
                    <a:pt x="890220" y="890221"/>
                  </a:lnTo>
                  <a:lnTo>
                    <a:pt x="0" y="890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D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14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221923" y="-1153532"/>
            <a:ext cx="18509923" cy="1041183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63356"/>
            <a:ext cx="18288000" cy="4556318"/>
          </a:xfrm>
          <a:prstGeom prst="rect">
            <a:avLst/>
          </a:prstGeom>
          <a:solidFill>
            <a:srgbClr val="D1B87F"/>
          </a:solidFill>
        </p:spPr>
      </p:sp>
      <p:sp>
        <p:nvSpPr>
          <p:cNvPr id="4" name="AutoShape 4"/>
          <p:cNvSpPr/>
          <p:nvPr/>
        </p:nvSpPr>
        <p:spPr>
          <a:xfrm>
            <a:off x="1028700" y="6346283"/>
            <a:ext cx="10210800" cy="3183128"/>
          </a:xfrm>
          <a:prstGeom prst="rect">
            <a:avLst/>
          </a:prstGeom>
          <a:solidFill>
            <a:srgbClr val="222D5A"/>
          </a:solidFill>
        </p:spPr>
      </p:sp>
      <p:sp>
        <p:nvSpPr>
          <p:cNvPr id="5" name="Freeform 5"/>
          <p:cNvSpPr/>
          <p:nvPr/>
        </p:nvSpPr>
        <p:spPr>
          <a:xfrm>
            <a:off x="12637817" y="5863356"/>
            <a:ext cx="4148983" cy="4148983"/>
          </a:xfrm>
          <a:custGeom>
            <a:avLst/>
            <a:gdLst/>
            <a:ahLst/>
            <a:cxnLst/>
            <a:rect l="l" t="t" r="r" b="b"/>
            <a:pathLst>
              <a:path w="4148983" h="4148983">
                <a:moveTo>
                  <a:pt x="0" y="0"/>
                </a:moveTo>
                <a:lnTo>
                  <a:pt x="4148983" y="0"/>
                </a:lnTo>
                <a:lnTo>
                  <a:pt x="4148983" y="4148983"/>
                </a:lnTo>
                <a:lnTo>
                  <a:pt x="0" y="41489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79196" y="7213085"/>
            <a:ext cx="9076859" cy="1449525"/>
            <a:chOff x="0" y="0"/>
            <a:chExt cx="12102478" cy="1932700"/>
          </a:xfrm>
        </p:grpSpPr>
        <p:sp>
          <p:nvSpPr>
            <p:cNvPr id="7" name="TextBox 7"/>
            <p:cNvSpPr txBox="1"/>
            <p:nvPr/>
          </p:nvSpPr>
          <p:spPr>
            <a:xfrm>
              <a:off x="0" y="-74930"/>
              <a:ext cx="12102478" cy="836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9"/>
                </a:lnSpc>
              </a:pPr>
              <a:r>
                <a:rPr lang="en-US" sz="3799" b="1" spc="189">
                  <a:solidFill>
                    <a:srgbClr val="FFFFFF"/>
                  </a:solidFill>
                  <a:latin typeface="Book Antiqua Bold"/>
                  <a:ea typeface="Book Antiqua Bold"/>
                  <a:cs typeface="Book Antiqua Bold"/>
                  <a:sym typeface="Book Antiqua Bold"/>
                </a:rPr>
                <a:t>STORAGE PRODUCTION EUROPE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179590"/>
              <a:ext cx="12021617" cy="75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49"/>
                </a:lnSpc>
              </a:pPr>
              <a:r>
                <a:rPr lang="en-US" sz="3299" spc="32">
                  <a:solidFill>
                    <a:srgbClr val="FFFFFF"/>
                  </a:solidFill>
                  <a:latin typeface="Book Antiqua"/>
                  <a:ea typeface="Book Antiqua"/>
                  <a:cs typeface="Book Antiqua"/>
                  <a:sym typeface="Book Antiqua"/>
                </a:rPr>
                <a:t>OWN PRODUCTION</a:t>
              </a:r>
            </a:p>
          </p:txBody>
        </p: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14054F27-37ED-3020-8A7F-91F5D3E25B4C}"/>
              </a:ext>
            </a:extLst>
          </p:cNvPr>
          <p:cNvSpPr txBox="1"/>
          <p:nvPr/>
        </p:nvSpPr>
        <p:spPr>
          <a:xfrm>
            <a:off x="4953000" y="9553885"/>
            <a:ext cx="604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Book Antiqua" panose="02040602050305030304" pitchFamily="18" charset="0"/>
              </a:rPr>
              <a:t>www.spe.com.pl | sales@spe.com.pl | + 48 606 130 220 | </a:t>
            </a: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BBB6ADA4-C4D8-1F85-67B2-808D1A96C941}"/>
              </a:ext>
            </a:extLst>
          </p:cNvPr>
          <p:cNvGrpSpPr/>
          <p:nvPr/>
        </p:nvGrpSpPr>
        <p:grpSpPr>
          <a:xfrm>
            <a:off x="10945177" y="9545856"/>
            <a:ext cx="1239640" cy="385390"/>
            <a:chOff x="0" y="0"/>
            <a:chExt cx="5023004" cy="1561595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042D6DAC-4BB3-FBAB-FBD3-98CD6CECECA0}"/>
                </a:ext>
              </a:extLst>
            </p:cNvPr>
            <p:cNvGrpSpPr/>
            <p:nvPr/>
          </p:nvGrpSpPr>
          <p:grpSpPr>
            <a:xfrm>
              <a:off x="1730704" y="0"/>
              <a:ext cx="1561595" cy="1561595"/>
              <a:chOff x="0" y="0"/>
              <a:chExt cx="812800" cy="812800"/>
            </a:xfrm>
          </p:grpSpPr>
          <p:sp>
            <p:nvSpPr>
              <p:cNvPr id="35" name="Freeform 4">
                <a:extLst>
                  <a:ext uri="{FF2B5EF4-FFF2-40B4-BE49-F238E27FC236}">
                    <a16:creationId xmlns:a16="http://schemas.microsoft.com/office/drawing/2014/main" id="{CA270525-DE3F-E27B-D164-F5ABD2615D3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2D5A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6" name="TextBox 5">
                <a:extLst>
                  <a:ext uri="{FF2B5EF4-FFF2-40B4-BE49-F238E27FC236}">
                    <a16:creationId xmlns:a16="http://schemas.microsoft.com/office/drawing/2014/main" id="{A10DC682-3272-F308-E60A-1E1F64B9F433}"/>
                  </a:ext>
                </a:extLst>
              </p:cNvPr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13236" tIns="13236" rIns="13236" bIns="13236" rtlCol="0" anchor="ctr"/>
              <a:lstStyle/>
              <a:p>
                <a:pPr algn="ctr">
                  <a:lnSpc>
                    <a:spcPts val="6463"/>
                  </a:lnSpc>
                </a:pPr>
                <a:endParaRPr/>
              </a:p>
            </p:txBody>
          </p:sp>
        </p:grp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101B4B77-2CD2-CCB8-B667-A7B5011F01B7}"/>
                </a:ext>
              </a:extLst>
            </p:cNvPr>
            <p:cNvSpPr/>
            <p:nvPr/>
          </p:nvSpPr>
          <p:spPr>
            <a:xfrm>
              <a:off x="2208431" y="180872"/>
              <a:ext cx="606142" cy="1199851"/>
            </a:xfrm>
            <a:custGeom>
              <a:avLst/>
              <a:gdLst/>
              <a:ahLst/>
              <a:cxnLst/>
              <a:rect l="l" t="t" r="r" b="b"/>
              <a:pathLst>
                <a:path w="606142" h="1199851">
                  <a:moveTo>
                    <a:pt x="0" y="0"/>
                  </a:moveTo>
                  <a:lnTo>
                    <a:pt x="606142" y="0"/>
                  </a:lnTo>
                  <a:lnTo>
                    <a:pt x="606142" y="1199851"/>
                  </a:lnTo>
                  <a:lnTo>
                    <a:pt x="0" y="1199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27" name="Group 7">
              <a:extLst>
                <a:ext uri="{FF2B5EF4-FFF2-40B4-BE49-F238E27FC236}">
                  <a16:creationId xmlns:a16="http://schemas.microsoft.com/office/drawing/2014/main" id="{CE32C48B-FC3A-024C-5E6F-D57D90265973}"/>
                </a:ext>
              </a:extLst>
            </p:cNvPr>
            <p:cNvGrpSpPr/>
            <p:nvPr/>
          </p:nvGrpSpPr>
          <p:grpSpPr>
            <a:xfrm>
              <a:off x="3461409" y="0"/>
              <a:ext cx="1561595" cy="1561595"/>
              <a:chOff x="0" y="0"/>
              <a:chExt cx="812800" cy="812800"/>
            </a:xfrm>
          </p:grpSpPr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D6FFDDC3-5387-FE75-DF43-2D1A0F3BEE6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2D5A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4" name="TextBox 9">
                <a:extLst>
                  <a:ext uri="{FF2B5EF4-FFF2-40B4-BE49-F238E27FC236}">
                    <a16:creationId xmlns:a16="http://schemas.microsoft.com/office/drawing/2014/main" id="{4794C7A3-CA57-2F68-09BF-9B80A18F7FDD}"/>
                  </a:ext>
                </a:extLst>
              </p:cNvPr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13236" tIns="13236" rIns="13236" bIns="13236" rtlCol="0" anchor="ctr"/>
              <a:lstStyle/>
              <a:p>
                <a:pPr algn="ctr">
                  <a:lnSpc>
                    <a:spcPts val="6463"/>
                  </a:lnSpc>
                </a:pPr>
                <a:endParaRPr/>
              </a:p>
            </p:txBody>
          </p:sp>
        </p:grp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EDA2EFD8-802B-E7C4-47B0-7CBF8B1D023C}"/>
                </a:ext>
              </a:extLst>
            </p:cNvPr>
            <p:cNvSpPr/>
            <p:nvPr/>
          </p:nvSpPr>
          <p:spPr>
            <a:xfrm>
              <a:off x="3769507" y="308098"/>
              <a:ext cx="945399" cy="945399"/>
            </a:xfrm>
            <a:custGeom>
              <a:avLst/>
              <a:gdLst/>
              <a:ahLst/>
              <a:cxnLst/>
              <a:rect l="l" t="t" r="r" b="b"/>
              <a:pathLst>
                <a:path w="945399" h="945399">
                  <a:moveTo>
                    <a:pt x="0" y="0"/>
                  </a:moveTo>
                  <a:lnTo>
                    <a:pt x="945399" y="0"/>
                  </a:lnTo>
                  <a:lnTo>
                    <a:pt x="945399" y="945399"/>
                  </a:lnTo>
                  <a:lnTo>
                    <a:pt x="0" y="945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29" name="Group 11">
              <a:extLst>
                <a:ext uri="{FF2B5EF4-FFF2-40B4-BE49-F238E27FC236}">
                  <a16:creationId xmlns:a16="http://schemas.microsoft.com/office/drawing/2014/main" id="{EE2AD98D-6179-D6A2-A2F6-49A4A9670B15}"/>
                </a:ext>
              </a:extLst>
            </p:cNvPr>
            <p:cNvGrpSpPr/>
            <p:nvPr/>
          </p:nvGrpSpPr>
          <p:grpSpPr>
            <a:xfrm>
              <a:off x="0" y="0"/>
              <a:ext cx="1561595" cy="1561595"/>
              <a:chOff x="0" y="0"/>
              <a:chExt cx="812800" cy="812800"/>
            </a:xfrm>
          </p:grpSpPr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2F451756-35F0-95D7-5752-D2A5587A0ED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2D5A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2" name="TextBox 13">
                <a:extLst>
                  <a:ext uri="{FF2B5EF4-FFF2-40B4-BE49-F238E27FC236}">
                    <a16:creationId xmlns:a16="http://schemas.microsoft.com/office/drawing/2014/main" id="{1DA24968-E882-3B1E-399C-DEEACEC5F636}"/>
                  </a:ext>
                </a:extLst>
              </p:cNvPr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13236" tIns="13236" rIns="13236" bIns="13236" rtlCol="0" anchor="ctr"/>
              <a:lstStyle/>
              <a:p>
                <a:pPr algn="ctr">
                  <a:lnSpc>
                    <a:spcPts val="6463"/>
                  </a:lnSpc>
                </a:pPr>
                <a:endParaRPr/>
              </a:p>
            </p:txBody>
          </p:sp>
        </p:grp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1D00FE49-19E9-067D-604A-ACB3A32CF4CB}"/>
                </a:ext>
              </a:extLst>
            </p:cNvPr>
            <p:cNvSpPr/>
            <p:nvPr/>
          </p:nvSpPr>
          <p:spPr>
            <a:xfrm>
              <a:off x="319861" y="363276"/>
              <a:ext cx="890221" cy="890221"/>
            </a:xfrm>
            <a:custGeom>
              <a:avLst/>
              <a:gdLst/>
              <a:ahLst/>
              <a:cxnLst/>
              <a:rect l="l" t="t" r="r" b="b"/>
              <a:pathLst>
                <a:path w="890221" h="890221">
                  <a:moveTo>
                    <a:pt x="0" y="0"/>
                  </a:moveTo>
                  <a:lnTo>
                    <a:pt x="890220" y="0"/>
                  </a:lnTo>
                  <a:lnTo>
                    <a:pt x="890220" y="890221"/>
                  </a:lnTo>
                  <a:lnTo>
                    <a:pt x="0" y="890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D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23950" y="3517900"/>
            <a:ext cx="3784600" cy="5740400"/>
          </a:xfrm>
          <a:prstGeom prst="rect">
            <a:avLst/>
          </a:prstGeom>
          <a:solidFill>
            <a:srgbClr val="D1B87F"/>
          </a:solidFill>
        </p:spPr>
      </p:sp>
      <p:sp>
        <p:nvSpPr>
          <p:cNvPr id="3" name="AutoShape 3"/>
          <p:cNvSpPr/>
          <p:nvPr/>
        </p:nvSpPr>
        <p:spPr>
          <a:xfrm>
            <a:off x="13379450" y="3517900"/>
            <a:ext cx="3784600" cy="5740400"/>
          </a:xfrm>
          <a:prstGeom prst="rect">
            <a:avLst/>
          </a:prstGeom>
          <a:solidFill>
            <a:srgbClr val="D1B87F"/>
          </a:solidFill>
        </p:spPr>
      </p:sp>
      <p:sp>
        <p:nvSpPr>
          <p:cNvPr id="4" name="AutoShape 4"/>
          <p:cNvSpPr/>
          <p:nvPr/>
        </p:nvSpPr>
        <p:spPr>
          <a:xfrm>
            <a:off x="9302750" y="3517900"/>
            <a:ext cx="3784600" cy="5740400"/>
          </a:xfrm>
          <a:prstGeom prst="rect">
            <a:avLst/>
          </a:prstGeom>
          <a:solidFill>
            <a:srgbClr val="D1B87F"/>
          </a:solidFill>
        </p:spPr>
      </p:sp>
      <p:sp>
        <p:nvSpPr>
          <p:cNvPr id="5" name="AutoShape 5"/>
          <p:cNvSpPr/>
          <p:nvPr/>
        </p:nvSpPr>
        <p:spPr>
          <a:xfrm>
            <a:off x="5216525" y="3517900"/>
            <a:ext cx="3784600" cy="5740400"/>
          </a:xfrm>
          <a:prstGeom prst="rect">
            <a:avLst/>
          </a:prstGeom>
          <a:solidFill>
            <a:srgbClr val="D1B87F"/>
          </a:solidFill>
        </p:spPr>
      </p:sp>
      <p:sp>
        <p:nvSpPr>
          <p:cNvPr id="6" name="Freeform 6"/>
          <p:cNvSpPr/>
          <p:nvPr/>
        </p:nvSpPr>
        <p:spPr>
          <a:xfrm>
            <a:off x="1727163" y="5406616"/>
            <a:ext cx="2578175" cy="3049454"/>
          </a:xfrm>
          <a:custGeom>
            <a:avLst/>
            <a:gdLst/>
            <a:ahLst/>
            <a:cxnLst/>
            <a:rect l="l" t="t" r="r" b="b"/>
            <a:pathLst>
              <a:path w="2578175" h="3049454">
                <a:moveTo>
                  <a:pt x="0" y="0"/>
                </a:moveTo>
                <a:lnTo>
                  <a:pt x="2578174" y="0"/>
                </a:lnTo>
                <a:lnTo>
                  <a:pt x="2578174" y="3049454"/>
                </a:lnTo>
                <a:lnTo>
                  <a:pt x="0" y="30494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39147" y="5592898"/>
            <a:ext cx="2881194" cy="2676891"/>
          </a:xfrm>
          <a:custGeom>
            <a:avLst/>
            <a:gdLst/>
            <a:ahLst/>
            <a:cxnLst/>
            <a:rect l="l" t="t" r="r" b="b"/>
            <a:pathLst>
              <a:path w="2881194" h="2676891">
                <a:moveTo>
                  <a:pt x="0" y="0"/>
                </a:moveTo>
                <a:lnTo>
                  <a:pt x="2881195" y="0"/>
                </a:lnTo>
                <a:lnTo>
                  <a:pt x="2881195" y="2676891"/>
                </a:lnTo>
                <a:lnTo>
                  <a:pt x="0" y="2676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54152" y="5581359"/>
            <a:ext cx="2853335" cy="2699968"/>
          </a:xfrm>
          <a:custGeom>
            <a:avLst/>
            <a:gdLst/>
            <a:ahLst/>
            <a:cxnLst/>
            <a:rect l="l" t="t" r="r" b="b"/>
            <a:pathLst>
              <a:path w="2853335" h="2699968">
                <a:moveTo>
                  <a:pt x="0" y="0"/>
                </a:moveTo>
                <a:lnTo>
                  <a:pt x="2853335" y="0"/>
                </a:lnTo>
                <a:lnTo>
                  <a:pt x="2853335" y="2699968"/>
                </a:lnTo>
                <a:lnTo>
                  <a:pt x="0" y="26999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741297" y="6111788"/>
            <a:ext cx="2863074" cy="1639110"/>
          </a:xfrm>
          <a:custGeom>
            <a:avLst/>
            <a:gdLst/>
            <a:ahLst/>
            <a:cxnLst/>
            <a:rect l="l" t="t" r="r" b="b"/>
            <a:pathLst>
              <a:path w="2863074" h="1639110">
                <a:moveTo>
                  <a:pt x="0" y="0"/>
                </a:moveTo>
                <a:lnTo>
                  <a:pt x="2863073" y="0"/>
                </a:lnTo>
                <a:lnTo>
                  <a:pt x="2863073" y="1639110"/>
                </a:lnTo>
                <a:lnTo>
                  <a:pt x="0" y="16391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18037" y="1224597"/>
            <a:ext cx="15451927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800" b="1" spc="174">
                <a:solidFill>
                  <a:srgbClr val="FFFFFF"/>
                </a:solidFill>
                <a:latin typeface="Book Antiqua Bold"/>
                <a:ea typeface="Book Antiqua Bold"/>
                <a:cs typeface="Book Antiqua Bold"/>
                <a:sym typeface="Book Antiqua Bold"/>
              </a:rPr>
              <a:t>STORAGE PRODUCTION EUROPE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85797" y="4360771"/>
            <a:ext cx="3060907" cy="49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2800" b="1" spc="214" dirty="0">
                <a:solidFill>
                  <a:srgbClr val="222D5A"/>
                </a:solidFill>
                <a:latin typeface="Book Antiqua Bold"/>
                <a:ea typeface="Book Antiqua Bold"/>
                <a:cs typeface="Book Antiqua Bold"/>
                <a:sym typeface="Book Antiqua Bold"/>
              </a:rPr>
              <a:t>CONCEPT</a:t>
            </a:r>
            <a:endParaRPr lang="en-US" sz="3300" b="1" spc="214" dirty="0">
              <a:solidFill>
                <a:srgbClr val="222D5A"/>
              </a:solidFill>
              <a:latin typeface="Book Antiqua Bold"/>
              <a:ea typeface="Book Antiqua Bold"/>
              <a:cs typeface="Book Antiqua Bold"/>
              <a:sym typeface="Book Antiqu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520069" y="4298132"/>
            <a:ext cx="3643981" cy="1033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2800" b="1" spc="214" dirty="0">
                <a:solidFill>
                  <a:srgbClr val="222D5A"/>
                </a:solidFill>
                <a:latin typeface="Book Antiqua Bold"/>
                <a:ea typeface="Book Antiqua Bold"/>
                <a:cs typeface="Book Antiqua Bold"/>
                <a:sym typeface="Book Antiqua Bold"/>
              </a:rPr>
              <a:t>AFTER-MARKET CARE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35469" y="4360771"/>
            <a:ext cx="3060907" cy="49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2800" b="1" spc="214" dirty="0">
                <a:solidFill>
                  <a:srgbClr val="222D5A"/>
                </a:solidFill>
                <a:latin typeface="Book Antiqua Bold"/>
                <a:ea typeface="Book Antiqua Bold"/>
                <a:cs typeface="Book Antiqua Bold"/>
                <a:sym typeface="Book Antiqua Bold"/>
              </a:rPr>
              <a:t>ASSEMBLY</a:t>
            </a:r>
            <a:endParaRPr lang="en-US" sz="3300" b="1" spc="214" dirty="0">
              <a:solidFill>
                <a:srgbClr val="222D5A"/>
              </a:solidFill>
              <a:latin typeface="Book Antiqua Bold"/>
              <a:ea typeface="Book Antiqua Bold"/>
              <a:cs typeface="Book Antiqua Bold"/>
              <a:sym typeface="Book Antiqua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389921" y="4360771"/>
            <a:ext cx="3449279" cy="490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2800" b="1" spc="214" dirty="0">
                <a:solidFill>
                  <a:srgbClr val="222D5A"/>
                </a:solidFill>
                <a:latin typeface="Book Antiqua Bold"/>
                <a:ea typeface="Book Antiqua Bold"/>
                <a:cs typeface="Book Antiqua Bold"/>
                <a:sym typeface="Book Antiqua Bold"/>
              </a:rPr>
              <a:t>PRODUCTION</a:t>
            </a:r>
            <a:endParaRPr lang="en-US" sz="3300" b="1" spc="214" dirty="0">
              <a:solidFill>
                <a:srgbClr val="222D5A"/>
              </a:solidFill>
              <a:latin typeface="Book Antiqua Bold"/>
              <a:ea typeface="Book Antiqua Bold"/>
              <a:cs typeface="Book Antiqua Bold"/>
              <a:sym typeface="Book Antiqua Bold"/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910BEA9F-60AF-CF31-5577-EA80D2EF308F}"/>
              </a:ext>
            </a:extLst>
          </p:cNvPr>
          <p:cNvSpPr txBox="1"/>
          <p:nvPr/>
        </p:nvSpPr>
        <p:spPr>
          <a:xfrm>
            <a:off x="4953000" y="9553885"/>
            <a:ext cx="604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Book Antiqua" panose="02040602050305030304" pitchFamily="18" charset="0"/>
              </a:rPr>
              <a:t>www.spe.com.pl | sales@spe.com.pl | + 48 606 130 220 | </a:t>
            </a:r>
          </a:p>
        </p:txBody>
      </p:sp>
      <p:grpSp>
        <p:nvGrpSpPr>
          <p:cNvPr id="30" name="Group 2">
            <a:extLst>
              <a:ext uri="{FF2B5EF4-FFF2-40B4-BE49-F238E27FC236}">
                <a16:creationId xmlns:a16="http://schemas.microsoft.com/office/drawing/2014/main" id="{40FA8240-1FBA-58F7-933A-1AEDBE4BF04F}"/>
              </a:ext>
            </a:extLst>
          </p:cNvPr>
          <p:cNvGrpSpPr/>
          <p:nvPr/>
        </p:nvGrpSpPr>
        <p:grpSpPr>
          <a:xfrm>
            <a:off x="10945177" y="9545856"/>
            <a:ext cx="1239640" cy="385390"/>
            <a:chOff x="0" y="0"/>
            <a:chExt cx="5023004" cy="1561595"/>
          </a:xfrm>
        </p:grpSpPr>
        <p:grpSp>
          <p:nvGrpSpPr>
            <p:cNvPr id="31" name="Group 3">
              <a:extLst>
                <a:ext uri="{FF2B5EF4-FFF2-40B4-BE49-F238E27FC236}">
                  <a16:creationId xmlns:a16="http://schemas.microsoft.com/office/drawing/2014/main" id="{5D71DEB2-2314-2599-B77D-963A35C344B6}"/>
                </a:ext>
              </a:extLst>
            </p:cNvPr>
            <p:cNvGrpSpPr/>
            <p:nvPr/>
          </p:nvGrpSpPr>
          <p:grpSpPr>
            <a:xfrm>
              <a:off x="1730704" y="0"/>
              <a:ext cx="1561595" cy="1561595"/>
              <a:chOff x="0" y="0"/>
              <a:chExt cx="812800" cy="812800"/>
            </a:xfrm>
          </p:grpSpPr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0707A6AE-8417-BD81-07F2-E88F22E3953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2D5A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42" name="TextBox 5">
                <a:extLst>
                  <a:ext uri="{FF2B5EF4-FFF2-40B4-BE49-F238E27FC236}">
                    <a16:creationId xmlns:a16="http://schemas.microsoft.com/office/drawing/2014/main" id="{67FD7C50-E066-02E8-2A32-0F1BC7248A4B}"/>
                  </a:ext>
                </a:extLst>
              </p:cNvPr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13236" tIns="13236" rIns="13236" bIns="13236" rtlCol="0" anchor="ctr"/>
              <a:lstStyle/>
              <a:p>
                <a:pPr algn="ctr">
                  <a:lnSpc>
                    <a:spcPts val="6463"/>
                  </a:lnSpc>
                </a:pPr>
                <a:endParaRPr/>
              </a:p>
            </p:txBody>
          </p:sp>
        </p:grp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A1CE859-A0CB-9903-32EE-43E614B8AF03}"/>
                </a:ext>
              </a:extLst>
            </p:cNvPr>
            <p:cNvSpPr/>
            <p:nvPr/>
          </p:nvSpPr>
          <p:spPr>
            <a:xfrm>
              <a:off x="2208431" y="180872"/>
              <a:ext cx="606142" cy="1199851"/>
            </a:xfrm>
            <a:custGeom>
              <a:avLst/>
              <a:gdLst/>
              <a:ahLst/>
              <a:cxnLst/>
              <a:rect l="l" t="t" r="r" b="b"/>
              <a:pathLst>
                <a:path w="606142" h="1199851">
                  <a:moveTo>
                    <a:pt x="0" y="0"/>
                  </a:moveTo>
                  <a:lnTo>
                    <a:pt x="606142" y="0"/>
                  </a:lnTo>
                  <a:lnTo>
                    <a:pt x="606142" y="1199851"/>
                  </a:lnTo>
                  <a:lnTo>
                    <a:pt x="0" y="1199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33" name="Group 7">
              <a:extLst>
                <a:ext uri="{FF2B5EF4-FFF2-40B4-BE49-F238E27FC236}">
                  <a16:creationId xmlns:a16="http://schemas.microsoft.com/office/drawing/2014/main" id="{BBCD6F8F-3121-6B1F-FC87-B4904BFF9164}"/>
                </a:ext>
              </a:extLst>
            </p:cNvPr>
            <p:cNvGrpSpPr/>
            <p:nvPr/>
          </p:nvGrpSpPr>
          <p:grpSpPr>
            <a:xfrm>
              <a:off x="3461409" y="0"/>
              <a:ext cx="1561595" cy="1561595"/>
              <a:chOff x="0" y="0"/>
              <a:chExt cx="812800" cy="812800"/>
            </a:xfrm>
          </p:grpSpPr>
          <p:sp>
            <p:nvSpPr>
              <p:cNvPr id="39" name="Freeform 8">
                <a:extLst>
                  <a:ext uri="{FF2B5EF4-FFF2-40B4-BE49-F238E27FC236}">
                    <a16:creationId xmlns:a16="http://schemas.microsoft.com/office/drawing/2014/main" id="{E570C334-B277-0453-CB76-633B9F02F32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2D5A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40" name="TextBox 9">
                <a:extLst>
                  <a:ext uri="{FF2B5EF4-FFF2-40B4-BE49-F238E27FC236}">
                    <a16:creationId xmlns:a16="http://schemas.microsoft.com/office/drawing/2014/main" id="{C676AC19-8BF8-D4B1-F6D7-8BDCE0C05E9F}"/>
                  </a:ext>
                </a:extLst>
              </p:cNvPr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13236" tIns="13236" rIns="13236" bIns="13236" rtlCol="0" anchor="ctr"/>
              <a:lstStyle/>
              <a:p>
                <a:pPr algn="ctr">
                  <a:lnSpc>
                    <a:spcPts val="6463"/>
                  </a:lnSpc>
                </a:pPr>
                <a:endParaRPr/>
              </a:p>
            </p:txBody>
          </p:sp>
        </p:grp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D82032AA-962B-CEC7-A8F7-C6A141AF7580}"/>
                </a:ext>
              </a:extLst>
            </p:cNvPr>
            <p:cNvSpPr/>
            <p:nvPr/>
          </p:nvSpPr>
          <p:spPr>
            <a:xfrm>
              <a:off x="3769507" y="308098"/>
              <a:ext cx="945399" cy="945399"/>
            </a:xfrm>
            <a:custGeom>
              <a:avLst/>
              <a:gdLst/>
              <a:ahLst/>
              <a:cxnLst/>
              <a:rect l="l" t="t" r="r" b="b"/>
              <a:pathLst>
                <a:path w="945399" h="945399">
                  <a:moveTo>
                    <a:pt x="0" y="0"/>
                  </a:moveTo>
                  <a:lnTo>
                    <a:pt x="945399" y="0"/>
                  </a:lnTo>
                  <a:lnTo>
                    <a:pt x="945399" y="945399"/>
                  </a:lnTo>
                  <a:lnTo>
                    <a:pt x="0" y="945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35" name="Group 11">
              <a:extLst>
                <a:ext uri="{FF2B5EF4-FFF2-40B4-BE49-F238E27FC236}">
                  <a16:creationId xmlns:a16="http://schemas.microsoft.com/office/drawing/2014/main" id="{AA14973C-A501-CB4C-421D-C41B2E0146DF}"/>
                </a:ext>
              </a:extLst>
            </p:cNvPr>
            <p:cNvGrpSpPr/>
            <p:nvPr/>
          </p:nvGrpSpPr>
          <p:grpSpPr>
            <a:xfrm>
              <a:off x="0" y="0"/>
              <a:ext cx="1561595" cy="1561595"/>
              <a:chOff x="0" y="0"/>
              <a:chExt cx="812800" cy="812800"/>
            </a:xfrm>
          </p:grpSpPr>
          <p:sp>
            <p:nvSpPr>
              <p:cNvPr id="37" name="Freeform 12">
                <a:extLst>
                  <a:ext uri="{FF2B5EF4-FFF2-40B4-BE49-F238E27FC236}">
                    <a16:creationId xmlns:a16="http://schemas.microsoft.com/office/drawing/2014/main" id="{848FA28A-596A-4CE0-E9FB-E3D60939D6E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2D5A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8" name="TextBox 13">
                <a:extLst>
                  <a:ext uri="{FF2B5EF4-FFF2-40B4-BE49-F238E27FC236}">
                    <a16:creationId xmlns:a16="http://schemas.microsoft.com/office/drawing/2014/main" id="{05633603-1A0A-627A-8487-EFF9E0082280}"/>
                  </a:ext>
                </a:extLst>
              </p:cNvPr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13236" tIns="13236" rIns="13236" bIns="13236" rtlCol="0" anchor="ctr"/>
              <a:lstStyle/>
              <a:p>
                <a:pPr algn="ctr">
                  <a:lnSpc>
                    <a:spcPts val="6463"/>
                  </a:lnSpc>
                </a:pPr>
                <a:endParaRPr/>
              </a:p>
            </p:txBody>
          </p:sp>
        </p:grp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266A202B-544A-060E-0728-55626187B1AD}"/>
                </a:ext>
              </a:extLst>
            </p:cNvPr>
            <p:cNvSpPr/>
            <p:nvPr/>
          </p:nvSpPr>
          <p:spPr>
            <a:xfrm>
              <a:off x="319861" y="363276"/>
              <a:ext cx="890221" cy="890221"/>
            </a:xfrm>
            <a:custGeom>
              <a:avLst/>
              <a:gdLst/>
              <a:ahLst/>
              <a:cxnLst/>
              <a:rect l="l" t="t" r="r" b="b"/>
              <a:pathLst>
                <a:path w="890221" h="890221">
                  <a:moveTo>
                    <a:pt x="0" y="0"/>
                  </a:moveTo>
                  <a:lnTo>
                    <a:pt x="890220" y="0"/>
                  </a:lnTo>
                  <a:lnTo>
                    <a:pt x="890220" y="890221"/>
                  </a:lnTo>
                  <a:lnTo>
                    <a:pt x="0" y="890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D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07119" y="8087104"/>
            <a:ext cx="3767253" cy="1171196"/>
            <a:chOff x="0" y="0"/>
            <a:chExt cx="5023004" cy="1561595"/>
          </a:xfrm>
        </p:grpSpPr>
        <p:grpSp>
          <p:nvGrpSpPr>
            <p:cNvPr id="3" name="Group 3"/>
            <p:cNvGrpSpPr/>
            <p:nvPr/>
          </p:nvGrpSpPr>
          <p:grpSpPr>
            <a:xfrm>
              <a:off x="1730704" y="0"/>
              <a:ext cx="1561595" cy="1561595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2D5A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13236" tIns="13236" rIns="13236" bIns="13236" rtlCol="0" anchor="ctr"/>
              <a:lstStyle/>
              <a:p>
                <a:pPr algn="ctr">
                  <a:lnSpc>
                    <a:spcPts val="6463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2208431" y="180872"/>
              <a:ext cx="606142" cy="1199851"/>
            </a:xfrm>
            <a:custGeom>
              <a:avLst/>
              <a:gdLst/>
              <a:ahLst/>
              <a:cxnLst/>
              <a:rect l="l" t="t" r="r" b="b"/>
              <a:pathLst>
                <a:path w="606142" h="1199851">
                  <a:moveTo>
                    <a:pt x="0" y="0"/>
                  </a:moveTo>
                  <a:lnTo>
                    <a:pt x="606142" y="0"/>
                  </a:lnTo>
                  <a:lnTo>
                    <a:pt x="606142" y="1199851"/>
                  </a:lnTo>
                  <a:lnTo>
                    <a:pt x="0" y="1199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3461409" y="0"/>
              <a:ext cx="1561595" cy="1561595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2D5A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13236" tIns="13236" rIns="13236" bIns="13236" rtlCol="0" anchor="ctr"/>
              <a:lstStyle/>
              <a:p>
                <a:pPr algn="ctr">
                  <a:lnSpc>
                    <a:spcPts val="6463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3769507" y="308098"/>
              <a:ext cx="945399" cy="945399"/>
            </a:xfrm>
            <a:custGeom>
              <a:avLst/>
              <a:gdLst/>
              <a:ahLst/>
              <a:cxnLst/>
              <a:rect l="l" t="t" r="r" b="b"/>
              <a:pathLst>
                <a:path w="945399" h="945399">
                  <a:moveTo>
                    <a:pt x="0" y="0"/>
                  </a:moveTo>
                  <a:lnTo>
                    <a:pt x="945399" y="0"/>
                  </a:lnTo>
                  <a:lnTo>
                    <a:pt x="945399" y="945399"/>
                  </a:lnTo>
                  <a:lnTo>
                    <a:pt x="0" y="945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1561595" cy="1561595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22D5A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lIns="13236" tIns="13236" rIns="13236" bIns="13236" rtlCol="0" anchor="ctr"/>
              <a:lstStyle/>
              <a:p>
                <a:pPr algn="ctr">
                  <a:lnSpc>
                    <a:spcPts val="6463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319861" y="363276"/>
              <a:ext cx="890221" cy="890221"/>
            </a:xfrm>
            <a:custGeom>
              <a:avLst/>
              <a:gdLst/>
              <a:ahLst/>
              <a:cxnLst/>
              <a:rect l="l" t="t" r="r" b="b"/>
              <a:pathLst>
                <a:path w="890221" h="890221">
                  <a:moveTo>
                    <a:pt x="0" y="0"/>
                  </a:moveTo>
                  <a:lnTo>
                    <a:pt x="890220" y="0"/>
                  </a:lnTo>
                  <a:lnTo>
                    <a:pt x="890220" y="890221"/>
                  </a:lnTo>
                  <a:lnTo>
                    <a:pt x="0" y="890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-287729" y="0"/>
            <a:ext cx="10626936" cy="10560240"/>
            <a:chOff x="0" y="0"/>
            <a:chExt cx="2798864" cy="278129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798864" cy="2781298"/>
            </a:xfrm>
            <a:custGeom>
              <a:avLst/>
              <a:gdLst/>
              <a:ahLst/>
              <a:cxnLst/>
              <a:rect l="l" t="t" r="r" b="b"/>
              <a:pathLst>
                <a:path w="2798864" h="2781298">
                  <a:moveTo>
                    <a:pt x="0" y="0"/>
                  </a:moveTo>
                  <a:lnTo>
                    <a:pt x="2798864" y="0"/>
                  </a:lnTo>
                  <a:lnTo>
                    <a:pt x="2798864" y="2781298"/>
                  </a:lnTo>
                  <a:lnTo>
                    <a:pt x="0" y="2781298"/>
                  </a:lnTo>
                  <a:close/>
                </a:path>
              </a:pathLst>
            </a:custGeom>
            <a:solidFill>
              <a:srgbClr val="D1B87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798864" cy="2819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0" y="-1962793"/>
            <a:ext cx="10339207" cy="15362921"/>
          </a:xfrm>
          <a:custGeom>
            <a:avLst/>
            <a:gdLst/>
            <a:ahLst/>
            <a:cxnLst/>
            <a:rect l="l" t="t" r="r" b="b"/>
            <a:pathLst>
              <a:path w="10339207" h="15362921">
                <a:moveTo>
                  <a:pt x="0" y="0"/>
                </a:moveTo>
                <a:lnTo>
                  <a:pt x="10339207" y="0"/>
                </a:lnTo>
                <a:lnTo>
                  <a:pt x="10339207" y="15362921"/>
                </a:lnTo>
                <a:lnTo>
                  <a:pt x="0" y="153629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1999"/>
            </a:blip>
            <a:stretch>
              <a:fillRect t="-10287" r="-34370" b="-10287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46617" y="1867118"/>
            <a:ext cx="7245973" cy="7245973"/>
          </a:xfrm>
          <a:custGeom>
            <a:avLst/>
            <a:gdLst/>
            <a:ahLst/>
            <a:cxnLst/>
            <a:rect l="l" t="t" r="r" b="b"/>
            <a:pathLst>
              <a:path w="7245973" h="7245973">
                <a:moveTo>
                  <a:pt x="0" y="0"/>
                </a:moveTo>
                <a:lnTo>
                  <a:pt x="7245973" y="0"/>
                </a:lnTo>
                <a:lnTo>
                  <a:pt x="7245973" y="7245973"/>
                </a:lnTo>
                <a:lnTo>
                  <a:pt x="0" y="72459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1488692" y="1291950"/>
            <a:ext cx="5804107" cy="1150335"/>
            <a:chOff x="0" y="0"/>
            <a:chExt cx="7738809" cy="1533780"/>
          </a:xfrm>
        </p:grpSpPr>
        <p:sp>
          <p:nvSpPr>
            <p:cNvPr id="21" name="TextBox 21"/>
            <p:cNvSpPr txBox="1"/>
            <p:nvPr/>
          </p:nvSpPr>
          <p:spPr>
            <a:xfrm>
              <a:off x="0" y="828930"/>
              <a:ext cx="7738809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 dirty="0">
                  <a:solidFill>
                    <a:srgbClr val="FFFFFF"/>
                  </a:solidFill>
                  <a:latin typeface="Book Antiqua"/>
                  <a:ea typeface="Book Antiqua"/>
                  <a:cs typeface="Book Antiqua"/>
                  <a:sym typeface="Book Antiqua"/>
                </a:rPr>
                <a:t>www.spe.com.pl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5240"/>
              <a:ext cx="7738809" cy="689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5"/>
                </a:lnSpc>
              </a:pPr>
              <a:r>
                <a:rPr lang="en-US" sz="3300" spc="214">
                  <a:solidFill>
                    <a:srgbClr val="FFFFFF"/>
                  </a:solidFill>
                  <a:latin typeface="Book Antiqua"/>
                  <a:ea typeface="Book Antiqua"/>
                  <a:cs typeface="Book Antiqua"/>
                  <a:sym typeface="Book Antiqua"/>
                </a:rPr>
                <a:t>WEBSITE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 rot="-5400000">
            <a:off x="6456143" y="4766853"/>
            <a:ext cx="9186579" cy="945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0"/>
              </a:lnSpc>
            </a:pPr>
            <a:r>
              <a:rPr lang="en-US" sz="5800" b="1" spc="290">
                <a:solidFill>
                  <a:srgbClr val="D1B87F"/>
                </a:solidFill>
                <a:latin typeface="Book Antiqua Bold"/>
                <a:ea typeface="Book Antiqua Bold"/>
                <a:cs typeface="Book Antiqua Bold"/>
                <a:sym typeface="Book Antiqua Bold"/>
              </a:rPr>
              <a:t>LET'S STAY IN TOUCH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1488692" y="3557001"/>
            <a:ext cx="5804107" cy="1150335"/>
            <a:chOff x="0" y="0"/>
            <a:chExt cx="7738809" cy="1533780"/>
          </a:xfrm>
        </p:grpSpPr>
        <p:sp>
          <p:nvSpPr>
            <p:cNvPr id="25" name="TextBox 25"/>
            <p:cNvSpPr txBox="1"/>
            <p:nvPr/>
          </p:nvSpPr>
          <p:spPr>
            <a:xfrm>
              <a:off x="0" y="828930"/>
              <a:ext cx="7738809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rgbClr val="FFFFFF"/>
                  </a:solidFill>
                  <a:latin typeface="Book Antiqua"/>
                  <a:ea typeface="Book Antiqua"/>
                  <a:cs typeface="Book Antiqua"/>
                  <a:sym typeface="Book Antiqua"/>
                </a:rPr>
                <a:t>sales@spe.com.pl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15240"/>
              <a:ext cx="7738809" cy="689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5"/>
                </a:lnSpc>
              </a:pPr>
              <a:r>
                <a:rPr lang="en-US" sz="3300" spc="214">
                  <a:solidFill>
                    <a:srgbClr val="FFFFFF"/>
                  </a:solidFill>
                  <a:latin typeface="Book Antiqua"/>
                  <a:ea typeface="Book Antiqua"/>
                  <a:cs typeface="Book Antiqua"/>
                  <a:sym typeface="Book Antiqua"/>
                </a:rPr>
                <a:t>E-MAIL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488692" y="5822052"/>
            <a:ext cx="5804107" cy="1150335"/>
            <a:chOff x="0" y="0"/>
            <a:chExt cx="7738809" cy="1533780"/>
          </a:xfrm>
        </p:grpSpPr>
        <p:sp>
          <p:nvSpPr>
            <p:cNvPr id="28" name="TextBox 28"/>
            <p:cNvSpPr txBox="1"/>
            <p:nvPr/>
          </p:nvSpPr>
          <p:spPr>
            <a:xfrm>
              <a:off x="0" y="828930"/>
              <a:ext cx="7738809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rgbClr val="FFFFFF"/>
                  </a:solidFill>
                  <a:latin typeface="Book Antiqua"/>
                  <a:ea typeface="Book Antiqua"/>
                  <a:cs typeface="Book Antiqua"/>
                  <a:sym typeface="Book Antiqua"/>
                </a:rPr>
                <a:t>+48 606 130 220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15240"/>
              <a:ext cx="7738809" cy="689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5"/>
                </a:lnSpc>
              </a:pPr>
              <a:r>
                <a:rPr lang="en-US" sz="3300" spc="214">
                  <a:solidFill>
                    <a:srgbClr val="FFFFFF"/>
                  </a:solidFill>
                  <a:latin typeface="Book Antiqua"/>
                  <a:ea typeface="Book Antiqua"/>
                  <a:cs typeface="Book Antiqua"/>
                  <a:sym typeface="Book Antiqua"/>
                </a:rPr>
                <a:t>TELEPHONE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597048A1FEFC4EB1E427A3EF0095E6" ma:contentTypeVersion="19" ma:contentTypeDescription="Een nieuw document maken." ma:contentTypeScope="" ma:versionID="b754afcf09abbc419d6baf48bd009ac9">
  <xsd:schema xmlns:xsd="http://www.w3.org/2001/XMLSchema" xmlns:xs="http://www.w3.org/2001/XMLSchema" xmlns:p="http://schemas.microsoft.com/office/2006/metadata/properties" xmlns:ns2="e83dfd4a-d210-466e-aa07-44bf06fdc40d" xmlns:ns3="f5cc60ba-607d-4884-8a78-b50996670af0" targetNamespace="http://schemas.microsoft.com/office/2006/metadata/properties" ma:root="true" ma:fieldsID="7cdd772b04f91195392f446c00634187" ns2:_="" ns3:_="">
    <xsd:import namespace="e83dfd4a-d210-466e-aa07-44bf06fdc40d"/>
    <xsd:import namespace="f5cc60ba-607d-4884-8a78-b50996670a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3dfd4a-d210-466e-aa07-44bf06fdc4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f3c2f357-e850-474e-a9c6-1ddebe3e13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cc60ba-607d-4884-8a78-b50996670af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abe18d7-40f8-423c-b9f1-37a456f2ced2}" ma:internalName="TaxCatchAll" ma:showField="CatchAllData" ma:web="f5cc60ba-607d-4884-8a78-b50996670a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83dfd4a-d210-466e-aa07-44bf06fdc40d">
      <Terms xmlns="http://schemas.microsoft.com/office/infopath/2007/PartnerControls"/>
    </lcf76f155ced4ddcb4097134ff3c332f>
    <TaxCatchAll xmlns="f5cc60ba-607d-4884-8a78-b50996670af0" xsi:nil="true"/>
  </documentManagement>
</p:properties>
</file>

<file path=customXml/itemProps1.xml><?xml version="1.0" encoding="utf-8"?>
<ds:datastoreItem xmlns:ds="http://schemas.openxmlformats.org/officeDocument/2006/customXml" ds:itemID="{C8571BE8-163C-4C12-8641-CDC942FFF2F2}"/>
</file>

<file path=customXml/itemProps2.xml><?xml version="1.0" encoding="utf-8"?>
<ds:datastoreItem xmlns:ds="http://schemas.openxmlformats.org/officeDocument/2006/customXml" ds:itemID="{24C75B10-171C-4D67-B980-0AC7536A65FC}"/>
</file>

<file path=customXml/itemProps3.xml><?xml version="1.0" encoding="utf-8"?>
<ds:datastoreItem xmlns:ds="http://schemas.openxmlformats.org/officeDocument/2006/customXml" ds:itemID="{F71A3511-7D0D-417C-9B46-ADD1DB3DD6C4}"/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171</Words>
  <Application>Microsoft Office PowerPoint</Application>
  <PresentationFormat>Niestandardowy</PresentationFormat>
  <Paragraphs>28</Paragraphs>
  <Slides>6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1" baseType="lpstr">
      <vt:lpstr>Book Antiqua Bold</vt:lpstr>
      <vt:lpstr>Arial</vt:lpstr>
      <vt:lpstr>Book Antiqua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 Nordic Conference 2025</dc:title>
  <cp:lastModifiedBy>Bartek Gryko</cp:lastModifiedBy>
  <cp:revision>3</cp:revision>
  <dcterms:created xsi:type="dcterms:W3CDTF">2006-08-16T00:00:00Z</dcterms:created>
  <dcterms:modified xsi:type="dcterms:W3CDTF">2025-06-06T11:18:59Z</dcterms:modified>
  <dc:identifier>DAGpS7HuaNM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0x0101001F597048A1FEFC4EB1E427A3EF0095E6</vt:lpwstr>
  </property>
</Properties>
</file>