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notesSlides/notesSlide12.xml" ContentType="application/vnd.openxmlformats-officedocument.presentationml.notesSl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omments/modernComment_7BBF58DF_C426DF7D.xml" ContentType="application/vnd.ms-powerpoint.comments+xml"/>
  <Override PartName="/ppt/theme/themeOverride4.xml" ContentType="application/vnd.openxmlformats-officedocument.themeOverride+xml"/>
  <Override PartName="/ppt/theme/themeOverride5.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491" r:id="rId4"/>
    <p:sldMasterId id="2147483648" r:id="rId5"/>
  </p:sldMasterIdLst>
  <p:notesMasterIdLst>
    <p:notesMasterId r:id="rId36"/>
  </p:notesMasterIdLst>
  <p:handoutMasterIdLst>
    <p:handoutMasterId r:id="rId37"/>
  </p:handoutMasterIdLst>
  <p:sldIdLst>
    <p:sldId id="2076137699" r:id="rId6"/>
    <p:sldId id="2076137750" r:id="rId7"/>
    <p:sldId id="2147470772" r:id="rId8"/>
    <p:sldId id="2076137313" r:id="rId9"/>
    <p:sldId id="2147374213" r:id="rId10"/>
    <p:sldId id="2147374220" r:id="rId11"/>
    <p:sldId id="2147481281" r:id="rId12"/>
    <p:sldId id="2147481283" r:id="rId13"/>
    <p:sldId id="2147472355" r:id="rId14"/>
    <p:sldId id="2147481282" r:id="rId15"/>
    <p:sldId id="2147374210" r:id="rId16"/>
    <p:sldId id="2147481289" r:id="rId17"/>
    <p:sldId id="2147481290" r:id="rId18"/>
    <p:sldId id="2147481291" r:id="rId19"/>
    <p:sldId id="2147481292" r:id="rId20"/>
    <p:sldId id="2147481293" r:id="rId21"/>
    <p:sldId id="2147481294" r:id="rId22"/>
    <p:sldId id="2147481295" r:id="rId23"/>
    <p:sldId id="2147481299" r:id="rId24"/>
    <p:sldId id="2147481297" r:id="rId25"/>
    <p:sldId id="2147481298" r:id="rId26"/>
    <p:sldId id="2147374211" r:id="rId27"/>
    <p:sldId id="2147478015" r:id="rId28"/>
    <p:sldId id="2076137695" r:id="rId29"/>
    <p:sldId id="2147477995" r:id="rId30"/>
    <p:sldId id="2147477981" r:id="rId31"/>
    <p:sldId id="2147481286" r:id="rId32"/>
    <p:sldId id="2147481287" r:id="rId33"/>
    <p:sldId id="2076138083" r:id="rId34"/>
    <p:sldId id="2147472351" r:id="rId35"/>
  </p:sldIdLst>
  <p:sldSz cx="12192000" cy="6858000"/>
  <p:notesSz cx="6858000" cy="9144000"/>
  <p:defaultTex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4F7AD5-3DFD-4BF8-AD6C-2FEEB8225395}">
          <p14:sldIdLst/>
        </p14:section>
        <p14:section name="Intro" id="{0705BE28-4B8C-4428-A94D-DF1450C00A8B}">
          <p14:sldIdLst>
            <p14:sldId id="2076137699"/>
            <p14:sldId id="2076137750"/>
            <p14:sldId id="2147470772"/>
            <p14:sldId id="2076137313"/>
          </p14:sldIdLst>
        </p14:section>
        <p14:section name="Swedish Economy" id="{441A807F-8063-4389-A470-5D35D204B2C1}">
          <p14:sldIdLst>
            <p14:sldId id="2147374213"/>
            <p14:sldId id="2147374220"/>
          </p14:sldIdLst>
        </p14:section>
        <p14:section name="Investment market" id="{7DD4216F-2DE1-47FA-B400-16A1CB22EEA8}">
          <p14:sldIdLst>
            <p14:sldId id="2147481281"/>
            <p14:sldId id="2147481283"/>
            <p14:sldId id="2147472355"/>
            <p14:sldId id="2147481282"/>
            <p14:sldId id="2147374210"/>
            <p14:sldId id="2147481289"/>
            <p14:sldId id="2147481290"/>
            <p14:sldId id="2147481291"/>
            <p14:sldId id="2147481292"/>
            <p14:sldId id="2147481293"/>
            <p14:sldId id="2147481294"/>
            <p14:sldId id="2147481295"/>
            <p14:sldId id="2147481299"/>
            <p14:sldId id="2147481297"/>
            <p14:sldId id="2147481298"/>
          </p14:sldIdLst>
        </p14:section>
        <p14:section name="Office" id="{8E01DDE8-A3DE-4E48-A3CF-179D2E7E2A93}">
          <p14:sldIdLst>
            <p14:sldId id="2147374211"/>
            <p14:sldId id="2147478015"/>
            <p14:sldId id="2076137695"/>
            <p14:sldId id="2147477995"/>
            <p14:sldId id="2147477981"/>
            <p14:sldId id="2147481286"/>
            <p14:sldId id="2147481287"/>
            <p14:sldId id="2076138083"/>
          </p14:sldIdLst>
        </p14:section>
        <p14:section name="Wrap up" id="{1F80B5BB-7434-4FFD-9A15-C98AE1AE2973}">
          <p14:sldIdLst>
            <p14:sldId id="21474723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D56C2B-0C69-350E-DF64-7C7FE9DDE4F4}" name="Close, Oliver @ London" initials="CO@L" userId="S::Oliver.Close@cbre.com::7a611579-c0ba-4535-ba04-3bc2cb6c45c1" providerId="AD"/>
  <p188:author id="{F1583970-3505-C2E1-697A-9D6ACF1C6D33}" name="Eckermann, Andreas @ Gothenburg" initials="AE" userId="S::Andreas.Eckermann@cbre.com::67af2511-f0d3-4f35-bcc3-9c612bd85cc3" providerId="AD"/>
  <p188:author id="{415AB59A-B075-2A82-3A71-1028B7B42097}" name="Holmkvist, Daniel @ Stockholm" initials="HS" userId="S::daniel.holmkvist@cbre.com::0762e7b5-ca2e-435c-836f-18709f9b7fcb" providerId="AD"/>
  <p188:author id="{943B70A9-9DFB-64F0-6BA5-C4D0EBF34359}" name="Edstrom, Annika @ Stockholm" initials="EA@S" userId="S::Annika.Edstrom@cbre.com::6012bc3b-6e37-4277-80f3-cf4e6bf342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DA6"/>
    <a:srgbClr val="000000"/>
    <a:srgbClr val="CAD1D3"/>
    <a:srgbClr val="EFECD2"/>
    <a:srgbClr val="D1785C"/>
    <a:srgbClr val="A387BF"/>
    <a:srgbClr val="80BBAD"/>
    <a:srgbClr val="17E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11F8288-94FE-428C-BC68-D470A1F505C4}">
  <a:tblStyle styleId="{6EB843CA-C2C2-4D07-8CA5-9BBCF8472AE9}" styleName="CBRE Table - Emerald Option 1">
    <a:wholeTbl>
      <a:tcTxStyle>
        <a:fontRef idx="minor"/>
        <a:schemeClr val="dk1"/>
      </a:tcTxStyle>
      <a:tcStyle>
        <a:tcBdr>
          <a:left>
            <a:ln w="0" cmpd="sng">
              <a:noFill/>
            </a:ln>
          </a:left>
          <a:right>
            <a:ln w="0" cmpd="sng">
              <a:noFill/>
            </a:ln>
          </a:right>
          <a:top>
            <a:ln w="0" cmpd="sng">
              <a:noFill/>
            </a:ln>
          </a:top>
          <a:bottom>
            <a:ln w="28575" cmpd="sng">
              <a:solidFill>
                <a:schemeClr val="accent6"/>
              </a:solidFill>
            </a:ln>
          </a:bottom>
          <a:insideH>
            <a:ln w="12700" cmpd="sng">
              <a:solidFill>
                <a:srgbClr val="F6F6F6"/>
              </a:solidFill>
            </a:ln>
          </a:insideH>
          <a:insideV>
            <a:ln w="0" cmpd="sng">
              <a:noFill/>
              <a:prstDash val="solid"/>
            </a:ln>
          </a:insideV>
        </a:tcBdr>
        <a:fill>
          <a:solidFill>
            <a:schemeClr val="lt1"/>
          </a:solidFill>
        </a:fill>
      </a:tcStyle>
    </a:wholeTbl>
    <a:band1H>
      <a:tcStyle>
        <a:tcBdr>
          <a:top>
            <a:ln w="12700" cmpd="sng"/>
          </a:top>
        </a:tcBdr>
        <a:fill>
          <a:solidFill>
            <a:srgbClr val="F6F6F6"/>
          </a:solidFill>
        </a:fill>
      </a:tcStyle>
    </a:band1H>
    <a:band2H>
      <a:tcStyle>
        <a:tcBdr>
          <a:top>
            <a:ln w="12700" cmpd="sng"/>
          </a:top>
        </a:tcBdr>
      </a:tcStyle>
    </a:band2H>
    <a:band1V>
      <a:tcStyle>
        <a:tcBdr>
          <a:insideH>
            <a:ln w="12700" cmpd="sng">
              <a:solidFill>
                <a:schemeClr val="lt1"/>
              </a:solidFill>
            </a:ln>
          </a:insideH>
        </a:tcBdr>
        <a:fill>
          <a:solidFill>
            <a:srgbClr val="F6F6F6"/>
          </a:solidFill>
        </a:fill>
      </a:tcStyle>
    </a:band1V>
    <a:band2V>
      <a:tcStyle>
        <a:tcBdr>
          <a:left>
            <a:ln w="0" cmpd="sng">
              <a:noFill/>
              <a:prstDash val="solid"/>
            </a:ln>
          </a:left>
          <a:right>
            <a:ln w="0" cmpd="sng">
              <a:noFill/>
              <a:prstDash val="solid"/>
            </a:ln>
          </a:right>
          <a:insideH>
            <a:ln w="12700" cmpd="sng">
              <a:solidFill>
                <a:srgbClr val="F6F6F6"/>
              </a:solidFill>
            </a:ln>
          </a:insideH>
        </a:tcBdr>
        <a:fill>
          <a:solidFill>
            <a:schemeClr val="lt1"/>
          </a:solidFill>
        </a:fill>
      </a:tcStyle>
    </a:band2V>
    <a:lastCol>
      <a:tcTxStyle b="on">
        <a:fontRef idx="minor"/>
        <a:schemeClr val="lt1"/>
      </a:tcTxStyle>
      <a:tcStyle>
        <a:tcBdr>
          <a:left>
            <a:ln w="0" cmpd="sng">
              <a:noFill/>
            </a:ln>
          </a:left>
          <a:right>
            <a:ln w="0" cmpd="sng">
              <a:noFill/>
            </a:ln>
          </a:right>
          <a:top>
            <a:ln w="0" cmpd="sng">
              <a:noFill/>
            </a:ln>
          </a:top>
          <a:bottom>
            <a:ln w="28575" cmpd="sng">
              <a:solidFill>
                <a:schemeClr val="accent6"/>
              </a:solidFill>
            </a:ln>
          </a:bottom>
          <a:insideH>
            <a:ln w="12700" cmpd="sng">
              <a:solidFill>
                <a:schemeClr val="lt1"/>
              </a:solidFill>
            </a:ln>
          </a:insideH>
          <a:insideV>
            <a:ln w="0" cmpd="sng">
              <a:noFill/>
            </a:ln>
          </a:insideV>
        </a:tcBdr>
        <a:fill>
          <a:solidFill>
            <a:schemeClr val="dk1"/>
          </a:solidFill>
        </a:fill>
      </a:tcStyle>
    </a:lastCol>
    <a:firstCol>
      <a:tcTxStyle b="on">
        <a:fontRef idx="minor"/>
        <a:schemeClr val="lt1"/>
      </a:tcTxStyle>
      <a:tcStyle>
        <a:tcBdr>
          <a:left>
            <a:ln w="0" cmpd="sng">
              <a:noFill/>
            </a:ln>
          </a:left>
          <a:right>
            <a:ln w="0" cmpd="sng">
              <a:noFill/>
            </a:ln>
          </a:right>
          <a:top>
            <a:ln w="0" cmpd="sng">
              <a:noFill/>
            </a:ln>
          </a:top>
          <a:bottom>
            <a:ln w="28575" cmpd="sng">
              <a:solidFill>
                <a:schemeClr val="accent6"/>
              </a:solidFill>
            </a:ln>
          </a:bottom>
          <a:insideH>
            <a:ln w="12700" cmpd="sng">
              <a:solidFill>
                <a:schemeClr val="lt1"/>
              </a:solidFill>
            </a:ln>
          </a:insideH>
          <a:insideV>
            <a:ln w="0" cmpd="sng">
              <a:noFill/>
            </a:ln>
          </a:insideV>
        </a:tcBdr>
        <a:fill>
          <a:solidFill>
            <a:schemeClr val="accent6"/>
          </a:solidFill>
        </a:fill>
      </a:tcStyle>
    </a:firstCol>
    <a:lastRow>
      <a:tcTxStyle b="on">
        <a:fontRef idx="minor"/>
        <a:schemeClr val="lt1"/>
      </a:tcTxStyle>
      <a:tcStyle>
        <a:tcBdr>
          <a:top>
            <a:ln w="12700" cmpd="sng">
              <a:solidFill>
                <a:schemeClr val="lt1"/>
              </a:solidFill>
            </a:ln>
          </a:top>
          <a:bottom>
            <a:ln w="28575" cmpd="sng">
              <a:solidFill>
                <a:schemeClr val="dk1"/>
              </a:solidFill>
            </a:ln>
          </a:bottom>
          <a:insideV>
            <a:ln w="0" cmpd="sng">
              <a:noFill/>
              <a:prstDash val="solid"/>
            </a:ln>
          </a:insideV>
        </a:tcBdr>
        <a:fill>
          <a:solidFill>
            <a:schemeClr val="dk1"/>
          </a:solidFill>
        </a:fill>
      </a:tcStyle>
    </a:lastRow>
    <a:firstRow>
      <a:tcTxStyle b="on">
        <a:fontRef idx="minor"/>
        <a:schemeClr val="lt1"/>
      </a:tcTxStyle>
      <a:tcStyle>
        <a:tcBdr>
          <a:bottom>
            <a:ln w="12700" cmpd="sng">
              <a:solidFill>
                <a:schemeClr val="lt1"/>
              </a:solidFill>
            </a:ln>
          </a:bottom>
          <a:insideV>
            <a:ln w="0" cmpd="sng">
              <a:noFill/>
              <a:prstDash val="solid"/>
            </a:ln>
          </a:insideV>
        </a:tcBdr>
        <a:fill>
          <a:solidFill>
            <a:schemeClr val="accent6"/>
          </a:solidFill>
        </a:fill>
      </a:tcStyle>
    </a:firstRow>
  </a:tblStyle>
  <a:tblStyle styleId="{611F8288-94FE-428C-BC68-D470A1F505C4}" styleName="CBRE Table - Emerald Option 2">
    <a:wholeTbl>
      <a:tcTxStyle>
        <a:fontRef idx="minor"/>
        <a:schemeClr val="dk1"/>
      </a:tcTxStyle>
      <a:tcStyle>
        <a:tcBdr>
          <a:left>
            <a:ln w="0" cmpd="sng">
              <a:noFill/>
            </a:ln>
          </a:left>
          <a:right>
            <a:ln w="0" cmpd="sng">
              <a:noFill/>
            </a:ln>
          </a:right>
          <a:top>
            <a:ln w="0" cmpd="sng">
              <a:noFill/>
            </a:ln>
          </a:top>
          <a:bottom>
            <a:ln w="28575" cmpd="sng">
              <a:solidFill>
                <a:schemeClr val="accent6"/>
              </a:solidFill>
            </a:ln>
          </a:bottom>
          <a:insideH>
            <a:ln w="12700" cmpd="sng">
              <a:solidFill>
                <a:srgbClr val="F6F6F6"/>
              </a:solidFill>
            </a:ln>
          </a:insideH>
          <a:insideV>
            <a:ln w="0" cmpd="sng">
              <a:noFill/>
              <a:prstDash val="solid"/>
            </a:ln>
          </a:insideV>
        </a:tcBdr>
        <a:fill>
          <a:solidFill>
            <a:schemeClr val="lt1"/>
          </a:solidFill>
        </a:fill>
      </a:tcStyle>
    </a:wholeTbl>
    <a:band1H>
      <a:tcStyle>
        <a:tcBdr>
          <a:top>
            <a:ln w="12700" cmpd="sng">
              <a:solidFill>
                <a:srgbClr val="F6F6F6"/>
              </a:solidFill>
            </a:ln>
          </a:top>
        </a:tcBdr>
        <a:fill>
          <a:solidFill>
            <a:srgbClr val="F6F6F6"/>
          </a:solidFill>
        </a:fill>
      </a:tcStyle>
    </a:band1H>
    <a:band2H>
      <a:tcStyle>
        <a:tcBdr>
          <a:top>
            <a:ln w="12700" cmpd="sng">
              <a:solidFill>
                <a:srgbClr val="F6F6F6"/>
              </a:solidFill>
            </a:ln>
          </a:top>
        </a:tcBdr>
      </a:tcStyle>
    </a:band2H>
    <a:band1V>
      <a:tcStyle>
        <a:tcBdr>
          <a:insideH>
            <a:ln w="12700" cmpd="sng">
              <a:solidFill>
                <a:schemeClr val="lt1"/>
              </a:solidFill>
            </a:ln>
          </a:insideH>
        </a:tcBdr>
        <a:fill>
          <a:solidFill>
            <a:srgbClr val="F6F6F6"/>
          </a:solidFill>
        </a:fill>
      </a:tcStyle>
    </a:band1V>
    <a:band2V>
      <a:tcStyle>
        <a:tcBdr>
          <a:left>
            <a:ln w="0" cmpd="sng">
              <a:noFill/>
              <a:prstDash val="solid"/>
            </a:ln>
          </a:left>
          <a:right>
            <a:ln w="0" cmpd="sng">
              <a:noFill/>
              <a:prstDash val="solid"/>
            </a:ln>
          </a:right>
          <a:insideH>
            <a:ln w="12700" cmpd="sng">
              <a:solidFill>
                <a:srgbClr val="F6F6F6"/>
              </a:solidFill>
            </a:ln>
          </a:insideH>
        </a:tcBdr>
        <a:fill>
          <a:solidFill>
            <a:schemeClr val="lt1"/>
          </a:solidFill>
        </a:fill>
      </a:tcStyle>
    </a:band2V>
    <a:lastCol>
      <a:tcTxStyle b="on">
        <a:fontRef idx="minor"/>
        <a:schemeClr val="dk1"/>
      </a:tcTxStyle>
      <a:tcStyle>
        <a:tcBdr/>
      </a:tcStyle>
    </a:lastCol>
    <a:firstCol>
      <a:tcTxStyle b="on">
        <a:fontRef idx="minor"/>
        <a:schemeClr val="accent6"/>
      </a:tcTxStyle>
      <a:tcStyle>
        <a:tcBdr/>
      </a:tcStyle>
    </a:firstCol>
    <a:lastRow>
      <a:tcTxStyle b="on">
        <a:fontRef idx="minor"/>
        <a:schemeClr val="lt1"/>
      </a:tcTxStyle>
      <a:tcStyle>
        <a:tcBdr>
          <a:top>
            <a:ln w="12700" cmpd="sng">
              <a:solidFill>
                <a:schemeClr val="lt1"/>
              </a:solidFill>
            </a:ln>
          </a:top>
          <a:bottom>
            <a:ln w="28575" cmpd="sng">
              <a:solidFill>
                <a:schemeClr val="dk1"/>
              </a:solidFill>
            </a:ln>
          </a:bottom>
          <a:insideV>
            <a:ln w="0" cmpd="sng">
              <a:noFill/>
              <a:prstDash val="solid"/>
            </a:ln>
          </a:insideV>
        </a:tcBdr>
        <a:fill>
          <a:solidFill>
            <a:schemeClr val="dk1"/>
          </a:solidFill>
        </a:fill>
      </a:tcStyle>
    </a:lastRow>
    <a:firstRow>
      <a:tcTxStyle b="on">
        <a:fontRef idx="minor"/>
        <a:schemeClr val="lt1"/>
      </a:tcTxStyle>
      <a:tcStyle>
        <a:tcBdr>
          <a:bottom>
            <a:ln w="12700" cmpd="sng">
              <a:solidFill>
                <a:schemeClr val="lt1"/>
              </a:solidFill>
            </a:ln>
          </a:bottom>
          <a:insideV>
            <a:ln w="0" cmpd="sng">
              <a:noFill/>
              <a:prstDash val="solid"/>
            </a:ln>
          </a:insideV>
        </a:tcBdr>
        <a:fill>
          <a:solidFill>
            <a:schemeClr val="accent6"/>
          </a:solidFill>
        </a:fill>
      </a:tcStyle>
    </a:firstRow>
  </a:tblStyle>
  <a:tblStyle styleId="{EF66C874-BE0A-436F-BFC9-2B0613D0E7D1}" styleName="CBRE Table - Simple Accent Green">
    <a:wholeTbl>
      <a:tcTxStyle>
        <a:fontRef idx="minor"/>
        <a:schemeClr val="dk1"/>
      </a:tcTxStyle>
      <a:tcStyle>
        <a:tcBdr>
          <a:left>
            <a:ln w="0" cmpd="sng">
              <a:noFill/>
            </a:ln>
          </a:left>
          <a:right>
            <a:ln w="0" cmpd="sng">
              <a:noFill/>
            </a:ln>
          </a:right>
          <a:top>
            <a:ln w="0" cmpd="sng">
              <a:noFill/>
            </a:ln>
          </a:top>
          <a:bottom>
            <a:ln w="0" cmpd="sng">
              <a:noFill/>
            </a:ln>
          </a:bottom>
          <a:insideH>
            <a:ln w="9525" cmpd="sng">
              <a:solidFill>
                <a:srgbClr val="17E88F"/>
              </a:solidFill>
            </a:ln>
          </a:insideH>
          <a:insideV>
            <a:ln w="0" cmpd="sng">
              <a:noFill/>
              <a:prstDash val="solid"/>
            </a:ln>
          </a:insideV>
        </a:tcBdr>
        <a:fill>
          <a:solidFill>
            <a:schemeClr val="lt1"/>
          </a:solidFill>
        </a:fill>
      </a:tcStyle>
    </a:wholeTbl>
    <a:band1H>
      <a:tcStyle>
        <a:tcBdr>
          <a:top>
            <a:ln w="9525" cmpd="sng">
              <a:solidFill>
                <a:srgbClr val="17E88F"/>
              </a:solidFill>
            </a:ln>
          </a:top>
        </a:tcBdr>
      </a:tcStyle>
    </a:band1H>
    <a:band2H>
      <a:tcStyle>
        <a:tcBdr>
          <a:top>
            <a:ln w="9525" cmpd="sng">
              <a:solidFill>
                <a:srgbClr val="17E88F"/>
              </a:solidFill>
            </a:ln>
          </a:top>
        </a:tcBdr>
      </a:tcStyle>
    </a:band2H>
    <a:band1V>
      <a:tcStyle>
        <a:tcBdr>
          <a:insideH>
            <a:ln w="9525" cmpd="sng">
              <a:solidFill>
                <a:srgbClr val="17E88F"/>
              </a:solidFill>
            </a:ln>
          </a:insideH>
        </a:tcBdr>
        <a:fill>
          <a:solidFill>
            <a:srgbClr val="F6F6F6"/>
          </a:solidFill>
        </a:fill>
      </a:tcStyle>
    </a:band1V>
    <a:band2V>
      <a:tcStyle>
        <a:tcBdr>
          <a:left>
            <a:ln w="0" cmpd="sng">
              <a:noFill/>
              <a:prstDash val="solid"/>
            </a:ln>
          </a:left>
          <a:right>
            <a:ln w="0" cmpd="sng">
              <a:noFill/>
              <a:prstDash val="solid"/>
            </a:ln>
          </a:right>
          <a:insideH>
            <a:ln w="9525" cmpd="sng">
              <a:solidFill>
                <a:srgbClr val="17E88F"/>
              </a:solidFill>
            </a:ln>
          </a:insideH>
        </a:tcBdr>
      </a:tcStyle>
    </a:band2V>
    <a:lastCol>
      <a:tcTxStyle b="on">
        <a:fontRef idx="minor"/>
        <a:schemeClr val="dk1"/>
      </a:tcTxStyle>
      <a:tcStyle>
        <a:tcBdr/>
      </a:tcStyle>
    </a:lastCol>
    <a:firstCol>
      <a:tcTxStyle b="on">
        <a:fontRef idx="minor"/>
        <a:schemeClr val="dk1"/>
      </a:tcTxStyle>
      <a:tcStyle>
        <a:tcBdr/>
      </a:tcStyle>
    </a:firstCol>
    <a:lastRow>
      <a:tcTxStyle b="on">
        <a:fontRef idx="minor"/>
        <a:schemeClr val="dk1"/>
      </a:tcTxStyle>
      <a:tcStyle>
        <a:tcBdr>
          <a:top>
            <a:ln w="9525" cmpd="sng">
              <a:solidFill>
                <a:srgbClr val="17E88F"/>
              </a:solidFill>
            </a:ln>
          </a:top>
          <a:bottom>
            <a:ln w="0" cmpd="sng">
              <a:noFill/>
            </a:ln>
          </a:bottom>
          <a:insideV>
            <a:ln w="0" cmpd="sng">
              <a:noFill/>
              <a:prstDash val="solid"/>
            </a:ln>
          </a:insideV>
        </a:tcBdr>
      </a:tcStyle>
    </a:lastRow>
    <a:firstRow>
      <a:tcTxStyle b="on">
        <a:fontRef idx="minor"/>
        <a:schemeClr val="dk1"/>
      </a:tcTxStyle>
      <a:tcStyle>
        <a:tcBdr>
          <a:bottom>
            <a:ln w="9525" cmpd="sng">
              <a:solidFill>
                <a:srgbClr val="17E88F"/>
              </a:solidFill>
            </a:ln>
          </a:bottom>
          <a:insideV>
            <a:ln w="0" cmpd="sng">
              <a:noFill/>
              <a:prstDash val="solid"/>
            </a:ln>
          </a:insideV>
        </a:tcBdr>
      </a:tcStyle>
    </a:firstRow>
  </a:tblStyle>
  <a:tblStyle styleId="{D834BE9C-F012-464B-B95A-B12DCBAEE013}" styleName="CBRE Table - Simple Light Grey">
    <a:wholeTbl>
      <a:tcTxStyle>
        <a:fontRef idx="minor"/>
        <a:schemeClr val="dk1"/>
      </a:tcTxStyle>
      <a:tcStyle>
        <a:tcBdr>
          <a:left>
            <a:ln w="0" cmpd="sng">
              <a:noFill/>
            </a:ln>
          </a:left>
          <a:right>
            <a:ln w="0" cmpd="sng">
              <a:noFill/>
            </a:ln>
          </a:right>
          <a:top>
            <a:ln w="0" cmpd="sng">
              <a:noFill/>
            </a:ln>
          </a:top>
          <a:bottom>
            <a:ln w="9525" cmpd="sng">
              <a:solidFill>
                <a:schemeClr val="dk1"/>
              </a:solidFill>
            </a:ln>
          </a:bottom>
          <a:insideH>
            <a:ln w="9525" cmpd="sng">
              <a:solidFill>
                <a:schemeClr val="accent3"/>
              </a:solidFill>
            </a:ln>
          </a:insideH>
          <a:insideV>
            <a:ln w="0" cmpd="sng">
              <a:noFill/>
              <a:prstDash val="solid"/>
            </a:ln>
          </a:insideV>
        </a:tcBdr>
        <a:fill>
          <a:solidFill>
            <a:schemeClr val="lt1"/>
          </a:solidFill>
        </a:fill>
      </a:tcStyle>
    </a:wholeTbl>
    <a:band1H>
      <a:tcStyle>
        <a:tcBdr>
          <a:top>
            <a:ln w="9525" cmpd="sng">
              <a:solidFill>
                <a:schemeClr val="accent3"/>
              </a:solidFill>
            </a:ln>
          </a:top>
        </a:tcBdr>
      </a:tcStyle>
    </a:band1H>
    <a:band2H>
      <a:tcStyle>
        <a:tcBdr>
          <a:top>
            <a:ln w="9525" cmpd="sng">
              <a:solidFill>
                <a:schemeClr val="accent3"/>
              </a:solidFill>
            </a:ln>
          </a:top>
        </a:tcBdr>
      </a:tcStyle>
    </a:band2H>
    <a:band1V>
      <a:tcStyle>
        <a:tcBdr>
          <a:insideH>
            <a:ln w="9525" cmpd="sng">
              <a:solidFill>
                <a:schemeClr val="accent3"/>
              </a:solidFill>
            </a:ln>
          </a:insideH>
        </a:tcBdr>
        <a:fill>
          <a:solidFill>
            <a:srgbClr val="F6F6F6"/>
          </a:solidFill>
        </a:fill>
      </a:tcStyle>
    </a:band1V>
    <a:band2V>
      <a:tcStyle>
        <a:tcBdr>
          <a:left>
            <a:ln w="0" cmpd="sng">
              <a:noFill/>
              <a:prstDash val="solid"/>
            </a:ln>
          </a:left>
          <a:right>
            <a:ln w="0" cmpd="sng">
              <a:noFill/>
              <a:prstDash val="solid"/>
            </a:ln>
          </a:right>
          <a:insideH>
            <a:ln w="9525" cmpd="sng">
              <a:solidFill>
                <a:schemeClr val="accent3"/>
              </a:solidFill>
            </a:ln>
          </a:insideH>
        </a:tcBdr>
      </a:tcStyle>
    </a:band2V>
    <a:lastCol>
      <a:tcTxStyle b="on">
        <a:fontRef idx="minor"/>
        <a:schemeClr val="dk1"/>
      </a:tcTxStyle>
      <a:tcStyle>
        <a:tcBdr/>
      </a:tcStyle>
    </a:lastCol>
    <a:firstCol>
      <a:tcTxStyle b="on">
        <a:fontRef idx="minor"/>
        <a:schemeClr val="dk1"/>
      </a:tcTxStyle>
      <a:tcStyle>
        <a:tcBdr/>
      </a:tcStyle>
    </a:firstCol>
    <a:lastRow>
      <a:tcTxStyle b="on">
        <a:fontRef idx="minor"/>
        <a:schemeClr val="dk1"/>
      </a:tcTxStyle>
      <a:tcStyle>
        <a:tcBdr>
          <a:top>
            <a:ln w="9525" cmpd="sng">
              <a:solidFill>
                <a:schemeClr val="dk1"/>
              </a:solidFill>
            </a:ln>
          </a:top>
          <a:bottom>
            <a:ln w="9525" cmpd="sng">
              <a:solidFill>
                <a:schemeClr val="dk1"/>
              </a:solidFill>
            </a:ln>
          </a:bottom>
          <a:insideV>
            <a:ln w="0" cmpd="sng">
              <a:noFill/>
              <a:prstDash val="solid"/>
            </a:ln>
          </a:insideV>
        </a:tcBdr>
      </a:tcStyle>
    </a:lastRow>
    <a:firstRow>
      <a:tcTxStyle b="on">
        <a:fontRef idx="minor"/>
        <a:schemeClr val="lt1"/>
      </a:tcTxStyle>
      <a:tcStyle>
        <a:tcBdr>
          <a:top>
            <a:ln w="9525" cmpd="sng">
              <a:solidFill>
                <a:schemeClr val="dk1"/>
              </a:solidFill>
            </a:ln>
          </a:top>
          <a:bottom>
            <a:ln w="9525" cmpd="sng">
              <a:solidFill>
                <a:schemeClr val="dk1"/>
              </a:solidFill>
            </a:ln>
          </a:bottom>
          <a:insideV>
            <a:ln w="0" cmpd="sng">
              <a:noFill/>
              <a:prstDash val="solid"/>
            </a:ln>
          </a:insideV>
        </a:tcBdr>
        <a:fill>
          <a:solidFill>
            <a:schemeClr val="dk1"/>
          </a:solidFill>
        </a:fill>
      </a:tcStyle>
    </a:firstRow>
  </a:tblStyle>
  <a:tblStyle styleId="{AAFF3900-356E-4A21-B42E-9272C98913C2}" styleName="CBRE Table - Simple Celadon">
    <a:wholeTbl>
      <a:tcTxStyle>
        <a:fontRef idx="minor"/>
        <a:schemeClr val="dk1"/>
      </a:tcTxStyle>
      <a:tcStyle>
        <a:tcBdr>
          <a:left>
            <a:ln w="0" cmpd="sng">
              <a:noFill/>
            </a:ln>
          </a:left>
          <a:right>
            <a:ln w="0" cmpd="sng">
              <a:noFill/>
            </a:ln>
          </a:right>
          <a:top>
            <a:ln w="0" cmpd="sng">
              <a:noFill/>
            </a:ln>
          </a:top>
          <a:bottom>
            <a:ln w="9525" cmpd="sng">
              <a:solidFill>
                <a:schemeClr val="dk1"/>
              </a:solidFill>
            </a:ln>
          </a:bottom>
          <a:insideH>
            <a:ln w="9525" cmpd="sng">
              <a:solidFill>
                <a:schemeClr val="dk1"/>
              </a:solidFill>
            </a:ln>
          </a:insideH>
          <a:insideV>
            <a:ln w="0" cmpd="sng">
              <a:noFill/>
              <a:prstDash val="solid"/>
            </a:ln>
          </a:insideV>
        </a:tcBdr>
        <a:fill>
          <a:solidFill>
            <a:schemeClr val="lt1"/>
          </a:solidFill>
        </a:fill>
      </a:tcStyle>
    </a:wholeTbl>
    <a:band1H>
      <a:tcStyle>
        <a:tcBdr>
          <a:top>
            <a:ln w="9525" cmpd="sng">
              <a:solidFill>
                <a:schemeClr val="dk1"/>
              </a:solidFill>
            </a:ln>
          </a:top>
        </a:tcBdr>
      </a:tcStyle>
    </a:band1H>
    <a:band2H>
      <a:tcStyle>
        <a:tcBdr>
          <a:top>
            <a:ln w="9525" cmpd="sng">
              <a:solidFill>
                <a:schemeClr val="dk1"/>
              </a:solidFill>
            </a:ln>
          </a:top>
        </a:tcBdr>
      </a:tcStyle>
    </a:band2H>
    <a:band1V>
      <a:tcStyle>
        <a:tcBdr>
          <a:insideH>
            <a:ln w="9525" cmpd="sng">
              <a:solidFill>
                <a:schemeClr val="dk1"/>
              </a:solidFill>
            </a:ln>
          </a:insideH>
        </a:tcBdr>
        <a:fill>
          <a:solidFill>
            <a:srgbClr val="F6F6F6"/>
          </a:solidFill>
        </a:fill>
      </a:tcStyle>
    </a:band1V>
    <a:band2V>
      <a:tcStyle>
        <a:tcBdr>
          <a:left>
            <a:ln w="0" cmpd="sng">
              <a:noFill/>
              <a:prstDash val="solid"/>
            </a:ln>
          </a:left>
          <a:right>
            <a:ln w="0" cmpd="sng">
              <a:noFill/>
              <a:prstDash val="solid"/>
            </a:ln>
          </a:right>
          <a:insideH>
            <a:ln w="9525" cmpd="sng">
              <a:solidFill>
                <a:schemeClr val="dk1"/>
              </a:solidFill>
            </a:ln>
          </a:insideH>
        </a:tcBdr>
      </a:tcStyle>
    </a:band2V>
    <a:lastCol>
      <a:tcTxStyle b="on">
        <a:fontRef idx="minor"/>
        <a:schemeClr val="dk1"/>
      </a:tcTxStyle>
      <a:tcStyle>
        <a:tcBdr/>
      </a:tcStyle>
    </a:lastCol>
    <a:firstCol>
      <a:tcTxStyle b="on">
        <a:fontRef idx="minor"/>
        <a:schemeClr val="dk1"/>
      </a:tcTxStyle>
      <a:tcStyle>
        <a:tcBdr/>
      </a:tcStyle>
    </a:firstCol>
    <a:lastRow>
      <a:tcTxStyle b="on">
        <a:fontRef idx="minor"/>
        <a:srgbClr val="012A2D"/>
      </a:tcTxStyle>
      <a:tcStyle>
        <a:tcBdr>
          <a:top>
            <a:ln w="9525" cmpd="sng">
              <a:solidFill>
                <a:schemeClr val="dk1"/>
              </a:solidFill>
            </a:ln>
          </a:top>
          <a:bottom>
            <a:ln w="9525" cmpd="sng">
              <a:solidFill>
                <a:schemeClr val="dk1"/>
              </a:solidFill>
            </a:ln>
          </a:bottom>
          <a:insideV>
            <a:ln w="0" cmpd="sng">
              <a:noFill/>
              <a:prstDash val="solid"/>
            </a:ln>
          </a:insideV>
        </a:tcBdr>
        <a:fill>
          <a:solidFill>
            <a:srgbClr val="C0D4CB"/>
          </a:solidFill>
        </a:fill>
      </a:tcStyle>
    </a:lastRow>
    <a:firstRow>
      <a:tcTxStyle b="on">
        <a:fontRef idx="minor"/>
        <a:srgbClr val="012A2D"/>
      </a:tcTxStyle>
      <a:tcStyle>
        <a:tcBdr>
          <a:top>
            <a:ln w="9525" cmpd="sng">
              <a:solidFill>
                <a:schemeClr val="dk1"/>
              </a:solidFill>
            </a:ln>
          </a:top>
          <a:bottom>
            <a:ln w="9525" cmpd="sng">
              <a:solidFill>
                <a:schemeClr val="dk1"/>
              </a:solidFill>
            </a:ln>
          </a:bottom>
          <a:insideV>
            <a:ln w="0" cmpd="sng">
              <a:noFill/>
              <a:prstDash val="solid"/>
            </a:ln>
          </a:insideV>
        </a:tcBdr>
        <a:fill>
          <a:solidFill>
            <a:schemeClr val="l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85" autoAdjust="0"/>
  </p:normalViewPr>
  <p:slideViewPr>
    <p:cSldViewPr snapToGrid="0">
      <p:cViewPr varScale="1">
        <p:scale>
          <a:sx n="72" d="100"/>
          <a:sy n="72" d="100"/>
        </p:scale>
        <p:origin x="432"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https://selfstorageuk.sharepoint.com/sites/Shared2/Shared%20Documents/Shared%20Documents/Annual%20Industry%20Report/FEDESSA/Previous%20years/2022/Public%20survey/Results%20for%20Self%20Storage%20Association%20(Global%20Public%20Survey)%2019.07.2022%20-%20Sweden.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https://selfstorageuk.sharepoint.com/sites/Shared2/Shared%20Documents/Shared%20Documents/Annual%20Industry%20Report/FEDESSA/Previous%20years/2022/Public%20survey/Results%20for%20Self%20Storage%20Association%20(Global%20Public%20Survey)%2019.07.2022%20-%20Sweden.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https://selfstorageuk.sharepoint.com/sites/Shared2/Shared%20Documents/Shared%20Documents/Annual%20Industry%20Report/FEDESSA/Previous%20years/2022/Public%20survey/Results%20for%20Self%20Storage%20Association%20(Global%20Public%20Survey)%2019.07.2022%20-%20Sweden.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https://selfstorageuk.sharepoint.com/sites/Shared2/Shared%20Documents/Shared%20Documents/Annual%20Industry%20Report/FEDESSA/Previous%20years/2022/Public%20survey/Results%20for%20Self%20Storage%20Association%20(Global%20Public%20Survey)%2019.07.2022%20-%20Sweden.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https://selfstorageuk.sharepoint.com/sites/Shared2/Shared%20Documents/Shared%20Documents/Annual%20Industry%20Report/FEDESSA/Previous%20years/2022/Public%20survey/Results%20for%20Self%20Storage%20Association%20(Global%20Public%20Survey)%2019.07.2022%20-%20Sweden.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oleObject" Target="https://selfstorageuk.sharepoint.com/sites/Shared2/Shared%20Documents/Shared%20Documents/Annual%20Industry%20Report/FEDESSA/2023/All%20charts%20in%20report%2012.10.xlsx"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1" Type="http://schemas.openxmlformats.org/officeDocument/2006/relationships/oleObject" Target="https://selfstorageuk.sharepoint.com/sites/Shared2/Shared%20Documents/Shared%20Documents/Annual%20Industry%20Report/FEDESSA/2023/All%20charts%20in%20report%2012.10.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gbkdcisl01\se-sestkfnp01-d$\Valuation\1%20V&#228;rderingar\Fedessa\Fr&#229;n%20Oliver\SS%20Transactions%2023+24%20to%20Andreas%20E%2016May2024.xlsx" TargetMode="External"/><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oleObject" Target="file:///\\gbkdcisl01\se-sestkfnp01-d$\Valuation\1%20V&#228;rderingar\Fedessa\Fr&#229;n%20Oliver\SS%20Transactions%2023+24%20to%20Andreas%20E%2016May2024.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gbkdcisl01\se-sestkfnp01-d$\Valuation\1%20V&#228;rderingar\Fedessa\Eget\VAS%20Transaktionsdatabas.xlsm"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gbkdcisl01\se-sestkfnp01-d$\Valuation\1%20V&#228;rderingar\Fedessa\Eget\VAS%20Transaktionsdatabas.xlsm"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gbkdcisl01\se-sestkfnp01-d$\Valuation\1%20V&#228;rderingar\Fedessa\Eget\___Tabeller%20till%20rapport.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oleObject" Target="file:///\\gbkdcisl01\se-sestkfnp01-d$\Valuation\1%20V&#228;rderingar\Fedessa\Eget\2023Q1_Yield%20spreads.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gbkdcisl01\se-sestkfnp01-d$\Valuation\1%20V&#228;rderingar\Fedessa\Eget\Industri%20Tabell%20till%20rapport.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selfstorageuk.sharepoint.com/sites/Shared2/Shared%20Documents/Shared%20Documents/Annual%20Industry%20Report/FEDESSA/2023/All%20charts%20in%20report%2012.10.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selfstorageuk.sharepoint.com/sites/Shared2/Shared%20Documents/Shared%20Documents/Annual%20Industry%20Report/FEDESSA/Previous%20years/2022/Public%20survey/Results%20for%20Self%20Storage%20Association%20(Global%20Public%20Survey)%2019.07.2022%20-%20Swede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913994371731389E-2"/>
          <c:y val="4.2094323526941944E-2"/>
          <c:w val="0.88401194848682363"/>
          <c:h val="0.81649664092636098"/>
        </c:manualLayout>
      </c:layout>
      <c:barChart>
        <c:barDir val="col"/>
        <c:grouping val="clustered"/>
        <c:varyColors val="1"/>
        <c:ser>
          <c:idx val="0"/>
          <c:order val="0"/>
          <c:tx>
            <c:strRef>
              <c:f>Sweden!$B$3</c:f>
              <c:strCache>
                <c:ptCount val="1"/>
                <c:pt idx="0">
                  <c:v>Real GDP (Growth %)</c:v>
                </c:pt>
              </c:strCache>
            </c:strRef>
          </c:tx>
          <c:spPr>
            <a:solidFill>
              <a:srgbClr val="80BBAD"/>
            </a:solidFill>
            <a:ln>
              <a:noFill/>
            </a:ln>
            <a:effectLst/>
            <a:sp3d prstMaterial="flat"/>
            <a:extLst>
              <a:ext uri="{91240B29-F687-4F45-9708-019B960494DF}">
                <a14:hiddenLine xmlns:a14="http://schemas.microsoft.com/office/drawing/2010/main">
                  <a:solidFill>
                    <a:srgbClr val="006A4D"/>
                  </a:solidFill>
                </a14:hiddenLine>
              </a:ext>
            </a:extLst>
          </c:spPr>
          <c:invertIfNegative val="1"/>
          <c:dPt>
            <c:idx val="5"/>
            <c:invertIfNegative val="0"/>
            <c:bubble3D val="0"/>
            <c:spPr>
              <a:solidFill>
                <a:srgbClr val="80BBAD"/>
              </a:solidFill>
              <a:ln>
                <a:solidFill>
                  <a:srgbClr val="80BBAD"/>
                </a:solidFill>
              </a:ln>
              <a:effectLst/>
              <a:sp3d prstMaterial="flat"/>
            </c:spPr>
            <c:extLst>
              <c:ext xmlns:c16="http://schemas.microsoft.com/office/drawing/2014/chart" uri="{C3380CC4-5D6E-409C-BE32-E72D297353CC}">
                <c16:uniqueId val="{00000001-2524-42D7-8C64-E87C325B48E8}"/>
              </c:ext>
            </c:extLst>
          </c:dPt>
          <c:dPt>
            <c:idx val="6"/>
            <c:invertIfNegative val="1"/>
            <c:bubble3D val="0"/>
            <c:extLst>
              <c:ext xmlns:c16="http://schemas.microsoft.com/office/drawing/2014/chart" uri="{C3380CC4-5D6E-409C-BE32-E72D297353CC}">
                <c16:uniqueId val="{00000002-2524-42D7-8C64-E87C325B48E8}"/>
              </c:ext>
            </c:extLst>
          </c:dPt>
          <c:dPt>
            <c:idx val="7"/>
            <c:invertIfNegative val="1"/>
            <c:bubble3D val="0"/>
            <c:extLst>
              <c:ext xmlns:c16="http://schemas.microsoft.com/office/drawing/2014/chart" uri="{C3380CC4-5D6E-409C-BE32-E72D297353CC}">
                <c16:uniqueId val="{00000005-0674-4EF6-BDC1-269DB3A3FD5E}"/>
              </c:ext>
            </c:extLst>
          </c:dPt>
          <c:dPt>
            <c:idx val="8"/>
            <c:invertIfNegative val="1"/>
            <c:bubble3D val="0"/>
            <c:spPr>
              <a:solidFill>
                <a:srgbClr val="80BBAD"/>
              </a:solidFill>
              <a:ln>
                <a:solidFill>
                  <a:srgbClr val="CAD1D3">
                    <a:lumMod val="10000"/>
                  </a:srgbClr>
                </a:solidFill>
              </a:ln>
              <a:effectLst/>
              <a:sp3d prstMaterial="flat"/>
            </c:spPr>
            <c:extLst>
              <c:ext xmlns:c16="http://schemas.microsoft.com/office/drawing/2014/chart" uri="{C3380CC4-5D6E-409C-BE32-E72D297353CC}">
                <c16:uniqueId val="{00000006-0674-4EF6-BDC1-269DB3A3FD5E}"/>
              </c:ext>
            </c:extLst>
          </c:dPt>
          <c:dLbls>
            <c:dLbl>
              <c:idx val="0"/>
              <c:tx>
                <c:rich>
                  <a:bodyPr/>
                  <a:lstStyle/>
                  <a:p>
                    <a:fld id="{6BFDAF3B-5C82-4342-9036-53469D191FA1}"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7F4C-4377-BFFA-E2F958F9CEA6}"/>
                </c:ext>
              </c:extLst>
            </c:dLbl>
            <c:dLbl>
              <c:idx val="1"/>
              <c:tx>
                <c:rich>
                  <a:bodyPr/>
                  <a:lstStyle/>
                  <a:p>
                    <a:fld id="{D31A9D24-E950-47D8-915E-14633AFD2B4D}"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7F4C-4377-BFFA-E2F958F9CEA6}"/>
                </c:ext>
              </c:extLst>
            </c:dLbl>
            <c:dLbl>
              <c:idx val="2"/>
              <c:tx>
                <c:rich>
                  <a:bodyPr/>
                  <a:lstStyle/>
                  <a:p>
                    <a:fld id="{DBE560CA-5F44-4676-A17D-B2B2C7AF3716}"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7F4C-4377-BFFA-E2F958F9CEA6}"/>
                </c:ext>
              </c:extLst>
            </c:dLbl>
            <c:dLbl>
              <c:idx val="3"/>
              <c:tx>
                <c:rich>
                  <a:bodyPr/>
                  <a:lstStyle/>
                  <a:p>
                    <a:fld id="{8F981FA9-045A-451A-BFE6-181CC9962479}"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7F4C-4377-BFFA-E2F958F9CEA6}"/>
                </c:ext>
              </c:extLst>
            </c:dLbl>
            <c:dLbl>
              <c:idx val="4"/>
              <c:tx>
                <c:rich>
                  <a:bodyPr/>
                  <a:lstStyle/>
                  <a:p>
                    <a:fld id="{3960D656-5B4A-4B69-8652-780277A85780}"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7F4C-4377-BFFA-E2F958F9CEA6}"/>
                </c:ext>
              </c:extLst>
            </c:dLbl>
            <c:dLbl>
              <c:idx val="5"/>
              <c:tx>
                <c:rich>
                  <a:bodyPr/>
                  <a:lstStyle/>
                  <a:p>
                    <a:fld id="{F967AA3C-0E07-44F5-8616-3EC5AD2B5632}"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2524-42D7-8C64-E87C325B48E8}"/>
                </c:ext>
              </c:extLst>
            </c:dLbl>
            <c:dLbl>
              <c:idx val="6"/>
              <c:tx>
                <c:rich>
                  <a:bodyPr/>
                  <a:lstStyle/>
                  <a:p>
                    <a:fld id="{E40DCCF4-2445-4827-9C02-DA549BB991FB}"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2524-42D7-8C64-E87C325B48E8}"/>
                </c:ext>
              </c:extLst>
            </c:dLbl>
            <c:dLbl>
              <c:idx val="7"/>
              <c:tx>
                <c:rich>
                  <a:bodyPr/>
                  <a:lstStyle/>
                  <a:p>
                    <a:fld id="{9244BD61-71EA-4EED-A87E-461DB78A3FB1}" type="CELLRANGE">
                      <a:rPr lang="en-US" smtClean="0"/>
                      <a:pPr/>
                      <a:t>[CELLRANGE]</a:t>
                    </a:fld>
                    <a:endParaRPr lang="LID4096"/>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674-4EF6-BDC1-269DB3A3FD5E}"/>
                </c:ext>
              </c:extLst>
            </c:dLbl>
            <c:dLbl>
              <c:idx val="8"/>
              <c:tx>
                <c:rich>
                  <a:bodyPr/>
                  <a:lstStyle/>
                  <a:p>
                    <a:fld id="{CA21EE6F-BB27-4BB9-A8ED-1E07650E66EB}" type="CELLRANGE">
                      <a:rPr lang="en-US" smtClean="0"/>
                      <a:pPr/>
                      <a:t>[CELLRANGE]</a:t>
                    </a:fld>
                    <a:endParaRPr lang="LID4096"/>
                  </a:p>
                </c:rich>
              </c:tx>
              <c:dLblPos val="outEnd"/>
              <c:showLegendKey val="0"/>
              <c:showVal val="1"/>
              <c:showCatName val="0"/>
              <c:showSerName val="0"/>
              <c:showPercent val="0"/>
              <c:showBubbleSize val="0"/>
              <c:extLst>
                <c:ext xmlns:c15="http://schemas.microsoft.com/office/drawing/2012/chart" uri="{CE6537A1-D6FC-4f65-9D91-7224C49458BB}">
                  <c15:layout>
                    <c:manualLayout>
                      <c:w val="0.10964299725382501"/>
                      <c:h val="6.2799858811542181E-2"/>
                    </c:manualLayout>
                  </c15:layout>
                  <c15:dlblFieldTable/>
                  <c15:showDataLabelsRange val="1"/>
                </c:ext>
                <c:ext xmlns:c16="http://schemas.microsoft.com/office/drawing/2014/chart" uri="{C3380CC4-5D6E-409C-BE32-E72D297353CC}">
                  <c16:uniqueId val="{00000006-0674-4EF6-BDC1-269DB3A3FD5E}"/>
                </c:ext>
              </c:extLst>
            </c:dLbl>
            <c:dLbl>
              <c:idx val="9"/>
              <c:tx>
                <c:rich>
                  <a:bodyPr/>
                  <a:lstStyle/>
                  <a:p>
                    <a:fld id="{B216D7EF-7793-4347-82FB-3A6939A6DACD}" type="CELLRANGE">
                      <a:rPr lang="nl-NL"/>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7F4C-4377-BFFA-E2F958F9CEA6}"/>
                </c:ext>
              </c:extLst>
            </c:dLbl>
            <c:dLbl>
              <c:idx val="10"/>
              <c:tx>
                <c:rich>
                  <a:bodyPr/>
                  <a:lstStyle/>
                  <a:p>
                    <a:fld id="{6C54178F-0966-4984-86FF-C5EE6B4CFAB2}" type="CELLRANGE">
                      <a:rPr lang="en-US" dirty="0"/>
                      <a:pPr/>
                      <a:t>[CELLRANGE]</a:t>
                    </a:fld>
                    <a:endParaRPr lang="LID4096"/>
                  </a:p>
                </c:rich>
              </c:tx>
              <c:dLblPos val="outEnd"/>
              <c:showLegendKey val="0"/>
              <c:showVal val="0"/>
              <c:showCatName val="0"/>
              <c:showSerName val="0"/>
              <c:showPercent val="0"/>
              <c:showBubbleSize val="0"/>
              <c:extLst>
                <c:ext xmlns:c15="http://schemas.microsoft.com/office/drawing/2012/chart" uri="{CE6537A1-D6FC-4f65-9D91-7224C49458BB}">
                  <c15:layout>
                    <c:manualLayout>
                      <c:w val="4.3876029815613969E-2"/>
                      <c:h val="9.5477174181786459E-2"/>
                    </c:manualLayout>
                  </c15:layout>
                  <c15:dlblFieldTable/>
                  <c15:showDataLabelsRange val="1"/>
                </c:ext>
                <c:ext xmlns:c16="http://schemas.microsoft.com/office/drawing/2014/chart" uri="{C3380CC4-5D6E-409C-BE32-E72D297353CC}">
                  <c16:uniqueId val="{00000016-7F4C-4377-BFFA-E2F958F9CEA6}"/>
                </c:ext>
              </c:extLst>
            </c:dLbl>
            <c:dLbl>
              <c:idx val="11"/>
              <c:tx>
                <c:rich>
                  <a:bodyPr/>
                  <a:lstStyle/>
                  <a:p>
                    <a:endParaRPr lang="nl-NL"/>
                  </a:p>
                </c:rich>
              </c:tx>
              <c:dLblPos val="outEnd"/>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804B-4450-A491-8A4A26E6E80B}"/>
                </c:ext>
              </c:extLst>
            </c:dLbl>
            <c:numFmt formatCode="0.0\ %" sourceLinked="0"/>
            <c:spPr>
              <a:noFill/>
              <a:ln>
                <a:noFill/>
              </a:ln>
              <a:effectLst/>
            </c:spPr>
            <c:txPr>
              <a:bodyPr rot="0" vert="horz"/>
              <a:lstStyle/>
              <a:p>
                <a:pPr>
                  <a:defRPr sz="1200" b="0">
                    <a:solidFill>
                      <a:srgbClr val="435254"/>
                    </a:solidFill>
                    <a:latin typeface="Calibre Regular"/>
                    <a:ea typeface="Calibre Regular"/>
                    <a:cs typeface="Calibre Regular"/>
                  </a:defRPr>
                </a:pPr>
                <a:endParaRPr lang="LID4096"/>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Sweden!$A$4:$A$15</c:f>
              <c:strCache>
                <c:ptCount val="12"/>
                <c:pt idx="0">
                  <c:v>2015</c:v>
                </c:pt>
                <c:pt idx="1">
                  <c:v>2016</c:v>
                </c:pt>
                <c:pt idx="2">
                  <c:v>2017</c:v>
                </c:pt>
                <c:pt idx="3">
                  <c:v>2018</c:v>
                </c:pt>
                <c:pt idx="4">
                  <c:v>2019</c:v>
                </c:pt>
                <c:pt idx="5">
                  <c:v>2020</c:v>
                </c:pt>
                <c:pt idx="6">
                  <c:v>2021</c:v>
                </c:pt>
                <c:pt idx="7">
                  <c:v>2022</c:v>
                </c:pt>
                <c:pt idx="8">
                  <c:v>2023</c:v>
                </c:pt>
                <c:pt idx="9">
                  <c:v>2024p</c:v>
                </c:pt>
                <c:pt idx="10">
                  <c:v>2025p</c:v>
                </c:pt>
                <c:pt idx="11">
                  <c:v>2026p</c:v>
                </c:pt>
              </c:strCache>
            </c:strRef>
          </c:cat>
          <c:val>
            <c:numRef>
              <c:f>Sweden!$B$4:$B$15</c:f>
              <c:numCache>
                <c:formatCode>0.0\ %</c:formatCode>
                <c:ptCount val="12"/>
                <c:pt idx="0">
                  <c:v>4.2000000000000003E-2</c:v>
                </c:pt>
                <c:pt idx="1">
                  <c:v>1.7999999999999999E-2</c:v>
                </c:pt>
                <c:pt idx="2">
                  <c:v>2.8000000000000001E-2</c:v>
                </c:pt>
                <c:pt idx="3">
                  <c:v>0.02</c:v>
                </c:pt>
                <c:pt idx="4">
                  <c:v>0.02</c:v>
                </c:pt>
                <c:pt idx="5">
                  <c:v>-2.3E-2</c:v>
                </c:pt>
                <c:pt idx="6">
                  <c:v>5.8999999999999997E-2</c:v>
                </c:pt>
                <c:pt idx="7">
                  <c:v>2.7E-2</c:v>
                </c:pt>
                <c:pt idx="8">
                  <c:v>0</c:v>
                </c:pt>
                <c:pt idx="9">
                  <c:v>2E-3</c:v>
                </c:pt>
                <c:pt idx="10">
                  <c:v>1.2999999999999999E-2</c:v>
                </c:pt>
                <c:pt idx="11">
                  <c:v>1.9E-2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a:sp3d prstMaterial="flat"/>
                  <a:extLst>
                    <a:ext uri="{91240B29-F687-4F45-9708-019B960494DF}">
                      <a14:hiddenLine xmlns:a14="http://schemas.microsoft.com/office/drawing/2010/main">
                        <a:solidFill>
                          <a:srgbClr val="006A4D"/>
                        </a:solidFill>
                      </a14:hiddenLine>
                    </a:ext>
                  </a:extLst>
                </c14:spPr>
              </c14:invertSolidFillFmt>
            </c:ext>
            <c:ext xmlns:c15="http://schemas.microsoft.com/office/drawing/2012/chart" uri="{02D57815-91ED-43cb-92C2-25804820EDAC}">
              <c15:datalabelsRange>
                <c15:f>Sweden!$B$4:$B$14</c15:f>
                <c15:dlblRangeCache>
                  <c:ptCount val="11"/>
                  <c:pt idx="0">
                    <c:v>4,2 %</c:v>
                  </c:pt>
                  <c:pt idx="1">
                    <c:v>1,8 %</c:v>
                  </c:pt>
                  <c:pt idx="2">
                    <c:v>2,8 %</c:v>
                  </c:pt>
                  <c:pt idx="3">
                    <c:v>2,0 %</c:v>
                  </c:pt>
                  <c:pt idx="4">
                    <c:v>2,0 %</c:v>
                  </c:pt>
                  <c:pt idx="5">
                    <c:v>-2,3 %</c:v>
                  </c:pt>
                  <c:pt idx="6">
                    <c:v>5,9 %</c:v>
                  </c:pt>
                  <c:pt idx="7">
                    <c:v>2,7 %</c:v>
                  </c:pt>
                  <c:pt idx="8">
                    <c:v>0,0 %</c:v>
                  </c:pt>
                  <c:pt idx="9">
                    <c:v>0,2 %</c:v>
                  </c:pt>
                  <c:pt idx="10">
                    <c:v>1,3 %</c:v>
                  </c:pt>
                </c15:dlblRangeCache>
              </c15:datalabelsRange>
            </c:ext>
            <c:ext xmlns:c16="http://schemas.microsoft.com/office/drawing/2014/chart" uri="{C3380CC4-5D6E-409C-BE32-E72D297353CC}">
              <c16:uniqueId val="{00000009-0674-4EF6-BDC1-269DB3A3FD5E}"/>
            </c:ext>
          </c:extLst>
        </c:ser>
        <c:dLbls>
          <c:showLegendKey val="0"/>
          <c:showVal val="0"/>
          <c:showCatName val="0"/>
          <c:showSerName val="0"/>
          <c:showPercent val="0"/>
          <c:showBubbleSize val="0"/>
        </c:dLbls>
        <c:gapWidth val="50"/>
        <c:overlap val="-10"/>
        <c:axId val="299214720"/>
        <c:axId val="316227968"/>
      </c:barChart>
      <c:lineChart>
        <c:grouping val="standard"/>
        <c:varyColors val="0"/>
        <c:ser>
          <c:idx val="2"/>
          <c:order val="1"/>
          <c:tx>
            <c:strRef>
              <c:f>Sweden!$D$3</c:f>
              <c:strCache>
                <c:ptCount val="1"/>
                <c:pt idx="0">
                  <c:v>Inflation (CPI) (%)</c:v>
                </c:pt>
              </c:strCache>
            </c:strRef>
          </c:tx>
          <c:spPr>
            <a:ln w="28575">
              <a:solidFill>
                <a:srgbClr val="435254"/>
              </a:solidFill>
              <a:prstDash val="solid"/>
            </a:ln>
          </c:spPr>
          <c:marker>
            <c:symbol val="none"/>
          </c:marker>
          <c:dPt>
            <c:idx val="6"/>
            <c:bubble3D val="0"/>
            <c:extLst>
              <c:ext xmlns:c16="http://schemas.microsoft.com/office/drawing/2014/chart" uri="{C3380CC4-5D6E-409C-BE32-E72D297353CC}">
                <c16:uniqueId val="{00000007-2524-42D7-8C64-E87C325B48E8}"/>
              </c:ext>
            </c:extLst>
          </c:dPt>
          <c:dPt>
            <c:idx val="7"/>
            <c:bubble3D val="0"/>
            <c:extLst>
              <c:ext xmlns:c16="http://schemas.microsoft.com/office/drawing/2014/chart" uri="{C3380CC4-5D6E-409C-BE32-E72D297353CC}">
                <c16:uniqueId val="{00000009-2524-42D7-8C64-E87C325B48E8}"/>
              </c:ext>
            </c:extLst>
          </c:dPt>
          <c:dPt>
            <c:idx val="8"/>
            <c:bubble3D val="0"/>
            <c:extLst>
              <c:ext xmlns:c16="http://schemas.microsoft.com/office/drawing/2014/chart" uri="{C3380CC4-5D6E-409C-BE32-E72D297353CC}">
                <c16:uniqueId val="{0000000B-0674-4EF6-BDC1-269DB3A3FD5E}"/>
              </c:ext>
            </c:extLst>
          </c:dPt>
          <c:dPt>
            <c:idx val="9"/>
            <c:bubble3D val="0"/>
            <c:extLst>
              <c:ext xmlns:c16="http://schemas.microsoft.com/office/drawing/2014/chart" uri="{C3380CC4-5D6E-409C-BE32-E72D297353CC}">
                <c16:uniqueId val="{0000000D-0674-4EF6-BDC1-269DB3A3FD5E}"/>
              </c:ext>
            </c:extLst>
          </c:dPt>
          <c:cat>
            <c:numRef>
              <c:f>Sweden!$A$4:$A$12</c:f>
              <c:numCache>
                <c:formatCode>General</c:formatCode>
                <c:ptCount val="9"/>
                <c:pt idx="0">
                  <c:v>2015</c:v>
                </c:pt>
                <c:pt idx="1">
                  <c:v>2016</c:v>
                </c:pt>
                <c:pt idx="2">
                  <c:v>2017</c:v>
                </c:pt>
                <c:pt idx="3">
                  <c:v>2018</c:v>
                </c:pt>
                <c:pt idx="4">
                  <c:v>2019</c:v>
                </c:pt>
                <c:pt idx="5">
                  <c:v>2020</c:v>
                </c:pt>
                <c:pt idx="6">
                  <c:v>2021</c:v>
                </c:pt>
                <c:pt idx="7" formatCode="0">
                  <c:v>2022</c:v>
                </c:pt>
                <c:pt idx="8" formatCode="0">
                  <c:v>2023</c:v>
                </c:pt>
              </c:numCache>
            </c:numRef>
          </c:cat>
          <c:val>
            <c:numRef>
              <c:f>Sweden!$D$4:$D$15</c:f>
              <c:numCache>
                <c:formatCode>0.0\ %</c:formatCode>
                <c:ptCount val="12"/>
                <c:pt idx="0">
                  <c:v>-1E-3</c:v>
                </c:pt>
                <c:pt idx="1">
                  <c:v>0.01</c:v>
                </c:pt>
                <c:pt idx="2">
                  <c:v>1.7999999999999999E-2</c:v>
                </c:pt>
                <c:pt idx="3">
                  <c:v>0.02</c:v>
                </c:pt>
                <c:pt idx="4">
                  <c:v>1.7999999999999999E-2</c:v>
                </c:pt>
                <c:pt idx="5">
                  <c:v>5.0000000000000001E-3</c:v>
                </c:pt>
                <c:pt idx="6">
                  <c:v>2.1999999999999999E-2</c:v>
                </c:pt>
                <c:pt idx="7">
                  <c:v>8.4000000000000005E-2</c:v>
                </c:pt>
                <c:pt idx="8">
                  <c:v>8.5999999999999993E-2</c:v>
                </c:pt>
                <c:pt idx="9">
                  <c:v>3.4000000000000002E-2</c:v>
                </c:pt>
                <c:pt idx="10">
                  <c:v>1.7999999999999999E-2</c:v>
                </c:pt>
                <c:pt idx="11">
                  <c:v>1.2999999999999999E-2</c:v>
                </c:pt>
              </c:numCache>
            </c:numRef>
          </c:val>
          <c:smooth val="1"/>
          <c:extLst>
            <c:ext xmlns:c16="http://schemas.microsoft.com/office/drawing/2014/chart" uri="{C3380CC4-5D6E-409C-BE32-E72D297353CC}">
              <c16:uniqueId val="{00000012-0674-4EF6-BDC1-269DB3A3FD5E}"/>
            </c:ext>
          </c:extLst>
        </c:ser>
        <c:dLbls>
          <c:showLegendKey val="0"/>
          <c:showVal val="0"/>
          <c:showCatName val="0"/>
          <c:showSerName val="0"/>
          <c:showPercent val="0"/>
          <c:showBubbleSize val="0"/>
        </c:dLbls>
        <c:marker val="1"/>
        <c:smooth val="0"/>
        <c:axId val="299214720"/>
        <c:axId val="316227968"/>
      </c:lineChart>
      <c:lineChart>
        <c:grouping val="standard"/>
        <c:varyColors val="0"/>
        <c:ser>
          <c:idx val="3"/>
          <c:order val="2"/>
          <c:tx>
            <c:strRef>
              <c:f>Sweden!$C$3</c:f>
              <c:strCache>
                <c:ptCount val="1"/>
                <c:pt idx="0">
                  <c:v>Unemployment Rate (%)</c:v>
                </c:pt>
              </c:strCache>
            </c:strRef>
          </c:tx>
          <c:spPr>
            <a:ln w="28575">
              <a:solidFill>
                <a:srgbClr val="17E88F"/>
              </a:solidFill>
              <a:prstDash val="solid"/>
            </a:ln>
          </c:spPr>
          <c:marker>
            <c:symbol val="none"/>
          </c:marker>
          <c:dPt>
            <c:idx val="6"/>
            <c:bubble3D val="0"/>
            <c:extLst>
              <c:ext xmlns:c16="http://schemas.microsoft.com/office/drawing/2014/chart" uri="{C3380CC4-5D6E-409C-BE32-E72D297353CC}">
                <c16:uniqueId val="{0000000F-2524-42D7-8C64-E87C325B48E8}"/>
              </c:ext>
            </c:extLst>
          </c:dPt>
          <c:dPt>
            <c:idx val="7"/>
            <c:bubble3D val="0"/>
            <c:extLst>
              <c:ext xmlns:c16="http://schemas.microsoft.com/office/drawing/2014/chart" uri="{C3380CC4-5D6E-409C-BE32-E72D297353CC}">
                <c16:uniqueId val="{00000011-2524-42D7-8C64-E87C325B48E8}"/>
              </c:ext>
            </c:extLst>
          </c:dPt>
          <c:dPt>
            <c:idx val="8"/>
            <c:bubble3D val="0"/>
            <c:extLst>
              <c:ext xmlns:c16="http://schemas.microsoft.com/office/drawing/2014/chart" uri="{C3380CC4-5D6E-409C-BE32-E72D297353CC}">
                <c16:uniqueId val="{00000014-0674-4EF6-BDC1-269DB3A3FD5E}"/>
              </c:ext>
            </c:extLst>
          </c:dPt>
          <c:dPt>
            <c:idx val="9"/>
            <c:bubble3D val="0"/>
            <c:extLst>
              <c:ext xmlns:c16="http://schemas.microsoft.com/office/drawing/2014/chart" uri="{C3380CC4-5D6E-409C-BE32-E72D297353CC}">
                <c16:uniqueId val="{00000016-0674-4EF6-BDC1-269DB3A3FD5E}"/>
              </c:ext>
            </c:extLst>
          </c:dPt>
          <c:cat>
            <c:strRef>
              <c:f>Sweden!$A$4:$A$14</c:f>
              <c:strCache>
                <c:ptCount val="11"/>
                <c:pt idx="0">
                  <c:v>2015</c:v>
                </c:pt>
                <c:pt idx="1">
                  <c:v>2016</c:v>
                </c:pt>
                <c:pt idx="2">
                  <c:v>2017</c:v>
                </c:pt>
                <c:pt idx="3">
                  <c:v>2018</c:v>
                </c:pt>
                <c:pt idx="4">
                  <c:v>2019</c:v>
                </c:pt>
                <c:pt idx="5">
                  <c:v>2020</c:v>
                </c:pt>
                <c:pt idx="6">
                  <c:v>2021</c:v>
                </c:pt>
                <c:pt idx="7">
                  <c:v>2022</c:v>
                </c:pt>
                <c:pt idx="8">
                  <c:v>2023</c:v>
                </c:pt>
                <c:pt idx="9">
                  <c:v>2024p</c:v>
                </c:pt>
                <c:pt idx="10">
                  <c:v>2025p</c:v>
                </c:pt>
              </c:strCache>
            </c:strRef>
          </c:cat>
          <c:val>
            <c:numRef>
              <c:f>Sweden!$C$4:$C$15</c:f>
              <c:numCache>
                <c:formatCode>0.0\ %</c:formatCode>
                <c:ptCount val="12"/>
                <c:pt idx="0">
                  <c:v>7.5999999999999998E-2</c:v>
                </c:pt>
                <c:pt idx="1">
                  <c:v>7.0999999999999994E-2</c:v>
                </c:pt>
                <c:pt idx="2">
                  <c:v>6.9000000000000006E-2</c:v>
                </c:pt>
                <c:pt idx="3">
                  <c:v>6.5000000000000002E-2</c:v>
                </c:pt>
                <c:pt idx="4">
                  <c:v>7.0000000000000007E-2</c:v>
                </c:pt>
                <c:pt idx="5">
                  <c:v>8.5000000000000006E-2</c:v>
                </c:pt>
                <c:pt idx="6">
                  <c:v>8.7999999999999995E-2</c:v>
                </c:pt>
                <c:pt idx="7">
                  <c:v>7.4999999999999997E-2</c:v>
                </c:pt>
                <c:pt idx="8">
                  <c:v>7.6999999999999999E-2</c:v>
                </c:pt>
                <c:pt idx="9">
                  <c:v>8.3000000000000004E-2</c:v>
                </c:pt>
                <c:pt idx="10">
                  <c:v>7.3999999999999996E-2</c:v>
                </c:pt>
                <c:pt idx="11">
                  <c:v>6.6000000000000003E-2</c:v>
                </c:pt>
              </c:numCache>
            </c:numRef>
          </c:val>
          <c:smooth val="1"/>
          <c:extLst>
            <c:ext xmlns:c16="http://schemas.microsoft.com/office/drawing/2014/chart" uri="{C3380CC4-5D6E-409C-BE32-E72D297353CC}">
              <c16:uniqueId val="{0000001B-0674-4EF6-BDC1-269DB3A3FD5E}"/>
            </c:ext>
          </c:extLst>
        </c:ser>
        <c:dLbls>
          <c:showLegendKey val="0"/>
          <c:showVal val="0"/>
          <c:showCatName val="0"/>
          <c:showSerName val="0"/>
          <c:showPercent val="0"/>
          <c:showBubbleSize val="0"/>
        </c:dLbls>
        <c:marker val="1"/>
        <c:smooth val="0"/>
        <c:axId val="600491544"/>
        <c:axId val="600491872"/>
      </c:lineChart>
      <c:catAx>
        <c:axId val="299214720"/>
        <c:scaling>
          <c:orientation val="minMax"/>
        </c:scaling>
        <c:delete val="0"/>
        <c:axPos val="b"/>
        <c:numFmt formatCode="General" sourceLinked="0"/>
        <c:majorTickMark val="none"/>
        <c:minorTickMark val="none"/>
        <c:tickLblPos val="low"/>
        <c:spPr>
          <a:ln w="12700">
            <a:solidFill>
              <a:srgbClr val="435254"/>
            </a:solidFill>
            <a:prstDash val="solid"/>
          </a:ln>
        </c:spPr>
        <c:txPr>
          <a:bodyPr/>
          <a:lstStyle/>
          <a:p>
            <a:pPr>
              <a:defRPr sz="1200">
                <a:solidFill>
                  <a:srgbClr val="435254"/>
                </a:solidFill>
                <a:latin typeface="Calibre Regular"/>
                <a:ea typeface="Calibre Regular"/>
                <a:cs typeface="Calibre Regular"/>
              </a:defRPr>
            </a:pPr>
            <a:endParaRPr lang="LID4096"/>
          </a:p>
        </c:txPr>
        <c:crossAx val="316227968"/>
        <c:crosses val="autoZero"/>
        <c:auto val="1"/>
        <c:lblAlgn val="ctr"/>
        <c:lblOffset val="100"/>
        <c:noMultiLvlLbl val="1"/>
      </c:catAx>
      <c:valAx>
        <c:axId val="316227968"/>
        <c:scaling>
          <c:orientation val="minMax"/>
        </c:scaling>
        <c:delete val="0"/>
        <c:axPos val="l"/>
        <c:numFmt formatCode="0%" sourceLinked="0"/>
        <c:majorTickMark val="none"/>
        <c:minorTickMark val="none"/>
        <c:tickLblPos val="nextTo"/>
        <c:spPr>
          <a:noFill/>
          <a:ln w="9525" cap="flat" cmpd="sng" algn="ctr">
            <a:noFill/>
            <a:prstDash val="solid"/>
            <a:round/>
          </a:ln>
          <a:effectLst/>
          <a:extLst>
            <a:ext uri="{91240B29-F687-4F45-9708-019B960494DF}">
              <a14:hiddenLine xmlns:a14="http://schemas.microsoft.com/office/drawing/2010/main" w="9525" cap="flat" cmpd="sng" algn="ctr">
                <a:solidFill>
                  <a:srgbClr val="425254">
                    <a:tint val="75000"/>
                    <a:shade val="95000"/>
                    <a:satMod val="105000"/>
                  </a:srgbClr>
                </a:solidFill>
                <a:prstDash val="solid"/>
                <a:round/>
              </a14:hiddenLine>
            </a:ext>
          </a:extLst>
        </c:spPr>
        <c:txPr>
          <a:bodyPr/>
          <a:lstStyle/>
          <a:p>
            <a:pPr>
              <a:defRPr sz="1200">
                <a:solidFill>
                  <a:srgbClr val="435254"/>
                </a:solidFill>
                <a:latin typeface="Calibre Regular"/>
                <a:ea typeface="Calibre Regular"/>
                <a:cs typeface="Calibre Regular"/>
              </a:defRPr>
            </a:pPr>
            <a:endParaRPr lang="LID4096"/>
          </a:p>
        </c:txPr>
        <c:crossAx val="299214720"/>
        <c:crosses val="autoZero"/>
        <c:crossBetween val="between"/>
      </c:valAx>
      <c:valAx>
        <c:axId val="600491872"/>
        <c:scaling>
          <c:orientation val="minMax"/>
        </c:scaling>
        <c:delete val="1"/>
        <c:axPos val="r"/>
        <c:numFmt formatCode="0%" sourceLinked="0"/>
        <c:majorTickMark val="none"/>
        <c:minorTickMark val="none"/>
        <c:tickLblPos val="nextTo"/>
        <c:crossAx val="600491544"/>
        <c:crosses val="max"/>
        <c:crossBetween val="between"/>
      </c:valAx>
      <c:catAx>
        <c:axId val="600491544"/>
        <c:scaling>
          <c:orientation val="minMax"/>
        </c:scaling>
        <c:delete val="1"/>
        <c:axPos val="b"/>
        <c:numFmt formatCode="General" sourceLinked="1"/>
        <c:majorTickMark val="out"/>
        <c:minorTickMark val="none"/>
        <c:tickLblPos val="nextTo"/>
        <c:crossAx val="600491872"/>
        <c:crosses val="autoZero"/>
        <c:auto val="1"/>
        <c:lblAlgn val="ctr"/>
        <c:lblOffset val="100"/>
        <c:noMultiLvlLbl val="0"/>
      </c:catAx>
      <c:spPr>
        <a:noFill/>
        <a:ln w="25400">
          <a:noFill/>
        </a:ln>
        <a:effectLst>
          <a:outerShdw blurRad="63500" dist="37357" dir="2700000" sx="0" sy="0" rotWithShape="0">
            <a:scrgbClr r="0" g="0" b="0">
              <a:alpha val="0"/>
            </a:scrgbClr>
          </a:outerShdw>
        </a:effectLst>
        <a:extLst>
          <a:ext uri="{909E8E84-426E-40DD-AFC4-6F175D3DCCD1}">
            <a14:hiddenFill xmlns:a14="http://schemas.microsoft.com/office/drawing/2010/main">
              <a:noFill/>
            </a14:hiddenFill>
          </a:ext>
        </a:extLst>
      </c:spPr>
    </c:plotArea>
    <c:legend>
      <c:legendPos val="b"/>
      <c:layout>
        <c:manualLayout>
          <c:xMode val="edge"/>
          <c:yMode val="edge"/>
          <c:x val="6.2769713613181639E-3"/>
          <c:y val="0.94353186810153689"/>
          <c:w val="0.99372302863868178"/>
          <c:h val="5.6468131898463135E-2"/>
        </c:manualLayout>
      </c:layout>
      <c:overlay val="0"/>
      <c:spPr>
        <a:noFill/>
        <a:ln>
          <a:noFill/>
        </a:ln>
        <a:effectLst>
          <a:outerShdw blurRad="63500" dist="37357" dir="2700000" sx="0" sy="0" rotWithShape="0">
            <a:scrgbClr r="0" g="0" b="0">
              <a:alpha val="0"/>
            </a:scrgbClr>
          </a:outerShdw>
        </a:effectLst>
        <a:extLst>
          <a:ext uri="{91240B29-F687-4F45-9708-019B960494DF}">
            <a14:hiddenLine xmlns:a14="http://schemas.microsoft.com/office/drawing/2010/main">
              <a:noFill/>
            </a14:hiddenLine>
          </a:ext>
        </a:extLst>
      </c:spPr>
      <c:txPr>
        <a:bodyPr/>
        <a:lstStyle/>
        <a:p>
          <a:pPr>
            <a:defRPr sz="1200">
              <a:solidFill>
                <a:srgbClr val="435254"/>
              </a:solidFill>
              <a:latin typeface="Calibre Regular" panose="020B0503030202060203"/>
            </a:defRPr>
          </a:pPr>
          <a:endParaRPr lang="LID4096"/>
        </a:p>
      </c:txPr>
    </c:legend>
    <c:plotVisOnly val="1"/>
    <c:dispBlanksAs val="zero"/>
    <c:showDLblsOverMax val="1"/>
  </c:chart>
  <c:spPr>
    <a:noFill/>
    <a:ln>
      <a:noFill/>
    </a:ln>
    <a:effectLst>
      <a:outerShdw blurRad="63500" dist="37357" dir="2700000" sx="0" sy="0" rotWithShape="0">
        <a:scrgbClr r="0" g="0" b="0">
          <a:alpha val="0"/>
        </a:scrgbClr>
      </a:outerShdw>
    </a:effectLst>
  </c:spPr>
  <c:txPr>
    <a:bodyPr/>
    <a:lstStyle/>
    <a:p>
      <a:pPr>
        <a:defRPr sz="1200">
          <a:solidFill>
            <a:srgbClr val="435254"/>
          </a:solidFill>
          <a:latin typeface="Calibre Regular" panose="020B0503030202060203"/>
        </a:defRPr>
      </a:pPr>
      <a:endParaRPr lang="LID4096"/>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733824906610974E-2"/>
          <c:y val="2.4710553104252179E-2"/>
          <c:w val="0.97253235018677808"/>
          <c:h val="0.58402870457092171"/>
        </c:manualLayout>
      </c:layout>
      <c:barChart>
        <c:barDir val="col"/>
        <c:grouping val="clustered"/>
        <c:varyColors val="0"/>
        <c:ser>
          <c:idx val="0"/>
          <c:order val="0"/>
          <c:tx>
            <c:strRef>
              <c:f>'[Results for Self Storage Association (Global Public Survey) 19.07.2022 - Sweden.xlsx]Sheet1'!$A$21</c:f>
              <c:strCache>
                <c:ptCount val="1"/>
                <c:pt idx="0">
                  <c:v>I have never heard of self storage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'[Results for Self Storage Association (Global Public Survey) 19.07.2022 - Sweden.xlsx]Sheet1'!$B$19:$F$20</c:f>
              <c:multiLvlStrCache>
                <c:ptCount val="5"/>
                <c:lvl>
                  <c:pt idx="0">
                    <c:v>18 - 24</c:v>
                  </c:pt>
                  <c:pt idx="1">
                    <c:v>25 - 34</c:v>
                  </c:pt>
                  <c:pt idx="2">
                    <c:v>35 - 44</c:v>
                  </c:pt>
                  <c:pt idx="3">
                    <c:v>45 - 54</c:v>
                  </c:pt>
                  <c:pt idx="4">
                    <c:v>55+</c:v>
                  </c:pt>
                </c:lvl>
                <c:lvl>
                  <c:pt idx="0">
                    <c:v>Age</c:v>
                  </c:pt>
                </c:lvl>
              </c:multiLvlStrCache>
            </c:multiLvlStrRef>
          </c:cat>
          <c:val>
            <c:numRef>
              <c:f>'[Results for Self Storage Association (Global Public Survey) 19.07.2022 - Sweden.xlsx]Sheet1'!$B$21:$F$21</c:f>
              <c:numCache>
                <c:formatCode>0%</c:formatCode>
                <c:ptCount val="5"/>
                <c:pt idx="0">
                  <c:v>0.29470000000000002</c:v>
                </c:pt>
                <c:pt idx="1">
                  <c:v>0.21410000000000001</c:v>
                </c:pt>
                <c:pt idx="2">
                  <c:v>0.1055</c:v>
                </c:pt>
                <c:pt idx="3">
                  <c:v>6.1499999999999999E-2</c:v>
                </c:pt>
                <c:pt idx="4">
                  <c:v>6.1400000000000003E-2</c:v>
                </c:pt>
              </c:numCache>
            </c:numRef>
          </c:val>
          <c:extLst>
            <c:ext xmlns:c16="http://schemas.microsoft.com/office/drawing/2014/chart" uri="{C3380CC4-5D6E-409C-BE32-E72D297353CC}">
              <c16:uniqueId val="{00000000-6C78-4508-8362-CBD8042FE202}"/>
            </c:ext>
          </c:extLst>
        </c:ser>
        <c:ser>
          <c:idx val="1"/>
          <c:order val="1"/>
          <c:tx>
            <c:strRef>
              <c:f>'[Results for Self Storage Association (Global Public Survey) 19.07.2022 - Sweden.xlsx]Sheet1'!$A$22</c:f>
              <c:strCache>
                <c:ptCount val="1"/>
                <c:pt idx="0">
                  <c:v>I have heard of self storage but know nothing about the service that is offered</c:v>
                </c:pt>
              </c:strCache>
            </c:strRef>
          </c:tx>
          <c:spPr>
            <a:solidFill>
              <a:srgbClr val="C4D7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'[Results for Self Storage Association (Global Public Survey) 19.07.2022 - Sweden.xlsx]Sheet1'!$B$19:$F$20</c:f>
              <c:multiLvlStrCache>
                <c:ptCount val="5"/>
                <c:lvl>
                  <c:pt idx="0">
                    <c:v>18 - 24</c:v>
                  </c:pt>
                  <c:pt idx="1">
                    <c:v>25 - 34</c:v>
                  </c:pt>
                  <c:pt idx="2">
                    <c:v>35 - 44</c:v>
                  </c:pt>
                  <c:pt idx="3">
                    <c:v>45 - 54</c:v>
                  </c:pt>
                  <c:pt idx="4">
                    <c:v>55+</c:v>
                  </c:pt>
                </c:lvl>
                <c:lvl>
                  <c:pt idx="0">
                    <c:v>Age</c:v>
                  </c:pt>
                </c:lvl>
              </c:multiLvlStrCache>
            </c:multiLvlStrRef>
          </c:cat>
          <c:val>
            <c:numRef>
              <c:f>'[Results for Self Storage Association (Global Public Survey) 19.07.2022 - Sweden.xlsx]Sheet1'!$B$22:$F$22</c:f>
              <c:numCache>
                <c:formatCode>0%</c:formatCode>
                <c:ptCount val="5"/>
                <c:pt idx="0">
                  <c:v>0.32429999999999998</c:v>
                </c:pt>
                <c:pt idx="1">
                  <c:v>0.42009999999999997</c:v>
                </c:pt>
                <c:pt idx="2">
                  <c:v>0.53939999999999999</c:v>
                </c:pt>
                <c:pt idx="3">
                  <c:v>0.50480000000000003</c:v>
                </c:pt>
                <c:pt idx="4">
                  <c:v>0.54649999999999999</c:v>
                </c:pt>
              </c:numCache>
            </c:numRef>
          </c:val>
          <c:extLst>
            <c:ext xmlns:c16="http://schemas.microsoft.com/office/drawing/2014/chart" uri="{C3380CC4-5D6E-409C-BE32-E72D297353CC}">
              <c16:uniqueId val="{00000001-6C78-4508-8362-CBD8042FE202}"/>
            </c:ext>
          </c:extLst>
        </c:ser>
        <c:ser>
          <c:idx val="2"/>
          <c:order val="2"/>
          <c:tx>
            <c:strRef>
              <c:f>'[Results for Self Storage Association (Global Public Survey) 19.07.2022 - Sweden.xlsx]Sheet1'!$A$23</c:f>
              <c:strCache>
                <c:ptCount val="1"/>
                <c:pt idx="0">
                  <c:v>I have heard of self storage and know a reasonable amount about the service that is offered</c:v>
                </c:pt>
              </c:strCache>
            </c:strRef>
          </c:tx>
          <c:spPr>
            <a:solidFill>
              <a:srgbClr val="4F62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'[Results for Self Storage Association (Global Public Survey) 19.07.2022 - Sweden.xlsx]Sheet1'!$B$19:$F$20</c:f>
              <c:multiLvlStrCache>
                <c:ptCount val="5"/>
                <c:lvl>
                  <c:pt idx="0">
                    <c:v>18 - 24</c:v>
                  </c:pt>
                  <c:pt idx="1">
                    <c:v>25 - 34</c:v>
                  </c:pt>
                  <c:pt idx="2">
                    <c:v>35 - 44</c:v>
                  </c:pt>
                  <c:pt idx="3">
                    <c:v>45 - 54</c:v>
                  </c:pt>
                  <c:pt idx="4">
                    <c:v>55+</c:v>
                  </c:pt>
                </c:lvl>
                <c:lvl>
                  <c:pt idx="0">
                    <c:v>Age</c:v>
                  </c:pt>
                </c:lvl>
              </c:multiLvlStrCache>
            </c:multiLvlStrRef>
          </c:cat>
          <c:val>
            <c:numRef>
              <c:f>'[Results for Self Storage Association (Global Public Survey) 19.07.2022 - Sweden.xlsx]Sheet1'!$B$23:$F$23</c:f>
              <c:numCache>
                <c:formatCode>0%</c:formatCode>
                <c:ptCount val="5"/>
                <c:pt idx="0">
                  <c:v>0.23799999999999999</c:v>
                </c:pt>
                <c:pt idx="1">
                  <c:v>0.24329999999999999</c:v>
                </c:pt>
                <c:pt idx="2">
                  <c:v>0.24560000000000001</c:v>
                </c:pt>
                <c:pt idx="3">
                  <c:v>0.2797</c:v>
                </c:pt>
                <c:pt idx="4">
                  <c:v>0.24160000000000001</c:v>
                </c:pt>
              </c:numCache>
            </c:numRef>
          </c:val>
          <c:extLst>
            <c:ext xmlns:c16="http://schemas.microsoft.com/office/drawing/2014/chart" uri="{C3380CC4-5D6E-409C-BE32-E72D297353CC}">
              <c16:uniqueId val="{00000002-6C78-4508-8362-CBD8042FE202}"/>
            </c:ext>
          </c:extLst>
        </c:ser>
        <c:ser>
          <c:idx val="3"/>
          <c:order val="3"/>
          <c:tx>
            <c:strRef>
              <c:f>'[Results for Self Storage Association (Global Public Survey) 19.07.2022 - Sweden.xlsx]Sheet1'!$A$24</c:f>
              <c:strCache>
                <c:ptCount val="1"/>
                <c:pt idx="0">
                  <c:v>I have heard of self storage and know the service that is offered very well</c:v>
                </c:pt>
              </c:strCache>
            </c:strRef>
          </c:tx>
          <c:spPr>
            <a:solidFill>
              <a:srgbClr val="948A5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'[Results for Self Storage Association (Global Public Survey) 19.07.2022 - Sweden.xlsx]Sheet1'!$B$19:$F$20</c:f>
              <c:multiLvlStrCache>
                <c:ptCount val="5"/>
                <c:lvl>
                  <c:pt idx="0">
                    <c:v>18 - 24</c:v>
                  </c:pt>
                  <c:pt idx="1">
                    <c:v>25 - 34</c:v>
                  </c:pt>
                  <c:pt idx="2">
                    <c:v>35 - 44</c:v>
                  </c:pt>
                  <c:pt idx="3">
                    <c:v>45 - 54</c:v>
                  </c:pt>
                  <c:pt idx="4">
                    <c:v>55+</c:v>
                  </c:pt>
                </c:lvl>
                <c:lvl>
                  <c:pt idx="0">
                    <c:v>Age</c:v>
                  </c:pt>
                </c:lvl>
              </c:multiLvlStrCache>
            </c:multiLvlStrRef>
          </c:cat>
          <c:val>
            <c:numRef>
              <c:f>'[Results for Self Storage Association (Global Public Survey) 19.07.2022 - Sweden.xlsx]Sheet1'!$B$24:$F$24</c:f>
              <c:numCache>
                <c:formatCode>0%</c:formatCode>
                <c:ptCount val="5"/>
                <c:pt idx="0">
                  <c:v>5.28E-2</c:v>
                </c:pt>
                <c:pt idx="1">
                  <c:v>6.9500000000000006E-2</c:v>
                </c:pt>
                <c:pt idx="2">
                  <c:v>7.5899999999999995E-2</c:v>
                </c:pt>
                <c:pt idx="3">
                  <c:v>0.11559999999999999</c:v>
                </c:pt>
                <c:pt idx="4">
                  <c:v>0.104</c:v>
                </c:pt>
              </c:numCache>
            </c:numRef>
          </c:val>
          <c:extLst>
            <c:ext xmlns:c16="http://schemas.microsoft.com/office/drawing/2014/chart" uri="{C3380CC4-5D6E-409C-BE32-E72D297353CC}">
              <c16:uniqueId val="{00000003-6C78-4508-8362-CBD8042FE202}"/>
            </c:ext>
          </c:extLst>
        </c:ser>
        <c:ser>
          <c:idx val="4"/>
          <c:order val="4"/>
          <c:tx>
            <c:strRef>
              <c:f>'[Results for Self Storage Association (Global Public Survey) 19.07.2022 - Sweden.xlsx]Sheet1'!$A$25</c:f>
              <c:strCache>
                <c:ptCount val="1"/>
                <c:pt idx="0">
                  <c:v>Don't know</c:v>
                </c:pt>
              </c:strCache>
            </c:strRef>
          </c:tx>
          <c:spPr>
            <a:solidFill>
              <a:srgbClr val="3186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'[Results for Self Storage Association (Global Public Survey) 19.07.2022 - Sweden.xlsx]Sheet1'!$B$19:$F$20</c:f>
              <c:multiLvlStrCache>
                <c:ptCount val="5"/>
                <c:lvl>
                  <c:pt idx="0">
                    <c:v>18 - 24</c:v>
                  </c:pt>
                  <c:pt idx="1">
                    <c:v>25 - 34</c:v>
                  </c:pt>
                  <c:pt idx="2">
                    <c:v>35 - 44</c:v>
                  </c:pt>
                  <c:pt idx="3">
                    <c:v>45 - 54</c:v>
                  </c:pt>
                  <c:pt idx="4">
                    <c:v>55+</c:v>
                  </c:pt>
                </c:lvl>
                <c:lvl>
                  <c:pt idx="0">
                    <c:v>Age</c:v>
                  </c:pt>
                </c:lvl>
              </c:multiLvlStrCache>
            </c:multiLvlStrRef>
          </c:cat>
          <c:val>
            <c:numRef>
              <c:f>'[Results for Self Storage Association (Global Public Survey) 19.07.2022 - Sweden.xlsx]Sheet1'!$B$25:$F$25</c:f>
              <c:numCache>
                <c:formatCode>0%</c:formatCode>
                <c:ptCount val="5"/>
                <c:pt idx="0">
                  <c:v>9.01E-2</c:v>
                </c:pt>
                <c:pt idx="1">
                  <c:v>5.2900000000000003E-2</c:v>
                </c:pt>
                <c:pt idx="2">
                  <c:v>3.3599999999999998E-2</c:v>
                </c:pt>
                <c:pt idx="3">
                  <c:v>3.8300000000000001E-2</c:v>
                </c:pt>
                <c:pt idx="4">
                  <c:v>4.6399999999999997E-2</c:v>
                </c:pt>
              </c:numCache>
            </c:numRef>
          </c:val>
          <c:extLst>
            <c:ext xmlns:c16="http://schemas.microsoft.com/office/drawing/2014/chart" uri="{C3380CC4-5D6E-409C-BE32-E72D297353CC}">
              <c16:uniqueId val="{00000004-6C78-4508-8362-CBD8042FE202}"/>
            </c:ext>
          </c:extLst>
        </c:ser>
        <c:dLbls>
          <c:showLegendKey val="0"/>
          <c:showVal val="0"/>
          <c:showCatName val="0"/>
          <c:showSerName val="0"/>
          <c:showPercent val="0"/>
          <c:showBubbleSize val="0"/>
        </c:dLbls>
        <c:gapWidth val="219"/>
        <c:axId val="197634055"/>
        <c:axId val="197636103"/>
      </c:barChart>
      <c:catAx>
        <c:axId val="197634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ID4096"/>
          </a:p>
        </c:txPr>
        <c:crossAx val="197636103"/>
        <c:crosses val="autoZero"/>
        <c:auto val="1"/>
        <c:lblAlgn val="ctr"/>
        <c:lblOffset val="100"/>
        <c:noMultiLvlLbl val="0"/>
      </c:catAx>
      <c:valAx>
        <c:axId val="19763610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7634055"/>
        <c:crosses val="autoZero"/>
        <c:crossBetween val="between"/>
      </c:valAx>
      <c:spPr>
        <a:noFill/>
        <a:ln>
          <a:noFill/>
        </a:ln>
        <a:effectLst/>
      </c:spPr>
    </c:plotArea>
    <c:legend>
      <c:legendPos val="b"/>
      <c:layout>
        <c:manualLayout>
          <c:xMode val="edge"/>
          <c:yMode val="edge"/>
          <c:x val="0"/>
          <c:y val="0.74831832923407016"/>
          <c:w val="0.99620309387585448"/>
          <c:h val="0.24494242901022475"/>
        </c:manualLayout>
      </c:layout>
      <c:overlay val="0"/>
      <c:spPr>
        <a:noFill/>
        <a:ln>
          <a:noFill/>
        </a:ln>
        <a:effectLst/>
      </c:spPr>
      <c:txPr>
        <a:bodyPr rot="0" spcFirstLastPara="1" vertOverflow="ellipsis" vert="horz" wrap="square" anchor="t" anchorCtr="0"/>
        <a:lstStyle/>
        <a:p>
          <a:pPr>
            <a:defRPr sz="18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noFill/>
    <a:ln>
      <a:noFill/>
    </a:ln>
    <a:effectLst/>
  </c:spPr>
  <c:txPr>
    <a:bodyPr/>
    <a:lstStyle/>
    <a:p>
      <a:pPr>
        <a:defRPr/>
      </a:pPr>
      <a:endParaRPr lang="LID4096"/>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[Results for Self Storage Association (Global Public Survey) 19.07.2022 - Sweden.xlsx]Sheet5!PivotTable2</c:name>
    <c:fmtId val="-1"/>
  </c:pivotSource>
  <c:chart>
    <c:autoTitleDeleted val="1"/>
    <c:pivotFmts>
      <c:pivotFmt>
        <c:idx val="0"/>
        <c:spPr>
          <a:solidFill>
            <a:srgbClr val="C4D79B"/>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C4D79B"/>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rgbClr val="C4D79B"/>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Sheet5!$B$2</c:f>
              <c:strCache>
                <c:ptCount val="1"/>
                <c:pt idx="0">
                  <c:v>Total</c:v>
                </c:pt>
              </c:strCache>
            </c:strRef>
          </c:tx>
          <c:spPr>
            <a:solidFill>
              <a:srgbClr val="C4D7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Sheet5!$A$3:$A$16</c:f>
              <c:strCache>
                <c:ptCount val="13"/>
                <c:pt idx="0">
                  <c:v>Self storage offer a range of unit sizes to suit people's needs</c:v>
                </c:pt>
                <c:pt idx="1">
                  <c:v>I'd imagine that it would be expensive to store things in self storage</c:v>
                </c:pt>
                <c:pt idx="2">
                  <c:v>Self storage contracts are flexible from 1 month to 12 months and longer</c:v>
                </c:pt>
                <c:pt idx="3">
                  <c:v>I don't have anything I'd put into self storage</c:v>
                </c:pt>
                <c:pt idx="4">
                  <c:v>Only I can access my goods in self storage, not the store staff</c:v>
                </c:pt>
                <c:pt idx="5">
                  <c:v>Self storage buildings are like a big warehouse inside</c:v>
                </c:pt>
                <c:pt idx="6">
                  <c:v>Don't know</c:v>
                </c:pt>
                <c:pt idx="7">
                  <c:v>Self storage buildings always look closed</c:v>
                </c:pt>
                <c:pt idx="8">
                  <c:v>Self storage buildings are very secure</c:v>
                </c:pt>
                <c:pt idx="9">
                  <c:v>Self storage is mostly used by businesses</c:v>
                </c:pt>
                <c:pt idx="10">
                  <c:v>I've seen some self storage buildings but I'm not entirely sure what they're for</c:v>
                </c:pt>
                <c:pt idx="11">
                  <c:v>Self storage is only for storing expensive items</c:v>
                </c:pt>
                <c:pt idx="12">
                  <c:v>None of these</c:v>
                </c:pt>
              </c:strCache>
            </c:strRef>
          </c:cat>
          <c:val>
            <c:numRef>
              <c:f>Sheet5!$B$3:$B$16</c:f>
              <c:numCache>
                <c:formatCode>0%</c:formatCode>
                <c:ptCount val="13"/>
                <c:pt idx="0">
                  <c:v>0.4672</c:v>
                </c:pt>
                <c:pt idx="1">
                  <c:v>0.30869999999999997</c:v>
                </c:pt>
                <c:pt idx="2">
                  <c:v>0.2414</c:v>
                </c:pt>
                <c:pt idx="3">
                  <c:v>0.2402</c:v>
                </c:pt>
                <c:pt idx="4">
                  <c:v>0.21909999999999999</c:v>
                </c:pt>
                <c:pt idx="5">
                  <c:v>0.18779999999999999</c:v>
                </c:pt>
                <c:pt idx="6">
                  <c:v>0.1595</c:v>
                </c:pt>
                <c:pt idx="7">
                  <c:v>0.13039999999999999</c:v>
                </c:pt>
                <c:pt idx="8">
                  <c:v>0.122</c:v>
                </c:pt>
                <c:pt idx="9">
                  <c:v>7.0300000000000001E-2</c:v>
                </c:pt>
                <c:pt idx="10">
                  <c:v>6.0199999999999997E-2</c:v>
                </c:pt>
                <c:pt idx="11">
                  <c:v>5.0500000000000003E-2</c:v>
                </c:pt>
                <c:pt idx="12">
                  <c:v>2.6100000000000002E-2</c:v>
                </c:pt>
              </c:numCache>
            </c:numRef>
          </c:val>
          <c:extLst>
            <c:ext xmlns:c16="http://schemas.microsoft.com/office/drawing/2014/chart" uri="{C3380CC4-5D6E-409C-BE32-E72D297353CC}">
              <c16:uniqueId val="{00000000-807D-47D2-8007-3D7604617D55}"/>
            </c:ext>
          </c:extLst>
        </c:ser>
        <c:dLbls>
          <c:showLegendKey val="0"/>
          <c:showVal val="0"/>
          <c:showCatName val="0"/>
          <c:showSerName val="0"/>
          <c:showPercent val="0"/>
          <c:showBubbleSize val="0"/>
        </c:dLbls>
        <c:gapWidth val="33"/>
        <c:overlap val="-30"/>
        <c:axId val="148563464"/>
        <c:axId val="148565512"/>
      </c:barChart>
      <c:catAx>
        <c:axId val="148563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ID4096"/>
          </a:p>
        </c:txPr>
        <c:crossAx val="148565512"/>
        <c:crosses val="autoZero"/>
        <c:auto val="1"/>
        <c:lblAlgn val="ctr"/>
        <c:lblOffset val="100"/>
        <c:noMultiLvlLbl val="0"/>
      </c:catAx>
      <c:valAx>
        <c:axId val="14856551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8563464"/>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LID4096"/>
    </a:p>
  </c:txPr>
  <c:externalData r:id="rId3">
    <c:autoUpdate val="0"/>
  </c:externalData>
  <c:extLs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[Results for Self Storage Association (Global Public Survey) 19.07.2022 - Sweden.xlsx]Sheet7!PivotTable3</c:name>
    <c:fmtId val="-1"/>
  </c:pivotSource>
  <c:chart>
    <c:autoTitleDeleted val="1"/>
    <c:pivotFmts>
      <c:pivotFmt>
        <c:idx val="0"/>
        <c:spPr>
          <a:solidFill>
            <a:srgbClr val="C4D79B"/>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C4D79B"/>
          </a:solidFill>
          <a:ln>
            <a:noFill/>
          </a:ln>
          <a:effectLst/>
        </c:spPr>
      </c:pivotFmt>
      <c:pivotFmt>
        <c:idx val="2"/>
        <c:spPr>
          <a:solidFill>
            <a:srgbClr val="C4D79B"/>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C4D79B"/>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Sheet7!$B$2</c:f>
              <c:strCache>
                <c:ptCount val="1"/>
                <c:pt idx="0">
                  <c:v>Total</c:v>
                </c:pt>
              </c:strCache>
            </c:strRef>
          </c:tx>
          <c:spPr>
            <a:solidFill>
              <a:srgbClr val="C4D7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Sheet7!$A$3:$A$9</c:f>
              <c:strCache>
                <c:ptCount val="6"/>
                <c:pt idx="0">
                  <c:v>I have not considered or used self storage</c:v>
                </c:pt>
                <c:pt idx="1">
                  <c:v>I have considered using self storage but I have not used it yet</c:v>
                </c:pt>
                <c:pt idx="2">
                  <c:v>I have used self storage previously but not in the last 12 months</c:v>
                </c:pt>
                <c:pt idx="3">
                  <c:v>Don't know/ can't recall</c:v>
                </c:pt>
                <c:pt idx="4">
                  <c:v>I am currently using self storage</c:v>
                </c:pt>
                <c:pt idx="5">
                  <c:v>I have used self storage in the last 12 months but am no longer using it</c:v>
                </c:pt>
              </c:strCache>
            </c:strRef>
          </c:cat>
          <c:val>
            <c:numRef>
              <c:f>Sheet7!$B$3:$B$9</c:f>
              <c:numCache>
                <c:formatCode>0%</c:formatCode>
                <c:ptCount val="6"/>
                <c:pt idx="0">
                  <c:v>0.66049999999999998</c:v>
                </c:pt>
                <c:pt idx="1">
                  <c:v>0.1193</c:v>
                </c:pt>
                <c:pt idx="2">
                  <c:v>9.8699999999999996E-2</c:v>
                </c:pt>
                <c:pt idx="3">
                  <c:v>4.5699999999999998E-2</c:v>
                </c:pt>
                <c:pt idx="4">
                  <c:v>4.4999999999999998E-2</c:v>
                </c:pt>
                <c:pt idx="5">
                  <c:v>3.0800000000000001E-2</c:v>
                </c:pt>
              </c:numCache>
            </c:numRef>
          </c:val>
          <c:extLst>
            <c:ext xmlns:c16="http://schemas.microsoft.com/office/drawing/2014/chart" uri="{C3380CC4-5D6E-409C-BE32-E72D297353CC}">
              <c16:uniqueId val="{00000000-EECA-4321-BCE1-C092B6A4ABC8}"/>
            </c:ext>
          </c:extLst>
        </c:ser>
        <c:dLbls>
          <c:showLegendKey val="0"/>
          <c:showVal val="0"/>
          <c:showCatName val="0"/>
          <c:showSerName val="0"/>
          <c:showPercent val="0"/>
          <c:showBubbleSize val="0"/>
        </c:dLbls>
        <c:gapWidth val="33"/>
        <c:overlap val="-30"/>
        <c:axId val="63256072"/>
        <c:axId val="69699592"/>
      </c:barChart>
      <c:catAx>
        <c:axId val="632560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ID4096"/>
          </a:p>
        </c:txPr>
        <c:crossAx val="69699592"/>
        <c:crosses val="autoZero"/>
        <c:auto val="1"/>
        <c:lblAlgn val="ctr"/>
        <c:lblOffset val="100"/>
        <c:noMultiLvlLbl val="0"/>
      </c:catAx>
      <c:valAx>
        <c:axId val="6969959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3256072"/>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LID4096"/>
    </a:p>
  </c:txPr>
  <c:externalData r:id="rId3">
    <c:autoUpdate val="0"/>
  </c:externalData>
  <c:extLst>
    <c:ext xmlns:c16="http://schemas.microsoft.com/office/drawing/2014/chart" uri="{E28EC0CA-F0BB-4C9C-879D-F8772B89E7AC}">
      <c16:pivotOptions16>
        <c16:showExpandCollapseFieldButtons val="1"/>
      </c16:pivotOptions16>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'[Results for Self Storage Association (Global Public Survey) 19.07.2022 - Sweden.xlsx]Sheet8'!$F$4</c:f>
              <c:strCache>
                <c:ptCount val="1"/>
                <c:pt idx="0">
                  <c:v>Stockholm</c:v>
                </c:pt>
              </c:strCache>
            </c:strRef>
          </c:tx>
          <c:spPr>
            <a:solidFill>
              <a:srgbClr val="BFBFBF"/>
            </a:solidFill>
            <a:ln>
              <a:noFill/>
            </a:ln>
            <a:effectLst/>
          </c:spPr>
          <c:invertIfNegative val="0"/>
          <c:cat>
            <c:strRef>
              <c:f>'[Results for Self Storage Association (Global Public Survey) 19.07.2022 - Sweden.xlsx]Sheet8'!$E$5:$E$12</c:f>
              <c:strCache>
                <c:ptCount val="8"/>
                <c:pt idx="0">
                  <c:v>0 - none</c:v>
                </c:pt>
                <c:pt idx="1">
                  <c:v>1</c:v>
                </c:pt>
                <c:pt idx="2">
                  <c:v>2</c:v>
                </c:pt>
                <c:pt idx="3">
                  <c:v>3</c:v>
                </c:pt>
                <c:pt idx="4">
                  <c:v>4</c:v>
                </c:pt>
                <c:pt idx="5">
                  <c:v>5</c:v>
                </c:pt>
                <c:pt idx="6">
                  <c:v>More than 5</c:v>
                </c:pt>
                <c:pt idx="7">
                  <c:v>Don't know/ can't recall</c:v>
                </c:pt>
              </c:strCache>
            </c:strRef>
          </c:cat>
          <c:val>
            <c:numRef>
              <c:f>'[Results for Self Storage Association (Global Public Survey) 19.07.2022 - Sweden.xlsx]Sheet8'!$F$5:$F$12</c:f>
              <c:numCache>
                <c:formatCode>0%</c:formatCode>
                <c:ptCount val="8"/>
                <c:pt idx="0">
                  <c:v>0.28520000000000001</c:v>
                </c:pt>
                <c:pt idx="1">
                  <c:v>0.28710000000000002</c:v>
                </c:pt>
                <c:pt idx="2">
                  <c:v>9.5799999999999996E-2</c:v>
                </c:pt>
                <c:pt idx="3">
                  <c:v>0.10539999999999999</c:v>
                </c:pt>
                <c:pt idx="4">
                  <c:v>2.9499999999999998E-2</c:v>
                </c:pt>
                <c:pt idx="5">
                  <c:v>8.3000000000000001E-3</c:v>
                </c:pt>
                <c:pt idx="6">
                  <c:v>7.6E-3</c:v>
                </c:pt>
                <c:pt idx="7">
                  <c:v>0.1812</c:v>
                </c:pt>
              </c:numCache>
            </c:numRef>
          </c:val>
          <c:extLst>
            <c:ext xmlns:c16="http://schemas.microsoft.com/office/drawing/2014/chart" uri="{C3380CC4-5D6E-409C-BE32-E72D297353CC}">
              <c16:uniqueId val="{00000000-9EE1-4324-B634-C2F31E5025BE}"/>
            </c:ext>
          </c:extLst>
        </c:ser>
        <c:ser>
          <c:idx val="1"/>
          <c:order val="1"/>
          <c:tx>
            <c:strRef>
              <c:f>'[Results for Self Storage Association (Global Public Survey) 19.07.2022 - Sweden.xlsx]Sheet8'!$G$4</c:f>
              <c:strCache>
                <c:ptCount val="1"/>
                <c:pt idx="0">
                  <c:v>Norra mellersta Sverige</c:v>
                </c:pt>
              </c:strCache>
            </c:strRef>
          </c:tx>
          <c:spPr>
            <a:solidFill>
              <a:srgbClr val="76933C"/>
            </a:solidFill>
            <a:ln>
              <a:noFill/>
            </a:ln>
            <a:effectLst/>
          </c:spPr>
          <c:invertIfNegative val="0"/>
          <c:cat>
            <c:strRef>
              <c:f>'[Results for Self Storage Association (Global Public Survey) 19.07.2022 - Sweden.xlsx]Sheet8'!$E$5:$E$12</c:f>
              <c:strCache>
                <c:ptCount val="8"/>
                <c:pt idx="0">
                  <c:v>0 - none</c:v>
                </c:pt>
                <c:pt idx="1">
                  <c:v>1</c:v>
                </c:pt>
                <c:pt idx="2">
                  <c:v>2</c:v>
                </c:pt>
                <c:pt idx="3">
                  <c:v>3</c:v>
                </c:pt>
                <c:pt idx="4">
                  <c:v>4</c:v>
                </c:pt>
                <c:pt idx="5">
                  <c:v>5</c:v>
                </c:pt>
                <c:pt idx="6">
                  <c:v>More than 5</c:v>
                </c:pt>
                <c:pt idx="7">
                  <c:v>Don't know/ can't recall</c:v>
                </c:pt>
              </c:strCache>
            </c:strRef>
          </c:cat>
          <c:val>
            <c:numRef>
              <c:f>'[Results for Self Storage Association (Global Public Survey) 19.07.2022 - Sweden.xlsx]Sheet8'!$G$5:$G$12</c:f>
              <c:numCache>
                <c:formatCode>0%</c:formatCode>
                <c:ptCount val="8"/>
                <c:pt idx="0">
                  <c:v>0.50109999999999999</c:v>
                </c:pt>
                <c:pt idx="1">
                  <c:v>0.12640000000000001</c:v>
                </c:pt>
                <c:pt idx="2">
                  <c:v>6.7299999999999999E-2</c:v>
                </c:pt>
                <c:pt idx="3">
                  <c:v>3.5200000000000002E-2</c:v>
                </c:pt>
                <c:pt idx="4">
                  <c:v>2.7E-2</c:v>
                </c:pt>
                <c:pt idx="5">
                  <c:v>2.0400000000000001E-2</c:v>
                </c:pt>
                <c:pt idx="6">
                  <c:v>1.55E-2</c:v>
                </c:pt>
                <c:pt idx="7">
                  <c:v>0.2072</c:v>
                </c:pt>
              </c:numCache>
            </c:numRef>
          </c:val>
          <c:extLst>
            <c:ext xmlns:c16="http://schemas.microsoft.com/office/drawing/2014/chart" uri="{C3380CC4-5D6E-409C-BE32-E72D297353CC}">
              <c16:uniqueId val="{00000001-9EE1-4324-B634-C2F31E5025BE}"/>
            </c:ext>
          </c:extLst>
        </c:ser>
        <c:ser>
          <c:idx val="2"/>
          <c:order val="2"/>
          <c:tx>
            <c:strRef>
              <c:f>'[Results for Self Storage Association (Global Public Survey) 19.07.2022 - Sweden.xlsx]Sheet8'!$H$4</c:f>
              <c:strCache>
                <c:ptCount val="1"/>
                <c:pt idx="0">
                  <c:v>Norra Sverige</c:v>
                </c:pt>
              </c:strCache>
            </c:strRef>
          </c:tx>
          <c:spPr>
            <a:solidFill>
              <a:srgbClr val="4F6228"/>
            </a:solidFill>
            <a:ln>
              <a:noFill/>
            </a:ln>
            <a:effectLst/>
          </c:spPr>
          <c:invertIfNegative val="0"/>
          <c:cat>
            <c:strRef>
              <c:f>'[Results for Self Storage Association (Global Public Survey) 19.07.2022 - Sweden.xlsx]Sheet8'!$E$5:$E$12</c:f>
              <c:strCache>
                <c:ptCount val="8"/>
                <c:pt idx="0">
                  <c:v>0 - none</c:v>
                </c:pt>
                <c:pt idx="1">
                  <c:v>1</c:v>
                </c:pt>
                <c:pt idx="2">
                  <c:v>2</c:v>
                </c:pt>
                <c:pt idx="3">
                  <c:v>3</c:v>
                </c:pt>
                <c:pt idx="4">
                  <c:v>4</c:v>
                </c:pt>
                <c:pt idx="5">
                  <c:v>5</c:v>
                </c:pt>
                <c:pt idx="6">
                  <c:v>More than 5</c:v>
                </c:pt>
                <c:pt idx="7">
                  <c:v>Don't know/ can't recall</c:v>
                </c:pt>
              </c:strCache>
            </c:strRef>
          </c:cat>
          <c:val>
            <c:numRef>
              <c:f>'[Results for Self Storage Association (Global Public Survey) 19.07.2022 - Sweden.xlsx]Sheet8'!$H$5:$H$12</c:f>
              <c:numCache>
                <c:formatCode>0%</c:formatCode>
                <c:ptCount val="8"/>
                <c:pt idx="0">
                  <c:v>0.6583</c:v>
                </c:pt>
                <c:pt idx="1">
                  <c:v>0.11650000000000001</c:v>
                </c:pt>
                <c:pt idx="2">
                  <c:v>4.8500000000000001E-2</c:v>
                </c:pt>
                <c:pt idx="3">
                  <c:v>2.5600000000000001E-2</c:v>
                </c:pt>
                <c:pt idx="4">
                  <c:v>2.1499999999999998E-2</c:v>
                </c:pt>
                <c:pt idx="5">
                  <c:v>0</c:v>
                </c:pt>
                <c:pt idx="6">
                  <c:v>1.38E-2</c:v>
                </c:pt>
                <c:pt idx="7">
                  <c:v>0.1158</c:v>
                </c:pt>
              </c:numCache>
            </c:numRef>
          </c:val>
          <c:extLst>
            <c:ext xmlns:c16="http://schemas.microsoft.com/office/drawing/2014/chart" uri="{C3380CC4-5D6E-409C-BE32-E72D297353CC}">
              <c16:uniqueId val="{00000002-9EE1-4324-B634-C2F31E5025BE}"/>
            </c:ext>
          </c:extLst>
        </c:ser>
        <c:ser>
          <c:idx val="3"/>
          <c:order val="3"/>
          <c:tx>
            <c:strRef>
              <c:f>'[Results for Self Storage Association (Global Public Survey) 19.07.2022 - Sweden.xlsx]Sheet8'!$I$4</c:f>
              <c:strCache>
                <c:ptCount val="1"/>
                <c:pt idx="0">
                  <c:v>Södra mellersta Sverige</c:v>
                </c:pt>
              </c:strCache>
            </c:strRef>
          </c:tx>
          <c:spPr>
            <a:solidFill>
              <a:srgbClr val="31869B"/>
            </a:solidFill>
            <a:ln>
              <a:noFill/>
            </a:ln>
            <a:effectLst/>
          </c:spPr>
          <c:invertIfNegative val="0"/>
          <c:cat>
            <c:strRef>
              <c:f>'[Results for Self Storage Association (Global Public Survey) 19.07.2022 - Sweden.xlsx]Sheet8'!$E$5:$E$12</c:f>
              <c:strCache>
                <c:ptCount val="8"/>
                <c:pt idx="0">
                  <c:v>0 - none</c:v>
                </c:pt>
                <c:pt idx="1">
                  <c:v>1</c:v>
                </c:pt>
                <c:pt idx="2">
                  <c:v>2</c:v>
                </c:pt>
                <c:pt idx="3">
                  <c:v>3</c:v>
                </c:pt>
                <c:pt idx="4">
                  <c:v>4</c:v>
                </c:pt>
                <c:pt idx="5">
                  <c:v>5</c:v>
                </c:pt>
                <c:pt idx="6">
                  <c:v>More than 5</c:v>
                </c:pt>
                <c:pt idx="7">
                  <c:v>Don't know/ can't recall</c:v>
                </c:pt>
              </c:strCache>
            </c:strRef>
          </c:cat>
          <c:val>
            <c:numRef>
              <c:f>'[Results for Self Storage Association (Global Public Survey) 19.07.2022 - Sweden.xlsx]Sheet8'!$I$5:$I$12</c:f>
              <c:numCache>
                <c:formatCode>0%</c:formatCode>
                <c:ptCount val="8"/>
                <c:pt idx="0">
                  <c:v>0.50690000000000002</c:v>
                </c:pt>
                <c:pt idx="1">
                  <c:v>0.2046</c:v>
                </c:pt>
                <c:pt idx="2">
                  <c:v>7.4300000000000005E-2</c:v>
                </c:pt>
                <c:pt idx="3">
                  <c:v>3.6999999999999998E-2</c:v>
                </c:pt>
                <c:pt idx="4">
                  <c:v>3.3799999999999997E-2</c:v>
                </c:pt>
                <c:pt idx="5">
                  <c:v>1.5299999999999999E-2</c:v>
                </c:pt>
                <c:pt idx="6">
                  <c:v>3.5999999999999999E-3</c:v>
                </c:pt>
                <c:pt idx="7">
                  <c:v>0.1245</c:v>
                </c:pt>
              </c:numCache>
            </c:numRef>
          </c:val>
          <c:extLst>
            <c:ext xmlns:c16="http://schemas.microsoft.com/office/drawing/2014/chart" uri="{C3380CC4-5D6E-409C-BE32-E72D297353CC}">
              <c16:uniqueId val="{00000003-9EE1-4324-B634-C2F31E5025BE}"/>
            </c:ext>
          </c:extLst>
        </c:ser>
        <c:ser>
          <c:idx val="4"/>
          <c:order val="4"/>
          <c:tx>
            <c:strRef>
              <c:f>'[Results for Self Storage Association (Global Public Survey) 19.07.2022 - Sweden.xlsx]Sheet8'!$J$4</c:f>
              <c:strCache>
                <c:ptCount val="1"/>
                <c:pt idx="0">
                  <c:v>Skåne, Halland och Blekinge</c:v>
                </c:pt>
              </c:strCache>
            </c:strRef>
          </c:tx>
          <c:spPr>
            <a:solidFill>
              <a:srgbClr val="C4BD97"/>
            </a:solidFill>
            <a:ln>
              <a:noFill/>
            </a:ln>
            <a:effectLst/>
          </c:spPr>
          <c:invertIfNegative val="0"/>
          <c:cat>
            <c:strRef>
              <c:f>'[Results for Self Storage Association (Global Public Survey) 19.07.2022 - Sweden.xlsx]Sheet8'!$E$5:$E$12</c:f>
              <c:strCache>
                <c:ptCount val="8"/>
                <c:pt idx="0">
                  <c:v>0 - none</c:v>
                </c:pt>
                <c:pt idx="1">
                  <c:v>1</c:v>
                </c:pt>
                <c:pt idx="2">
                  <c:v>2</c:v>
                </c:pt>
                <c:pt idx="3">
                  <c:v>3</c:v>
                </c:pt>
                <c:pt idx="4">
                  <c:v>4</c:v>
                </c:pt>
                <c:pt idx="5">
                  <c:v>5</c:v>
                </c:pt>
                <c:pt idx="6">
                  <c:v>More than 5</c:v>
                </c:pt>
                <c:pt idx="7">
                  <c:v>Don't know/ can't recall</c:v>
                </c:pt>
              </c:strCache>
            </c:strRef>
          </c:cat>
          <c:val>
            <c:numRef>
              <c:f>'[Results for Self Storage Association (Global Public Survey) 19.07.2022 - Sweden.xlsx]Sheet8'!$J$5:$J$12</c:f>
              <c:numCache>
                <c:formatCode>0%</c:formatCode>
                <c:ptCount val="8"/>
                <c:pt idx="0">
                  <c:v>0.39319999999999999</c:v>
                </c:pt>
                <c:pt idx="1">
                  <c:v>0.26229999999999998</c:v>
                </c:pt>
                <c:pt idx="2">
                  <c:v>6.6199999999999995E-2</c:v>
                </c:pt>
                <c:pt idx="3">
                  <c:v>4.5699999999999998E-2</c:v>
                </c:pt>
                <c:pt idx="4">
                  <c:v>9.5999999999999992E-3</c:v>
                </c:pt>
                <c:pt idx="5">
                  <c:v>1.52E-2</c:v>
                </c:pt>
                <c:pt idx="6">
                  <c:v>3.8100000000000002E-2</c:v>
                </c:pt>
                <c:pt idx="7">
                  <c:v>0.16969999999999999</c:v>
                </c:pt>
              </c:numCache>
            </c:numRef>
          </c:val>
          <c:extLst>
            <c:ext xmlns:c16="http://schemas.microsoft.com/office/drawing/2014/chart" uri="{C3380CC4-5D6E-409C-BE32-E72D297353CC}">
              <c16:uniqueId val="{00000004-9EE1-4324-B634-C2F31E5025BE}"/>
            </c:ext>
          </c:extLst>
        </c:ser>
        <c:dLbls>
          <c:showLegendKey val="0"/>
          <c:showVal val="0"/>
          <c:showCatName val="0"/>
          <c:showSerName val="0"/>
          <c:showPercent val="0"/>
          <c:showBubbleSize val="0"/>
        </c:dLbls>
        <c:gapWidth val="219"/>
        <c:overlap val="-27"/>
        <c:axId val="820039175"/>
        <c:axId val="820041223"/>
      </c:barChart>
      <c:catAx>
        <c:axId val="820039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ID4096"/>
          </a:p>
        </c:txPr>
        <c:crossAx val="820041223"/>
        <c:crosses val="autoZero"/>
        <c:auto val="1"/>
        <c:lblAlgn val="ctr"/>
        <c:lblOffset val="100"/>
        <c:noMultiLvlLbl val="0"/>
      </c:catAx>
      <c:valAx>
        <c:axId val="820041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ID4096"/>
          </a:p>
        </c:txPr>
        <c:crossAx val="820039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noFill/>
    <a:ln>
      <a:noFill/>
    </a:ln>
    <a:effectLst/>
  </c:spPr>
  <c:txPr>
    <a:bodyPr/>
    <a:lstStyle/>
    <a:p>
      <a:pPr>
        <a:defRPr/>
      </a:pPr>
      <a:endParaRPr lang="LID4096"/>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'[Results for Self Storage Association (Global Public Survey) 19.07.2022 - Sweden.xlsx]Sheet7'!$H$4</c:f>
              <c:strCache>
                <c:ptCount val="1"/>
                <c:pt idx="0">
                  <c:v>one or more</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'[Results for Self Storage Association (Global Public Survey) 19.07.2022 - Sweden.xlsx]Sheet7'!$I$3:$O$3</c:f>
              <c:strCache>
                <c:ptCount val="7"/>
                <c:pt idx="0">
                  <c:v>Poland</c:v>
                </c:pt>
                <c:pt idx="1">
                  <c:v>Italy</c:v>
                </c:pt>
                <c:pt idx="2">
                  <c:v>Spain*</c:v>
                </c:pt>
                <c:pt idx="3">
                  <c:v>Germany</c:v>
                </c:pt>
                <c:pt idx="4">
                  <c:v>Sweden*</c:v>
                </c:pt>
                <c:pt idx="5">
                  <c:v>Netherlands*</c:v>
                </c:pt>
                <c:pt idx="6">
                  <c:v>UK*</c:v>
                </c:pt>
              </c:strCache>
            </c:strRef>
          </c:cat>
          <c:val>
            <c:numRef>
              <c:f>'[Results for Self Storage Association (Global Public Survey) 19.07.2022 - Sweden.xlsx]Sheet7'!$I$4:$O$4</c:f>
              <c:numCache>
                <c:formatCode>0%</c:formatCode>
                <c:ptCount val="7"/>
                <c:pt idx="0">
                  <c:v>0.26</c:v>
                </c:pt>
                <c:pt idx="1">
                  <c:v>0.32</c:v>
                </c:pt>
                <c:pt idx="2">
                  <c:v>0.37</c:v>
                </c:pt>
                <c:pt idx="3">
                  <c:v>0.41</c:v>
                </c:pt>
                <c:pt idx="4">
                  <c:v>0.46</c:v>
                </c:pt>
                <c:pt idx="5">
                  <c:v>0.49</c:v>
                </c:pt>
                <c:pt idx="6">
                  <c:v>0.59</c:v>
                </c:pt>
              </c:numCache>
            </c:numRef>
          </c:val>
          <c:extLst>
            <c:ext xmlns:c16="http://schemas.microsoft.com/office/drawing/2014/chart" uri="{C3380CC4-5D6E-409C-BE32-E72D297353CC}">
              <c16:uniqueId val="{00000000-8E8B-43F2-834A-75EC8CC320BB}"/>
            </c:ext>
          </c:extLst>
        </c:ser>
        <c:ser>
          <c:idx val="1"/>
          <c:order val="1"/>
          <c:tx>
            <c:strRef>
              <c:f>'[Results for Self Storage Association (Global Public Survey) 19.07.2022 - Sweden.xlsx]Sheet7'!$H$5</c:f>
              <c:strCache>
                <c:ptCount val="1"/>
                <c:pt idx="0">
                  <c:v>none</c:v>
                </c:pt>
              </c:strCache>
            </c:strRef>
          </c:tx>
          <c:spPr>
            <a:solidFill>
              <a:srgbClr val="C4D7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'[Results for Self Storage Association (Global Public Survey) 19.07.2022 - Sweden.xlsx]Sheet7'!$I$3:$O$3</c:f>
              <c:strCache>
                <c:ptCount val="7"/>
                <c:pt idx="0">
                  <c:v>Poland</c:v>
                </c:pt>
                <c:pt idx="1">
                  <c:v>Italy</c:v>
                </c:pt>
                <c:pt idx="2">
                  <c:v>Spain*</c:v>
                </c:pt>
                <c:pt idx="3">
                  <c:v>Germany</c:v>
                </c:pt>
                <c:pt idx="4">
                  <c:v>Sweden*</c:v>
                </c:pt>
                <c:pt idx="5">
                  <c:v>Netherlands*</c:v>
                </c:pt>
                <c:pt idx="6">
                  <c:v>UK*</c:v>
                </c:pt>
              </c:strCache>
            </c:strRef>
          </c:cat>
          <c:val>
            <c:numRef>
              <c:f>'[Results for Self Storage Association (Global Public Survey) 19.07.2022 - Sweden.xlsx]Sheet7'!$I$5:$O$5</c:f>
              <c:numCache>
                <c:formatCode>0%</c:formatCode>
                <c:ptCount val="7"/>
                <c:pt idx="0">
                  <c:v>0.74</c:v>
                </c:pt>
                <c:pt idx="1">
                  <c:v>0.68</c:v>
                </c:pt>
                <c:pt idx="2">
                  <c:v>0.63</c:v>
                </c:pt>
                <c:pt idx="3">
                  <c:v>0.59</c:v>
                </c:pt>
                <c:pt idx="4">
                  <c:v>0.54</c:v>
                </c:pt>
                <c:pt idx="5">
                  <c:v>0.51</c:v>
                </c:pt>
                <c:pt idx="6">
                  <c:v>0.41</c:v>
                </c:pt>
              </c:numCache>
            </c:numRef>
          </c:val>
          <c:extLst>
            <c:ext xmlns:c16="http://schemas.microsoft.com/office/drawing/2014/chart" uri="{C3380CC4-5D6E-409C-BE32-E72D297353CC}">
              <c16:uniqueId val="{00000001-8E8B-43F2-834A-75EC8CC320BB}"/>
            </c:ext>
          </c:extLst>
        </c:ser>
        <c:dLbls>
          <c:showLegendKey val="0"/>
          <c:showVal val="0"/>
          <c:showCatName val="0"/>
          <c:showSerName val="0"/>
          <c:showPercent val="0"/>
          <c:showBubbleSize val="0"/>
        </c:dLbls>
        <c:gapWidth val="219"/>
        <c:overlap val="-27"/>
        <c:axId val="14610439"/>
        <c:axId val="14612487"/>
      </c:barChart>
      <c:catAx>
        <c:axId val="14610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ID4096"/>
          </a:p>
        </c:txPr>
        <c:crossAx val="14612487"/>
        <c:crosses val="autoZero"/>
        <c:auto val="1"/>
        <c:lblAlgn val="ctr"/>
        <c:lblOffset val="100"/>
        <c:noMultiLvlLbl val="0"/>
      </c:catAx>
      <c:valAx>
        <c:axId val="1461248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610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noFill/>
    <a:ln>
      <a:noFill/>
    </a:ln>
    <a:effectLst/>
  </c:spPr>
  <c:txPr>
    <a:bodyPr/>
    <a:lstStyle/>
    <a:p>
      <a:pPr>
        <a:defRPr/>
      </a:pPr>
      <a:endParaRPr lang="LID4096"/>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'https://selfstorageuk.sharepoint.com/Research/UK/OPRE RESEARCH/Self Storage/FEDESSA 2023/Analysis/Facility response analysis/[Facility Responses analysis.xlsx]11 - Occ'!$O$58</c:f>
              <c:strCache>
                <c:ptCount val="1"/>
                <c:pt idx="0">
                  <c:v>Average occupancy</c:v>
                </c:pt>
              </c:strCache>
            </c:strRef>
          </c:tx>
          <c:spPr>
            <a:solidFill>
              <a:srgbClr val="80BBAD"/>
            </a:solidFill>
            <a:ln>
              <a:noFill/>
            </a:ln>
            <a:effectLst/>
            <a:extLst>
              <a:ext uri="{91240B29-F687-4F45-9708-019B960494DF}">
                <a14:hiddenLine xmlns:a14="http://schemas.microsoft.com/office/drawing/2010/main">
                  <a:noFill/>
                </a14:hiddenLine>
              </a:ext>
            </a:extLst>
          </c:spPr>
          <c:invertIfNegative val="0"/>
          <c:dPt>
            <c:idx val="8"/>
            <c:invertIfNegative val="0"/>
            <c:bubble3D val="0"/>
            <c:spPr>
              <a:solidFill>
                <a:srgbClr val="0070C0"/>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0-EF15-4DFC-98BA-9BFA27DE261B}"/>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extLst>
                <c:ext xmlns:c16="http://schemas.microsoft.com/office/drawing/2014/chart" uri="{C3380CC4-5D6E-409C-BE32-E72D297353CC}">
                  <c16:uniqueId val="{00000010-EF15-4DFC-98BA-9BFA27DE261B}"/>
                </c:ext>
              </c:extLst>
            </c:dLbl>
            <c:dLbl>
              <c:idx val="1"/>
              <c:delete val="1"/>
              <c:extLst>
                <c:ext xmlns:c15="http://schemas.microsoft.com/office/drawing/2012/chart" uri="{CE6537A1-D6FC-4f65-9D91-7224C49458BB}"/>
                <c:ext xmlns:c16="http://schemas.microsoft.com/office/drawing/2014/chart" uri="{C3380CC4-5D6E-409C-BE32-E72D297353CC}">
                  <c16:uniqueId val="{00000001-EF15-4DFC-98BA-9BFA27DE261B}"/>
                </c:ext>
              </c:extLst>
            </c:dLbl>
            <c:dLbl>
              <c:idx val="2"/>
              <c:delete val="1"/>
              <c:extLst>
                <c:ext xmlns:c15="http://schemas.microsoft.com/office/drawing/2012/chart" uri="{CE6537A1-D6FC-4f65-9D91-7224C49458BB}"/>
                <c:ext xmlns:c16="http://schemas.microsoft.com/office/drawing/2014/chart" uri="{C3380CC4-5D6E-409C-BE32-E72D297353CC}">
                  <c16:uniqueId val="{00000002-EF15-4DFC-98BA-9BFA27DE261B}"/>
                </c:ext>
              </c:extLst>
            </c:dLbl>
            <c:dLbl>
              <c:idx val="3"/>
              <c:delete val="1"/>
              <c:extLst>
                <c:ext xmlns:c15="http://schemas.microsoft.com/office/drawing/2012/chart" uri="{CE6537A1-D6FC-4f65-9D91-7224C49458BB}"/>
                <c:ext xmlns:c16="http://schemas.microsoft.com/office/drawing/2014/chart" uri="{C3380CC4-5D6E-409C-BE32-E72D297353CC}">
                  <c16:uniqueId val="{00000003-EF15-4DFC-98BA-9BFA27DE261B}"/>
                </c:ext>
              </c:extLst>
            </c:dLbl>
            <c:dLbl>
              <c:idx val="4"/>
              <c:delete val="1"/>
              <c:extLst>
                <c:ext xmlns:c15="http://schemas.microsoft.com/office/drawing/2012/chart" uri="{CE6537A1-D6FC-4f65-9D91-7224C49458BB}"/>
                <c:ext xmlns:c16="http://schemas.microsoft.com/office/drawing/2014/chart" uri="{C3380CC4-5D6E-409C-BE32-E72D297353CC}">
                  <c16:uniqueId val="{00000004-EF15-4DFC-98BA-9BFA27DE261B}"/>
                </c:ext>
              </c:extLst>
            </c:dLbl>
            <c:dLbl>
              <c:idx val="5"/>
              <c:delete val="1"/>
              <c:extLst>
                <c:ext xmlns:c15="http://schemas.microsoft.com/office/drawing/2012/chart" uri="{CE6537A1-D6FC-4f65-9D91-7224C49458BB}"/>
                <c:ext xmlns:c16="http://schemas.microsoft.com/office/drawing/2014/chart" uri="{C3380CC4-5D6E-409C-BE32-E72D297353CC}">
                  <c16:uniqueId val="{00000005-EF15-4DFC-98BA-9BFA27DE261B}"/>
                </c:ext>
              </c:extLst>
            </c:dLbl>
            <c:dLbl>
              <c:idx val="6"/>
              <c:delete val="1"/>
              <c:extLst>
                <c:ext xmlns:c15="http://schemas.microsoft.com/office/drawing/2012/chart" uri="{CE6537A1-D6FC-4f65-9D91-7224C49458BB}"/>
                <c:ext xmlns:c16="http://schemas.microsoft.com/office/drawing/2014/chart" uri="{C3380CC4-5D6E-409C-BE32-E72D297353CC}">
                  <c16:uniqueId val="{00000006-EF15-4DFC-98BA-9BFA27DE261B}"/>
                </c:ext>
              </c:extLst>
            </c:dLbl>
            <c:dLbl>
              <c:idx val="7"/>
              <c:delete val="1"/>
              <c:extLst>
                <c:ext xmlns:c15="http://schemas.microsoft.com/office/drawing/2012/chart" uri="{CE6537A1-D6FC-4f65-9D91-7224C49458BB}"/>
                <c:ext xmlns:c16="http://schemas.microsoft.com/office/drawing/2014/chart" uri="{C3380CC4-5D6E-409C-BE32-E72D297353CC}">
                  <c16:uniqueId val="{00000007-EF15-4DFC-98BA-9BFA27DE261B}"/>
                </c:ext>
              </c:extLst>
            </c:dLbl>
            <c:dLbl>
              <c:idx val="8"/>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extLst>
                <c:ext xmlns:c16="http://schemas.microsoft.com/office/drawing/2014/chart" uri="{C3380CC4-5D6E-409C-BE32-E72D297353CC}">
                  <c16:uniqueId val="{00000000-EF15-4DFC-98BA-9BFA27DE261B}"/>
                </c:ext>
              </c:extLst>
            </c:dLbl>
            <c:dLbl>
              <c:idx val="9"/>
              <c:delete val="1"/>
              <c:extLst>
                <c:ext xmlns:c15="http://schemas.microsoft.com/office/drawing/2012/chart" uri="{CE6537A1-D6FC-4f65-9D91-7224C49458BB}"/>
                <c:ext xmlns:c16="http://schemas.microsoft.com/office/drawing/2014/chart" uri="{C3380CC4-5D6E-409C-BE32-E72D297353CC}">
                  <c16:uniqueId val="{00000008-EF15-4DFC-98BA-9BFA27DE261B}"/>
                </c:ext>
              </c:extLst>
            </c:dLbl>
            <c:dLbl>
              <c:idx val="10"/>
              <c:delete val="1"/>
              <c:extLst>
                <c:ext xmlns:c15="http://schemas.microsoft.com/office/drawing/2012/chart" uri="{CE6537A1-D6FC-4f65-9D91-7224C49458BB}"/>
                <c:ext xmlns:c16="http://schemas.microsoft.com/office/drawing/2014/chart" uri="{C3380CC4-5D6E-409C-BE32-E72D297353CC}">
                  <c16:uniqueId val="{00000009-EF15-4DFC-98BA-9BFA27DE261B}"/>
                </c:ext>
              </c:extLst>
            </c:dLbl>
            <c:dLbl>
              <c:idx val="11"/>
              <c:delete val="1"/>
              <c:extLst>
                <c:ext xmlns:c15="http://schemas.microsoft.com/office/drawing/2012/chart" uri="{CE6537A1-D6FC-4f65-9D91-7224C49458BB}"/>
                <c:ext xmlns:c16="http://schemas.microsoft.com/office/drawing/2014/chart" uri="{C3380CC4-5D6E-409C-BE32-E72D297353CC}">
                  <c16:uniqueId val="{0000000A-EF15-4DFC-98BA-9BFA27DE261B}"/>
                </c:ext>
              </c:extLst>
            </c:dLbl>
            <c:dLbl>
              <c:idx val="12"/>
              <c:delete val="1"/>
              <c:extLst>
                <c:ext xmlns:c15="http://schemas.microsoft.com/office/drawing/2012/chart" uri="{CE6537A1-D6FC-4f65-9D91-7224C49458BB}"/>
                <c:ext xmlns:c16="http://schemas.microsoft.com/office/drawing/2014/chart" uri="{C3380CC4-5D6E-409C-BE32-E72D297353CC}">
                  <c16:uniqueId val="{0000000B-EF15-4DFC-98BA-9BFA27DE261B}"/>
                </c:ext>
              </c:extLst>
            </c:dLbl>
            <c:dLbl>
              <c:idx val="13"/>
              <c:delete val="1"/>
              <c:extLst>
                <c:ext xmlns:c15="http://schemas.microsoft.com/office/drawing/2012/chart" uri="{CE6537A1-D6FC-4f65-9D91-7224C49458BB}"/>
                <c:ext xmlns:c16="http://schemas.microsoft.com/office/drawing/2014/chart" uri="{C3380CC4-5D6E-409C-BE32-E72D297353CC}">
                  <c16:uniqueId val="{0000000C-EF15-4DFC-98BA-9BFA27DE261B}"/>
                </c:ext>
              </c:extLst>
            </c:dLbl>
            <c:dLbl>
              <c:idx val="14"/>
              <c:delete val="1"/>
              <c:extLst>
                <c:ext xmlns:c15="http://schemas.microsoft.com/office/drawing/2012/chart" uri="{CE6537A1-D6FC-4f65-9D91-7224C49458BB}"/>
                <c:ext xmlns:c16="http://schemas.microsoft.com/office/drawing/2014/chart" uri="{C3380CC4-5D6E-409C-BE32-E72D297353CC}">
                  <c16:uniqueId val="{0000000D-EF15-4DFC-98BA-9BFA27DE261B}"/>
                </c:ext>
              </c:extLst>
            </c:dLbl>
            <c:dLbl>
              <c:idx val="15"/>
              <c:delete val="1"/>
              <c:extLst>
                <c:ext xmlns:c15="http://schemas.microsoft.com/office/drawing/2012/chart" uri="{CE6537A1-D6FC-4f65-9D91-7224C49458BB}"/>
                <c:ext xmlns:c16="http://schemas.microsoft.com/office/drawing/2014/chart" uri="{C3380CC4-5D6E-409C-BE32-E72D297353CC}">
                  <c16:uniqueId val="{0000000E-EF15-4DFC-98BA-9BFA27DE261B}"/>
                </c:ext>
              </c:extLst>
            </c:dLbl>
            <c:dLbl>
              <c:idx val="16"/>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extLst>
                <c:ext xmlns:c16="http://schemas.microsoft.com/office/drawing/2014/chart" uri="{C3380CC4-5D6E-409C-BE32-E72D297353CC}">
                  <c16:uniqueId val="{0000000F-EF15-4DFC-98BA-9BFA27DE261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'https://selfstorageuk.sharepoint.com/Research/UK/OPRE RESEARCH/Self Storage/FEDESSA 2023/Analysis/Facility response analysis/[Facility Responses analysis.xlsx]11 - Occ'!$N$59:$N$75</c:f>
              <c:strCache>
                <c:ptCount val="17"/>
                <c:pt idx="0">
                  <c:v>Denmark</c:v>
                </c:pt>
                <c:pt idx="1">
                  <c:v>Belgium</c:v>
                </c:pt>
                <c:pt idx="2">
                  <c:v>Switzerland</c:v>
                </c:pt>
                <c:pt idx="3">
                  <c:v>United Kingdom</c:v>
                </c:pt>
                <c:pt idx="4">
                  <c:v>Czech Republic</c:v>
                </c:pt>
                <c:pt idx="5">
                  <c:v>France</c:v>
                </c:pt>
                <c:pt idx="6">
                  <c:v>Austria</c:v>
                </c:pt>
                <c:pt idx="7">
                  <c:v>Netherlands</c:v>
                </c:pt>
                <c:pt idx="8">
                  <c:v>Sweden</c:v>
                </c:pt>
                <c:pt idx="9">
                  <c:v>Norway</c:v>
                </c:pt>
                <c:pt idx="10">
                  <c:v>Italy</c:v>
                </c:pt>
                <c:pt idx="11">
                  <c:v>Spain</c:v>
                </c:pt>
                <c:pt idx="12">
                  <c:v>Germany</c:v>
                </c:pt>
                <c:pt idx="13">
                  <c:v>Ireland</c:v>
                </c:pt>
                <c:pt idx="14">
                  <c:v>Finland</c:v>
                </c:pt>
                <c:pt idx="15">
                  <c:v>Portugal</c:v>
                </c:pt>
                <c:pt idx="16">
                  <c:v>Poland</c:v>
                </c:pt>
              </c:strCache>
            </c:strRef>
          </c:cat>
          <c:val>
            <c:numRef>
              <c:f>'https://selfstorageuk.sharepoint.com/Research/UK/OPRE RESEARCH/Self Storage/FEDESSA 2023/Analysis/Facility response analysis/[Facility Responses analysis.xlsx]11 - Occ'!$O$59:$O$75</c:f>
              <c:numCache>
                <c:formatCode>General</c:formatCode>
                <c:ptCount val="17"/>
                <c:pt idx="0">
                  <c:v>0.90072191057101714</c:v>
                </c:pt>
                <c:pt idx="1">
                  <c:v>0.89160868732557741</c:v>
                </c:pt>
                <c:pt idx="2">
                  <c:v>0.88100000000000001</c:v>
                </c:pt>
                <c:pt idx="3">
                  <c:v>0.8715896311374467</c:v>
                </c:pt>
                <c:pt idx="4">
                  <c:v>0.84666666666666668</c:v>
                </c:pt>
                <c:pt idx="5">
                  <c:v>0.83141999318557736</c:v>
                </c:pt>
                <c:pt idx="6">
                  <c:v>0.82000000000000017</c:v>
                </c:pt>
                <c:pt idx="7">
                  <c:v>0.80440975766189238</c:v>
                </c:pt>
                <c:pt idx="8">
                  <c:v>0.78156023325049906</c:v>
                </c:pt>
                <c:pt idx="9">
                  <c:v>0.74548769819514371</c:v>
                </c:pt>
                <c:pt idx="10">
                  <c:v>0.73985919689759494</c:v>
                </c:pt>
                <c:pt idx="11">
                  <c:v>0.73625221238938054</c:v>
                </c:pt>
                <c:pt idx="12">
                  <c:v>0.73568575763797506</c:v>
                </c:pt>
                <c:pt idx="13">
                  <c:v>0.72899999999999998</c:v>
                </c:pt>
                <c:pt idx="14">
                  <c:v>0.67199447045277694</c:v>
                </c:pt>
                <c:pt idx="15">
                  <c:v>0.60388041867078079</c:v>
                </c:pt>
                <c:pt idx="16">
                  <c:v>0.58769230769230774</c:v>
                </c:pt>
              </c:numCache>
            </c:numRef>
          </c:val>
          <c:extLst>
            <c:ext xmlns:c16="http://schemas.microsoft.com/office/drawing/2014/chart" uri="{C3380CC4-5D6E-409C-BE32-E72D297353CC}">
              <c16:uniqueId val="{00000000-9AFB-4266-A1A9-ECF70182BA82}"/>
            </c:ext>
          </c:extLst>
        </c:ser>
        <c:dLbls>
          <c:showLegendKey val="0"/>
          <c:showVal val="1"/>
          <c:showCatName val="0"/>
          <c:showSerName val="0"/>
          <c:showPercent val="0"/>
          <c:showBubbleSize val="0"/>
        </c:dLbls>
        <c:gapWidth val="85"/>
        <c:axId val="838859592"/>
        <c:axId val="838864272"/>
      </c:barChart>
      <c:lineChart>
        <c:grouping val="standard"/>
        <c:varyColors val="0"/>
        <c:ser>
          <c:idx val="1"/>
          <c:order val="1"/>
          <c:tx>
            <c:strRef>
              <c:f>'https://selfstorageuk.sharepoint.com/Research/UK/OPRE RESEARCH/Self Storage/FEDESSA 2023/Analysis/Facility response analysis/[Facility Responses analysis.xlsx]11 - Occ'!$P$58</c:f>
              <c:strCache>
                <c:ptCount val="1"/>
                <c:pt idx="0">
                  <c:v>Weighted average</c:v>
                </c:pt>
              </c:strCache>
            </c:strRef>
          </c:tx>
          <c:spPr>
            <a:ln w="25400" cap="rnd" cmpd="sng" algn="ctr">
              <a:solidFill>
                <a:srgbClr val="80BBAD"/>
              </a:solidFill>
              <a:prstDash val="sysDash"/>
              <a:round/>
              <a:headEnd type="none" w="med" len="med"/>
              <a:tailEnd type="none" w="med" len="med"/>
            </a:ln>
            <a:effectLst/>
          </c:spPr>
          <c:marker>
            <c:symbol val="none"/>
          </c:marker>
          <c:dLbls>
            <c:dLbl>
              <c:idx val="16"/>
              <c:layout>
                <c:manualLayout>
                  <c:x val="-6.420545746388443E-3"/>
                  <c:y val="-5.9751037344398343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FB-4266-A1A9-ECF70182BA82}"/>
                </c:ext>
              </c:extLst>
            </c:dLbl>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FB-4266-A1A9-ECF70182BA8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'https://selfstorageuk.sharepoint.com/Research/UK/OPRE RESEARCH/Self Storage/FEDESSA 2023/Analysis/Facility response analysis/[Facility Responses analysis.xlsx]11 - Occ'!$N$59:$N$75</c:f>
              <c:strCache>
                <c:ptCount val="17"/>
                <c:pt idx="0">
                  <c:v>Denmark</c:v>
                </c:pt>
                <c:pt idx="1">
                  <c:v>Belgium</c:v>
                </c:pt>
                <c:pt idx="2">
                  <c:v>Switzerland</c:v>
                </c:pt>
                <c:pt idx="3">
                  <c:v>United Kingdom</c:v>
                </c:pt>
                <c:pt idx="4">
                  <c:v>Czech Republic</c:v>
                </c:pt>
                <c:pt idx="5">
                  <c:v>France</c:v>
                </c:pt>
                <c:pt idx="6">
                  <c:v>Austria</c:v>
                </c:pt>
                <c:pt idx="7">
                  <c:v>Netherlands</c:v>
                </c:pt>
                <c:pt idx="8">
                  <c:v>Sweden</c:v>
                </c:pt>
                <c:pt idx="9">
                  <c:v>Norway</c:v>
                </c:pt>
                <c:pt idx="10">
                  <c:v>Italy</c:v>
                </c:pt>
                <c:pt idx="11">
                  <c:v>Spain</c:v>
                </c:pt>
                <c:pt idx="12">
                  <c:v>Germany</c:v>
                </c:pt>
                <c:pt idx="13">
                  <c:v>Ireland</c:v>
                </c:pt>
                <c:pt idx="14">
                  <c:v>Finland</c:v>
                </c:pt>
                <c:pt idx="15">
                  <c:v>Portugal</c:v>
                </c:pt>
                <c:pt idx="16">
                  <c:v>Poland</c:v>
                </c:pt>
              </c:strCache>
            </c:strRef>
          </c:cat>
          <c:val>
            <c:numRef>
              <c:f>'https://selfstorageuk.sharepoint.com/Research/UK/OPRE RESEARCH/Self Storage/FEDESSA 2023/Analysis/Facility response analysis/[Facility Responses analysis.xlsx]11 - Occ'!$P$59:$P$75</c:f>
              <c:numCache>
                <c:formatCode>General</c:formatCode>
                <c:ptCount val="17"/>
                <c:pt idx="0">
                  <c:v>0.793456876662604</c:v>
                </c:pt>
                <c:pt idx="1">
                  <c:v>0.793456876662604</c:v>
                </c:pt>
                <c:pt idx="2">
                  <c:v>0.793456876662604</c:v>
                </c:pt>
                <c:pt idx="3">
                  <c:v>0.793456876662604</c:v>
                </c:pt>
                <c:pt idx="4">
                  <c:v>0.793456876662604</c:v>
                </c:pt>
                <c:pt idx="5">
                  <c:v>0.793456876662604</c:v>
                </c:pt>
                <c:pt idx="6">
                  <c:v>0.793456876662604</c:v>
                </c:pt>
                <c:pt idx="7">
                  <c:v>0.793456876662604</c:v>
                </c:pt>
                <c:pt idx="8">
                  <c:v>0.793456876662604</c:v>
                </c:pt>
                <c:pt idx="9">
                  <c:v>0.793456876662604</c:v>
                </c:pt>
                <c:pt idx="10">
                  <c:v>0.793456876662604</c:v>
                </c:pt>
                <c:pt idx="11">
                  <c:v>0.793456876662604</c:v>
                </c:pt>
                <c:pt idx="12">
                  <c:v>0.793456876662604</c:v>
                </c:pt>
                <c:pt idx="13">
                  <c:v>0.793456876662604</c:v>
                </c:pt>
                <c:pt idx="14">
                  <c:v>0.793456876662604</c:v>
                </c:pt>
                <c:pt idx="15">
                  <c:v>0.793456876662604</c:v>
                </c:pt>
                <c:pt idx="16">
                  <c:v>0.793456876662604</c:v>
                </c:pt>
              </c:numCache>
            </c:numRef>
          </c:val>
          <c:smooth val="0"/>
          <c:extLst>
            <c:ext xmlns:c16="http://schemas.microsoft.com/office/drawing/2014/chart" uri="{C3380CC4-5D6E-409C-BE32-E72D297353CC}">
              <c16:uniqueId val="{00000003-9AFB-4266-A1A9-ECF70182BA82}"/>
            </c:ext>
          </c:extLst>
        </c:ser>
        <c:dLbls>
          <c:showLegendKey val="0"/>
          <c:showVal val="1"/>
          <c:showCatName val="0"/>
          <c:showSerName val="0"/>
          <c:showPercent val="0"/>
          <c:showBubbleSize val="0"/>
        </c:dLbls>
        <c:marker val="1"/>
        <c:smooth val="0"/>
        <c:axId val="838859592"/>
        <c:axId val="838864272"/>
      </c:lineChart>
      <c:catAx>
        <c:axId val="83885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ID4096"/>
          </a:p>
        </c:txPr>
        <c:crossAx val="838864272"/>
        <c:crosses val="autoZero"/>
        <c:auto val="1"/>
        <c:lblAlgn val="ctr"/>
        <c:lblOffset val="100"/>
        <c:noMultiLvlLbl val="0"/>
      </c:catAx>
      <c:valAx>
        <c:axId val="83886427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838859592"/>
        <c:crosses val="autoZero"/>
        <c:crossBetween val="between"/>
      </c:valAx>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legend>
      <c:legendPos val="b"/>
      <c:layout>
        <c:manualLayout>
          <c:xMode val="edge"/>
          <c:yMode val="edge"/>
          <c:x val="0.34305731591724514"/>
          <c:y val="0.88916150943258565"/>
          <c:w val="0.50849198479047508"/>
          <c:h val="7.8758397034978E-2"/>
        </c:manualLayout>
      </c:layout>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rot="0" spcFirstLastPara="1" vertOverflow="ellipsis" vert="horz" wrap="square" anchor="ctr" anchorCtr="1"/>
        <a:lstStyle/>
        <a:p>
          <a:pPr>
            <a:defRPr sz="1800" b="0" i="0" u="none" strike="noStrike" kern="1200" baseline="0">
              <a:solidFill>
                <a:srgbClr val="595959"/>
              </a:solidFill>
              <a:latin typeface="Calibre"/>
              <a:ea typeface="Calibre"/>
              <a:cs typeface="Calibre"/>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LID4096"/>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'https://selfstorageuk.sharepoint.com/Research/UK/OPRE RESEARCH/Self Storage/FEDESSA 2023/Analysis/Facility response analysis/[Facility Responses analysis.xlsx]9_Q15 raw responses_OCrvw'!$X$68</c:f>
              <c:strCache>
                <c:ptCount val="1"/>
                <c:pt idx="0">
                  <c:v>Annual rent per sq m</c:v>
                </c:pt>
              </c:strCache>
            </c:strRef>
          </c:tx>
          <c:spPr>
            <a:solidFill>
              <a:srgbClr val="80BBAD"/>
            </a:solidFill>
            <a:ln>
              <a:noFill/>
            </a:ln>
            <a:effectLst/>
            <a:extLst>
              <a:ext uri="{91240B29-F687-4F45-9708-019B960494DF}">
                <a14:hiddenLine xmlns:a14="http://schemas.microsoft.com/office/drawing/2010/main">
                  <a:noFill/>
                </a14:hiddenLine>
              </a:ext>
            </a:extLst>
          </c:spPr>
          <c:invertIfNegative val="0"/>
          <c:dPt>
            <c:idx val="5"/>
            <c:invertIfNegative val="0"/>
            <c:bubble3D val="0"/>
            <c:spPr>
              <a:solidFill>
                <a:srgbClr val="0070C0"/>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0-52B5-49AC-B4DA-78A71546ACE3}"/>
              </c:ext>
            </c:extLst>
          </c:dPt>
          <c:dLbls>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extLst>
                <c:ext xmlns:c16="http://schemas.microsoft.com/office/drawing/2014/chart" uri="{C3380CC4-5D6E-409C-BE32-E72D297353CC}">
                  <c16:uniqueId val="{00000000-52B5-49AC-B4DA-78A71546ACE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'https://selfstorageuk.sharepoint.com/Research/UK/OPRE RESEARCH/Self Storage/FEDESSA 2023/Analysis/Facility response analysis/[Facility Responses analysis.xlsx]9_Q15 raw responses_OCrvw'!$W$69:$W$82</c:f>
              <c:strCache>
                <c:ptCount val="14"/>
                <c:pt idx="0">
                  <c:v>Poland</c:v>
                </c:pt>
                <c:pt idx="1">
                  <c:v>Norway</c:v>
                </c:pt>
                <c:pt idx="2">
                  <c:v>Belgium</c:v>
                </c:pt>
                <c:pt idx="3">
                  <c:v>Netherlands</c:v>
                </c:pt>
                <c:pt idx="4">
                  <c:v>Portugal</c:v>
                </c:pt>
                <c:pt idx="5">
                  <c:v>Sweden</c:v>
                </c:pt>
                <c:pt idx="6">
                  <c:v>Italy</c:v>
                </c:pt>
                <c:pt idx="7">
                  <c:v>France</c:v>
                </c:pt>
                <c:pt idx="8">
                  <c:v>Spain</c:v>
                </c:pt>
                <c:pt idx="9">
                  <c:v>Germany</c:v>
                </c:pt>
                <c:pt idx="10">
                  <c:v>Denmark</c:v>
                </c:pt>
                <c:pt idx="11">
                  <c:v>Finland</c:v>
                </c:pt>
                <c:pt idx="12">
                  <c:v>Ireland</c:v>
                </c:pt>
                <c:pt idx="13">
                  <c:v>United Kingdom</c:v>
                </c:pt>
              </c:strCache>
            </c:strRef>
          </c:cat>
          <c:val>
            <c:numRef>
              <c:f>'https://selfstorageuk.sharepoint.com/Research/UK/OPRE RESEARCH/Self Storage/FEDESSA 2023/Analysis/Facility response analysis/[Facility Responses analysis.xlsx]9_Q15 raw responses_OCrvw'!$X$69:$X$82</c:f>
              <c:numCache>
                <c:formatCode>General</c:formatCode>
                <c:ptCount val="14"/>
                <c:pt idx="0">
                  <c:v>191.40677879999998</c:v>
                </c:pt>
                <c:pt idx="1">
                  <c:v>191.67771576444892</c:v>
                </c:pt>
                <c:pt idx="2">
                  <c:v>207.46627002288329</c:v>
                </c:pt>
                <c:pt idx="3">
                  <c:v>212.34731707317073</c:v>
                </c:pt>
                <c:pt idx="4">
                  <c:v>221.39830844120098</c:v>
                </c:pt>
                <c:pt idx="5">
                  <c:v>228.04424549261014</c:v>
                </c:pt>
                <c:pt idx="6">
                  <c:v>264.779568627451</c:v>
                </c:pt>
                <c:pt idx="7">
                  <c:v>266.50061224489832</c:v>
                </c:pt>
                <c:pt idx="8">
                  <c:v>275.55850486909435</c:v>
                </c:pt>
                <c:pt idx="9">
                  <c:v>281.36727734841992</c:v>
                </c:pt>
                <c:pt idx="10">
                  <c:v>286.87126451612903</c:v>
                </c:pt>
                <c:pt idx="11">
                  <c:v>310.01043478260863</c:v>
                </c:pt>
                <c:pt idx="12">
                  <c:v>312.90777777777782</c:v>
                </c:pt>
                <c:pt idx="13">
                  <c:v>332.38954079999996</c:v>
                </c:pt>
              </c:numCache>
            </c:numRef>
          </c:val>
          <c:extLst>
            <c:ext xmlns:c16="http://schemas.microsoft.com/office/drawing/2014/chart" uri="{C3380CC4-5D6E-409C-BE32-E72D297353CC}">
              <c16:uniqueId val="{00000000-34E4-4551-BB86-B0D961FDAD2B}"/>
            </c:ext>
          </c:extLst>
        </c:ser>
        <c:dLbls>
          <c:showLegendKey val="0"/>
          <c:showVal val="1"/>
          <c:showCatName val="0"/>
          <c:showSerName val="0"/>
          <c:showPercent val="0"/>
          <c:showBubbleSize val="0"/>
        </c:dLbls>
        <c:gapWidth val="85"/>
        <c:axId val="881144064"/>
        <c:axId val="1019686112"/>
      </c:barChart>
      <c:lineChart>
        <c:grouping val="standard"/>
        <c:varyColors val="0"/>
        <c:ser>
          <c:idx val="1"/>
          <c:order val="1"/>
          <c:tx>
            <c:strRef>
              <c:f>'https://selfstorageuk.sharepoint.com/Research/UK/OPRE RESEARCH/Self Storage/FEDESSA 2023/Analysis/Facility response analysis/[Facility Responses analysis.xlsx]9_Q15 raw responses_OCrvw'!$Y$68</c:f>
              <c:strCache>
                <c:ptCount val="1"/>
                <c:pt idx="0">
                  <c:v>Weighted average</c:v>
                </c:pt>
              </c:strCache>
            </c:strRef>
          </c:tx>
          <c:spPr>
            <a:ln w="25400" cap="rnd" cmpd="sng" algn="ctr">
              <a:solidFill>
                <a:srgbClr val="80BBAD"/>
              </a:solidFill>
              <a:prstDash val="sysDot"/>
              <a:round/>
              <a:headEnd type="none" w="med" len="med"/>
              <a:tailEnd type="none" w="med" len="med"/>
            </a:ln>
            <a:effectLst/>
          </c:spPr>
          <c:marker>
            <c:symbol val="none"/>
          </c:marker>
          <c:dLbls>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E4-4551-BB86-B0D961FDAD2B}"/>
                </c:ext>
              </c:extLst>
            </c:dLbl>
            <c:numFmt formatCode="#,##0" sourceLinked="0"/>
            <c:spPr>
              <a:noFill/>
              <a:ln>
                <a:noFill/>
              </a:ln>
              <a:effectLst/>
            </c:spPr>
            <c:txPr>
              <a:bodyPr rot="0" spcFirstLastPara="1" vertOverflow="ellipsis" vert="horz" wrap="square" lIns="720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LID4096"/>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'https://selfstorageuk.sharepoint.com/Research/UK/OPRE RESEARCH/Self Storage/FEDESSA 2023/Analysis/Facility response analysis/[Facility Responses analysis.xlsx]9_Q15 raw responses_OCrvw'!$W$69:$W$82</c:f>
              <c:strCache>
                <c:ptCount val="14"/>
                <c:pt idx="0">
                  <c:v>Poland</c:v>
                </c:pt>
                <c:pt idx="1">
                  <c:v>Norway</c:v>
                </c:pt>
                <c:pt idx="2">
                  <c:v>Belgium</c:v>
                </c:pt>
                <c:pt idx="3">
                  <c:v>Netherlands</c:v>
                </c:pt>
                <c:pt idx="4">
                  <c:v>Portugal</c:v>
                </c:pt>
                <c:pt idx="5">
                  <c:v>Sweden</c:v>
                </c:pt>
                <c:pt idx="6">
                  <c:v>Italy</c:v>
                </c:pt>
                <c:pt idx="7">
                  <c:v>France</c:v>
                </c:pt>
                <c:pt idx="8">
                  <c:v>Spain</c:v>
                </c:pt>
                <c:pt idx="9">
                  <c:v>Germany</c:v>
                </c:pt>
                <c:pt idx="10">
                  <c:v>Denmark</c:v>
                </c:pt>
                <c:pt idx="11">
                  <c:v>Finland</c:v>
                </c:pt>
                <c:pt idx="12">
                  <c:v>Ireland</c:v>
                </c:pt>
                <c:pt idx="13">
                  <c:v>United Kingdom</c:v>
                </c:pt>
              </c:strCache>
            </c:strRef>
          </c:cat>
          <c:val>
            <c:numRef>
              <c:f>'https://selfstorageuk.sharepoint.com/Research/UK/OPRE RESEARCH/Self Storage/FEDESSA 2023/Analysis/Facility response analysis/[Facility Responses analysis.xlsx]9_Q15 raw responses_OCrvw'!$Y$69:$Y$82</c:f>
              <c:numCache>
                <c:formatCode>General</c:formatCode>
                <c:ptCount val="14"/>
                <c:pt idx="0">
                  <c:v>286.48324596757539</c:v>
                </c:pt>
                <c:pt idx="1">
                  <c:v>286.48324596757539</c:v>
                </c:pt>
                <c:pt idx="2">
                  <c:v>286.48324596757539</c:v>
                </c:pt>
                <c:pt idx="3">
                  <c:v>286.48324596757539</c:v>
                </c:pt>
                <c:pt idx="4">
                  <c:v>286.48324596757539</c:v>
                </c:pt>
                <c:pt idx="5">
                  <c:v>286.48324596757539</c:v>
                </c:pt>
                <c:pt idx="6">
                  <c:v>286.48324596757539</c:v>
                </c:pt>
                <c:pt idx="7">
                  <c:v>286.48324596757539</c:v>
                </c:pt>
                <c:pt idx="8">
                  <c:v>286.48324596757539</c:v>
                </c:pt>
                <c:pt idx="9">
                  <c:v>286.48324596757539</c:v>
                </c:pt>
                <c:pt idx="10">
                  <c:v>286.48324596757539</c:v>
                </c:pt>
                <c:pt idx="11">
                  <c:v>286.48324596757539</c:v>
                </c:pt>
                <c:pt idx="12">
                  <c:v>286.48324596757539</c:v>
                </c:pt>
                <c:pt idx="13">
                  <c:v>286.48324596757539</c:v>
                </c:pt>
              </c:numCache>
            </c:numRef>
          </c:val>
          <c:smooth val="0"/>
          <c:extLst>
            <c:ext xmlns:c16="http://schemas.microsoft.com/office/drawing/2014/chart" uri="{C3380CC4-5D6E-409C-BE32-E72D297353CC}">
              <c16:uniqueId val="{00000002-34E4-4551-BB86-B0D961FDAD2B}"/>
            </c:ext>
          </c:extLst>
        </c:ser>
        <c:dLbls>
          <c:showLegendKey val="0"/>
          <c:showVal val="1"/>
          <c:showCatName val="0"/>
          <c:showSerName val="0"/>
          <c:showPercent val="0"/>
          <c:showBubbleSize val="0"/>
        </c:dLbls>
        <c:marker val="1"/>
        <c:smooth val="0"/>
        <c:axId val="881144064"/>
        <c:axId val="1019686112"/>
      </c:lineChart>
      <c:catAx>
        <c:axId val="88114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ID4096"/>
          </a:p>
        </c:txPr>
        <c:crossAx val="1019686112"/>
        <c:crosses val="autoZero"/>
        <c:auto val="1"/>
        <c:lblAlgn val="ctr"/>
        <c:lblOffset val="100"/>
        <c:noMultiLvlLbl val="0"/>
      </c:catAx>
      <c:valAx>
        <c:axId val="1019686112"/>
        <c:scaling>
          <c:orientation val="minMax"/>
        </c:scaling>
        <c:delete val="1"/>
        <c:axPos val="l"/>
        <c:majorGridlines>
          <c:spPr>
            <a:ln w="9525" cap="flat" cmpd="sng" algn="ctr">
              <a:solidFill>
                <a:schemeClr val="tx1">
                  <a:lumMod val="15000"/>
                  <a:lumOff val="85000"/>
                </a:schemeClr>
              </a:solidFill>
              <a:round/>
            </a:ln>
            <a:effectLst/>
          </c:spPr>
        </c:majorGridlines>
        <c:numFmt formatCode="\€#,###" sourceLinked="0"/>
        <c:majorTickMark val="none"/>
        <c:minorTickMark val="none"/>
        <c:tickLblPos val="nextTo"/>
        <c:crossAx val="881144064"/>
        <c:crosses val="autoZero"/>
        <c:crossBetween val="between"/>
      </c:valAx>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legend>
      <c:legendPos val="b"/>
      <c:layout>
        <c:manualLayout>
          <c:xMode val="edge"/>
          <c:yMode val="edge"/>
          <c:x val="0.33091906194652498"/>
          <c:y val="0.92658385792534825"/>
          <c:w val="0.4646298074529302"/>
          <c:h val="5.2167235738156723E-2"/>
        </c:manualLayout>
      </c:layout>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rot="0" spcFirstLastPara="1" vertOverflow="ellipsis" vert="horz" wrap="square" anchor="ctr" anchorCtr="1"/>
        <a:lstStyle/>
        <a:p>
          <a:pPr>
            <a:defRPr sz="2000" b="0" i="0" u="none" strike="noStrike" kern="1200" baseline="0">
              <a:solidFill>
                <a:srgbClr val="595959"/>
              </a:solidFill>
              <a:latin typeface="Calibre"/>
              <a:ea typeface="Calibre"/>
              <a:cs typeface="Calibre"/>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LID4096"/>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'IP Graphs'!$L$49</c:f>
              <c:strCache>
                <c:ptCount val="1"/>
                <c:pt idx="0">
                  <c:v>Total</c:v>
                </c:pt>
              </c:strCache>
            </c:strRef>
          </c:tx>
          <c:spPr>
            <a:solidFill>
              <a:srgbClr val="435254"/>
            </a:solidFill>
          </c:spPr>
          <c:dPt>
            <c:idx val="0"/>
            <c:bubble3D val="0"/>
            <c:spPr>
              <a:solidFill>
                <a:srgbClr val="A388BF"/>
              </a:solidFill>
              <a:ln w="19050">
                <a:solidFill>
                  <a:schemeClr val="lt1"/>
                </a:solidFill>
              </a:ln>
              <a:effectLst/>
            </c:spPr>
            <c:extLst>
              <c:ext xmlns:c16="http://schemas.microsoft.com/office/drawing/2014/chart" uri="{C3380CC4-5D6E-409C-BE32-E72D297353CC}">
                <c16:uniqueId val="{00000001-F197-4660-A54D-164AAD491025}"/>
              </c:ext>
            </c:extLst>
          </c:dPt>
          <c:dPt>
            <c:idx val="1"/>
            <c:bubble3D val="0"/>
            <c:spPr>
              <a:solidFill>
                <a:srgbClr val="435254"/>
              </a:solidFill>
              <a:ln w="19050">
                <a:solidFill>
                  <a:schemeClr val="lt1"/>
                </a:solidFill>
              </a:ln>
              <a:effectLst/>
            </c:spPr>
            <c:extLst>
              <c:ext xmlns:c16="http://schemas.microsoft.com/office/drawing/2014/chart" uri="{C3380CC4-5D6E-409C-BE32-E72D297353CC}">
                <c16:uniqueId val="{00000003-F197-4660-A54D-164AAD491025}"/>
              </c:ext>
            </c:extLst>
          </c:dPt>
          <c:dPt>
            <c:idx val="2"/>
            <c:bubble3D val="0"/>
            <c:spPr>
              <a:solidFill>
                <a:srgbClr val="DBD99A"/>
              </a:solidFill>
              <a:ln w="19050">
                <a:solidFill>
                  <a:schemeClr val="lt1"/>
                </a:solidFill>
              </a:ln>
              <a:effectLst/>
            </c:spPr>
            <c:extLst>
              <c:ext xmlns:c16="http://schemas.microsoft.com/office/drawing/2014/chart" uri="{C3380CC4-5D6E-409C-BE32-E72D297353CC}">
                <c16:uniqueId val="{00000005-F197-4660-A54D-164AAD491025}"/>
              </c:ext>
            </c:extLst>
          </c:dPt>
          <c:dPt>
            <c:idx val="3"/>
            <c:bubble3D val="0"/>
            <c:spPr>
              <a:solidFill>
                <a:srgbClr val="17E88F"/>
              </a:solidFill>
              <a:ln w="19050">
                <a:solidFill>
                  <a:schemeClr val="lt1"/>
                </a:solidFill>
              </a:ln>
              <a:effectLst/>
            </c:spPr>
            <c:extLst>
              <c:ext xmlns:c16="http://schemas.microsoft.com/office/drawing/2014/chart" uri="{C3380CC4-5D6E-409C-BE32-E72D297353CC}">
                <c16:uniqueId val="{00000007-F197-4660-A54D-164AAD491025}"/>
              </c:ext>
            </c:extLst>
          </c:dPt>
          <c:dPt>
            <c:idx val="4"/>
            <c:bubble3D val="0"/>
            <c:spPr>
              <a:solidFill>
                <a:srgbClr val="D2785A"/>
              </a:solidFill>
              <a:ln w="19050">
                <a:solidFill>
                  <a:schemeClr val="lt1"/>
                </a:solidFill>
              </a:ln>
              <a:effectLst/>
            </c:spPr>
            <c:extLst>
              <c:ext xmlns:c16="http://schemas.microsoft.com/office/drawing/2014/chart" uri="{C3380CC4-5D6E-409C-BE32-E72D297353CC}">
                <c16:uniqueId val="{00000009-F197-4660-A54D-164AAD49102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FFFF"/>
                    </a:solidFill>
                    <a:latin typeface="Calibre"/>
                    <a:ea typeface="Calibre"/>
                    <a:cs typeface="Calibre"/>
                  </a:defRPr>
                </a:pPr>
                <a:endParaRPr lang="LID4096"/>
              </a:p>
            </c:txPr>
            <c:showLegendKey val="0"/>
            <c:showVal val="1"/>
            <c:showCatName val="0"/>
            <c:showSerName val="0"/>
            <c:showPercent val="0"/>
            <c:showBubbleSize val="0"/>
            <c:separator>
</c:separator>
            <c:showLeaderLines val="0"/>
            <c:extLst>
              <c:ext xmlns:c15="http://schemas.microsoft.com/office/drawing/2012/chart" uri="{CE6537A1-D6FC-4f65-9D91-7224C49458BB}"/>
            </c:extLst>
          </c:dLbls>
          <c:cat>
            <c:strRef>
              <c:f>'IP Graphs'!$J$42:$J$46</c:f>
              <c:strCache>
                <c:ptCount val="5"/>
                <c:pt idx="0">
                  <c:v>Institution </c:v>
                </c:pt>
                <c:pt idx="1">
                  <c:v>Private Equity </c:v>
                </c:pt>
                <c:pt idx="2">
                  <c:v>REIT / Operator </c:v>
                </c:pt>
                <c:pt idx="3">
                  <c:v>Money Manager</c:v>
                </c:pt>
                <c:pt idx="4">
                  <c:v>Private Operator </c:v>
                </c:pt>
              </c:strCache>
            </c:strRef>
          </c:cat>
          <c:val>
            <c:numRef>
              <c:f>'IP Graphs'!$L$42:$L$46</c:f>
              <c:numCache>
                <c:formatCode>0%</c:formatCode>
                <c:ptCount val="5"/>
                <c:pt idx="0">
                  <c:v>0</c:v>
                </c:pt>
                <c:pt idx="1">
                  <c:v>0.33202138529609604</c:v>
                </c:pt>
                <c:pt idx="2">
                  <c:v>9.6687699730705401E-2</c:v>
                </c:pt>
                <c:pt idx="3">
                  <c:v>0.5712909149731985</c:v>
                </c:pt>
                <c:pt idx="4">
                  <c:v>0</c:v>
                </c:pt>
              </c:numCache>
            </c:numRef>
          </c:val>
          <c:extLst>
            <c:ext xmlns:c16="http://schemas.microsoft.com/office/drawing/2014/chart" uri="{C3380CC4-5D6E-409C-BE32-E72D297353CC}">
              <c16:uniqueId val="{0000000A-F197-4660-A54D-164AAD491025}"/>
            </c:ext>
          </c:extLst>
        </c:ser>
        <c:dLbls>
          <c:showLegendKey val="0"/>
          <c:showVal val="1"/>
          <c:showCatName val="0"/>
          <c:showSerName val="0"/>
          <c:showPercent val="0"/>
          <c:showBubbleSize val="0"/>
          <c:showLeaderLines val="0"/>
        </c:dLbls>
        <c:firstSliceAng val="0"/>
        <c:holeSize val="60"/>
      </c:doughnutChart>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legend>
      <c:legendPos val="b"/>
      <c:legendEntry>
        <c:idx val="0"/>
        <c:delete val="1"/>
      </c:legendEntry>
      <c:layout>
        <c:manualLayout>
          <c:xMode val="edge"/>
          <c:yMode val="edge"/>
          <c:x val="6.164301118411155E-2"/>
          <c:y val="0.9256063493806439"/>
          <c:w val="0.93835698881588847"/>
          <c:h val="7.0556662326729302E-2"/>
        </c:manualLayout>
      </c:layout>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rot="0" spcFirstLastPara="1" vertOverflow="ellipsis" vert="horz" wrap="square" anchor="ctr" anchorCtr="1"/>
        <a:lstStyle/>
        <a:p>
          <a:pPr>
            <a:defRPr sz="1100" b="0" i="0" u="none" strike="noStrike" kern="1200" baseline="0">
              <a:solidFill>
                <a:srgbClr val="595959"/>
              </a:solidFill>
              <a:latin typeface="Calibre"/>
              <a:ea typeface="Calibre"/>
              <a:cs typeface="Calibre"/>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LID4096"/>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7152813419015"/>
          <c:y val="2.9321179372493539E-2"/>
          <c:w val="0.82063421306139384"/>
          <c:h val="0.74626585837290027"/>
        </c:manualLayout>
      </c:layout>
      <c:barChart>
        <c:barDir val="bar"/>
        <c:grouping val="stacked"/>
        <c:varyColors val="0"/>
        <c:ser>
          <c:idx val="0"/>
          <c:order val="0"/>
          <c:tx>
            <c:strRef>
              <c:f>'IP Graphs'!$U$28</c:f>
              <c:strCache>
                <c:ptCount val="1"/>
                <c:pt idx="0">
                  <c:v>Total UK Investment Volume</c:v>
                </c:pt>
              </c:strCache>
            </c:strRef>
          </c:tx>
          <c:spPr>
            <a:solidFill>
              <a:srgbClr val="80BBAD"/>
            </a:solidFill>
            <a:ln>
              <a:noFill/>
            </a:ln>
            <a:effectLst/>
            <a:extLst>
              <a:ext uri="{91240B29-F687-4F45-9708-019B960494DF}">
                <a14:hiddenLine xmlns:a14="http://schemas.microsoft.com/office/drawing/2010/main">
                  <a:noFill/>
                </a14:hiddenLine>
              </a:ext>
            </a:extLst>
          </c:spPr>
          <c:invertIfNegative val="0"/>
          <c:dLbls>
            <c:dLbl>
              <c:idx val="0"/>
              <c:layout>
                <c:manualLayout>
                  <c:x val="3.075597246216089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47-4A68-A907-B714C1D483A7}"/>
                </c:ext>
              </c:extLst>
            </c:dLbl>
            <c:dLbl>
              <c:idx val="1"/>
              <c:layout>
                <c:manualLayout>
                  <c:x val="3.0755972462160899E-2"/>
                  <c:y val="-2.22533691513291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47-4A68-A907-B714C1D483A7}"/>
                </c:ext>
              </c:extLst>
            </c:dLbl>
            <c:dLbl>
              <c:idx val="2"/>
              <c:layout>
                <c:manualLayout>
                  <c:x val="2.4165406934554993E-2"/>
                  <c:y val="-4.450673830265668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47-4A68-A907-B714C1D483A7}"/>
                </c:ext>
              </c:extLst>
            </c:dLbl>
            <c:numFmt formatCode="\€#,##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FFF"/>
                    </a:solidFill>
                    <a:latin typeface="Calibre"/>
                    <a:ea typeface="Calibre"/>
                    <a:cs typeface="Calibre"/>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'IP Graphs'!$V$27:$AB$27</c:f>
              <c:numCache>
                <c:formatCode>General</c:formatCode>
                <c:ptCount val="7"/>
                <c:pt idx="0">
                  <c:v>2018</c:v>
                </c:pt>
                <c:pt idx="1">
                  <c:v>2019</c:v>
                </c:pt>
                <c:pt idx="2">
                  <c:v>2020</c:v>
                </c:pt>
                <c:pt idx="3">
                  <c:v>2021</c:v>
                </c:pt>
                <c:pt idx="4">
                  <c:v>2022</c:v>
                </c:pt>
                <c:pt idx="5">
                  <c:v>2023</c:v>
                </c:pt>
                <c:pt idx="6">
                  <c:v>2024</c:v>
                </c:pt>
              </c:numCache>
            </c:numRef>
          </c:cat>
          <c:val>
            <c:numRef>
              <c:f>'IP Graphs'!$V$28:$AB$28</c:f>
              <c:numCache>
                <c:formatCode>\€#,##0,,"m"</c:formatCode>
                <c:ptCount val="7"/>
                <c:pt idx="0">
                  <c:v>158786600</c:v>
                </c:pt>
                <c:pt idx="1">
                  <c:v>154662800</c:v>
                </c:pt>
                <c:pt idx="2">
                  <c:v>75951000</c:v>
                </c:pt>
                <c:pt idx="3">
                  <c:v>299616400</c:v>
                </c:pt>
                <c:pt idx="4">
                  <c:v>251858040</c:v>
                </c:pt>
                <c:pt idx="5">
                  <c:v>269700000</c:v>
                </c:pt>
                <c:pt idx="6">
                  <c:v>484764000</c:v>
                </c:pt>
              </c:numCache>
            </c:numRef>
          </c:val>
          <c:extLst>
            <c:ext xmlns:c16="http://schemas.microsoft.com/office/drawing/2014/chart" uri="{C3380CC4-5D6E-409C-BE32-E72D297353CC}">
              <c16:uniqueId val="{00000003-A947-4A68-A907-B714C1D483A7}"/>
            </c:ext>
          </c:extLst>
        </c:ser>
        <c:ser>
          <c:idx val="1"/>
          <c:order val="1"/>
          <c:tx>
            <c:strRef>
              <c:f>'IP Graphs'!$U$29</c:f>
              <c:strCache>
                <c:ptCount val="1"/>
                <c:pt idx="0">
                  <c:v>Total Europe Investment Volume</c:v>
                </c:pt>
              </c:strCache>
            </c:strRef>
          </c:tx>
          <c:spPr>
            <a:solidFill>
              <a:srgbClr val="435254"/>
            </a:solidFill>
            <a:ln>
              <a:noFill/>
            </a:ln>
            <a:effectLst/>
            <a:extLst>
              <a:ext uri="{91240B29-F687-4F45-9708-019B960494DF}">
                <a14:hiddenLine xmlns:a14="http://schemas.microsoft.com/office/drawing/2010/main">
                  <a:noFill/>
                </a14:hiddenLine>
              </a:ext>
            </a:extLst>
          </c:spPr>
          <c:invertIfNegative val="0"/>
          <c:dLbls>
            <c:dLbl>
              <c:idx val="0"/>
              <c:layout>
                <c:manualLayout>
                  <c:x val="7.2496220803665024E-2"/>
                  <c:y val="-2.2253369151329157E-3"/>
                </c:manualLayout>
              </c:layout>
              <c:numFmt formatCode="\€#,##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50000"/>
                        </a:schemeClr>
                      </a:solidFill>
                      <a:latin typeface="Calibre"/>
                      <a:ea typeface="Calibre"/>
                      <a:cs typeface="Calibre"/>
                    </a:defRPr>
                  </a:pPr>
                  <a:endParaRPr lang="LID4096"/>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47-4A68-A907-B714C1D483A7}"/>
                </c:ext>
              </c:extLst>
            </c:dLbl>
            <c:dLbl>
              <c:idx val="1"/>
              <c:layout>
                <c:manualLayout>
                  <c:x val="6.5905655276059072E-2"/>
                  <c:y val="4.4506738302655868E-3"/>
                </c:manualLayout>
              </c:layout>
              <c:numFmt formatCode="\€#,##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50000"/>
                        </a:schemeClr>
                      </a:solidFill>
                      <a:latin typeface="Calibre"/>
                      <a:ea typeface="Calibre"/>
                      <a:cs typeface="Calibre"/>
                    </a:defRPr>
                  </a:pPr>
                  <a:endParaRPr lang="LID4096"/>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47-4A68-A907-B714C1D483A7}"/>
                </c:ext>
              </c:extLst>
            </c:dLbl>
            <c:dLbl>
              <c:idx val="2"/>
              <c:layout>
                <c:manualLayout>
                  <c:x val="7.4693075979533619E-2"/>
                  <c:y val="0"/>
                </c:manualLayout>
              </c:layout>
              <c:numFmt formatCode="\€#,##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50000"/>
                        </a:schemeClr>
                      </a:solidFill>
                      <a:latin typeface="Calibre"/>
                      <a:ea typeface="Calibre"/>
                      <a:cs typeface="Calibre"/>
                    </a:defRPr>
                  </a:pPr>
                  <a:endParaRPr lang="LID4096"/>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47-4A68-A907-B714C1D483A7}"/>
                </c:ext>
              </c:extLst>
            </c:dLbl>
            <c:numFmt formatCode="\€#,##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Calibre"/>
                    <a:ea typeface="Calibre"/>
                    <a:cs typeface="Calibre"/>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'IP Graphs'!$V$27:$AB$27</c:f>
              <c:numCache>
                <c:formatCode>General</c:formatCode>
                <c:ptCount val="7"/>
                <c:pt idx="0">
                  <c:v>2018</c:v>
                </c:pt>
                <c:pt idx="1">
                  <c:v>2019</c:v>
                </c:pt>
                <c:pt idx="2">
                  <c:v>2020</c:v>
                </c:pt>
                <c:pt idx="3">
                  <c:v>2021</c:v>
                </c:pt>
                <c:pt idx="4">
                  <c:v>2022</c:v>
                </c:pt>
                <c:pt idx="5">
                  <c:v>2023</c:v>
                </c:pt>
                <c:pt idx="6">
                  <c:v>2024</c:v>
                </c:pt>
              </c:numCache>
            </c:numRef>
          </c:cat>
          <c:val>
            <c:numRef>
              <c:f>'IP Graphs'!$V$29:$AB$29</c:f>
              <c:numCache>
                <c:formatCode>\€#,##0,,"m"</c:formatCode>
                <c:ptCount val="7"/>
                <c:pt idx="0">
                  <c:v>116983680</c:v>
                </c:pt>
                <c:pt idx="1">
                  <c:v>119650136.09999999</c:v>
                </c:pt>
                <c:pt idx="2">
                  <c:v>99799595.400000006</c:v>
                </c:pt>
                <c:pt idx="3">
                  <c:v>338118099.19999999</c:v>
                </c:pt>
                <c:pt idx="4">
                  <c:v>487896416.19999999</c:v>
                </c:pt>
                <c:pt idx="5">
                  <c:v>727067120</c:v>
                </c:pt>
                <c:pt idx="6">
                  <c:v>180380000</c:v>
                </c:pt>
              </c:numCache>
            </c:numRef>
          </c:val>
          <c:extLst>
            <c:ext xmlns:c16="http://schemas.microsoft.com/office/drawing/2014/chart" uri="{C3380CC4-5D6E-409C-BE32-E72D297353CC}">
              <c16:uniqueId val="{00000007-A947-4A68-A907-B714C1D483A7}"/>
            </c:ext>
          </c:extLst>
        </c:ser>
        <c:ser>
          <c:idx val="2"/>
          <c:order val="2"/>
          <c:tx>
            <c:strRef>
              <c:f>'IP Graphs'!$B$7</c:f>
              <c:strCache>
                <c:ptCount val="1"/>
                <c:pt idx="0">
                  <c:v>2024 Pipeline</c:v>
                </c:pt>
              </c:strCache>
            </c:strRef>
          </c:tx>
          <c:spPr>
            <a:solidFill>
              <a:srgbClr val="17E88F"/>
            </a:solidFill>
            <a:ln>
              <a:noFill/>
            </a:ln>
            <a:effectLst/>
            <a:extLst>
              <a:ext uri="{91240B29-F687-4F45-9708-019B960494DF}">
                <a14:hiddenLine xmlns:a14="http://schemas.microsoft.com/office/drawing/2010/main">
                  <a:noFill/>
                </a14:hiddenLine>
              </a:ext>
            </a:extLst>
          </c:spPr>
          <c:invertIfNegative val="0"/>
          <c:dLbls>
            <c:numFmt formatCode="\€#,##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595959"/>
                    </a:solidFill>
                    <a:latin typeface="Calibre"/>
                    <a:ea typeface="Calibre"/>
                    <a:cs typeface="Calibre"/>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'IP Graphs'!$V$27:$AB$27</c:f>
              <c:numCache>
                <c:formatCode>General</c:formatCode>
                <c:ptCount val="7"/>
                <c:pt idx="0">
                  <c:v>2018</c:v>
                </c:pt>
                <c:pt idx="1">
                  <c:v>2019</c:v>
                </c:pt>
                <c:pt idx="2">
                  <c:v>2020</c:v>
                </c:pt>
                <c:pt idx="3">
                  <c:v>2021</c:v>
                </c:pt>
                <c:pt idx="4">
                  <c:v>2022</c:v>
                </c:pt>
                <c:pt idx="5">
                  <c:v>2023</c:v>
                </c:pt>
                <c:pt idx="6">
                  <c:v>2024</c:v>
                </c:pt>
              </c:numCache>
            </c:numRef>
          </c:cat>
          <c:val>
            <c:numRef>
              <c:f>'IP Graphs'!$V$31:$AB$31</c:f>
              <c:numCache>
                <c:formatCode>General</c:formatCode>
                <c:ptCount val="7"/>
                <c:pt idx="6" formatCode="\€#,##0,,&quot;m&quot;">
                  <c:v>603664000</c:v>
                </c:pt>
              </c:numCache>
            </c:numRef>
          </c:val>
          <c:extLst>
            <c:ext xmlns:c16="http://schemas.microsoft.com/office/drawing/2014/chart" uri="{C3380CC4-5D6E-409C-BE32-E72D297353CC}">
              <c16:uniqueId val="{00000008-A947-4A68-A907-B714C1D483A7}"/>
            </c:ext>
          </c:extLst>
        </c:ser>
        <c:dLbls>
          <c:showLegendKey val="0"/>
          <c:showVal val="0"/>
          <c:showCatName val="0"/>
          <c:showSerName val="0"/>
          <c:showPercent val="0"/>
          <c:showBubbleSize val="0"/>
        </c:dLbls>
        <c:gapWidth val="85"/>
        <c:overlap val="100"/>
        <c:axId val="746585136"/>
        <c:axId val="746583824"/>
      </c:barChart>
      <c:catAx>
        <c:axId val="746585136"/>
        <c:scaling>
          <c:orientation val="minMax"/>
        </c:scaling>
        <c:delete val="0"/>
        <c:axPos val="l"/>
        <c:numFmt formatCode="General" sourceLinked="0"/>
        <c:majorTickMark val="none"/>
        <c:minorTickMark val="none"/>
        <c:tickLblPos val="nextTo"/>
        <c:spPr>
          <a:noFill/>
          <a:ln w="9525" cap="flat" cmpd="sng" algn="ctr">
            <a:solidFill>
              <a:srgbClr val="435254"/>
            </a:solidFill>
            <a:round/>
          </a:ln>
          <a:effectLst/>
          <a:extLst>
            <a:ext uri="{909E8E84-426E-40DD-AFC4-6F175D3DCCD1}">
              <a14:hiddenFill xmlns:a14="http://schemas.microsoft.com/office/drawing/2010/main">
                <a:noFill/>
              </a14:hiddenFill>
            </a:ext>
          </a:extLst>
        </c:spPr>
        <c:txPr>
          <a:bodyPr rot="0" spcFirstLastPara="1" vertOverflow="ellipsis" wrap="square" anchor="ctr" anchorCtr="1"/>
          <a:lstStyle/>
          <a:p>
            <a:pPr>
              <a:defRPr sz="1000" b="0" i="0" u="none" strike="noStrike" kern="1200" baseline="0">
                <a:solidFill>
                  <a:srgbClr val="595959"/>
                </a:solidFill>
                <a:latin typeface="Calibre"/>
                <a:ea typeface="Calibre"/>
                <a:cs typeface="Calibre"/>
              </a:defRPr>
            </a:pPr>
            <a:endParaRPr lang="LID4096"/>
          </a:p>
        </c:txPr>
        <c:crossAx val="746583824"/>
        <c:crossesAt val="1000000"/>
        <c:auto val="1"/>
        <c:lblAlgn val="ctr"/>
        <c:lblOffset val="100"/>
        <c:noMultiLvlLbl val="0"/>
      </c:catAx>
      <c:valAx>
        <c:axId val="746583824"/>
        <c:scaling>
          <c:orientation val="minMax"/>
        </c:scaling>
        <c:delete val="0"/>
        <c:axPos val="b"/>
        <c:majorGridlines>
          <c:spPr>
            <a:ln w="12700" cap="flat" cmpd="sng" algn="ctr">
              <a:solidFill>
                <a:srgbClr val="CAD1D3"/>
              </a:solidFill>
              <a:prstDash val="solid"/>
              <a:round/>
            </a:ln>
            <a:effectLst/>
          </c:spPr>
        </c:majorGridlines>
        <c:numFmt formatCode="\€#,##0,,&quot;m&quot;" sourceLinked="0"/>
        <c:majorTickMark val="none"/>
        <c:minorTickMark val="none"/>
        <c:tickLblPos val="nextTo"/>
        <c:spPr>
          <a:noFill/>
          <a:ln w="9525">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435254"/>
                </a:solidFill>
              </a14:hiddenLine>
            </a:ext>
          </a:extLst>
        </c:spPr>
        <c:txPr>
          <a:bodyPr rot="0" spcFirstLastPara="1" vertOverflow="ellipsis" wrap="square" anchor="ctr" anchorCtr="1"/>
          <a:lstStyle/>
          <a:p>
            <a:pPr>
              <a:defRPr sz="1000" b="0" i="0" u="none" strike="noStrike" kern="1200" baseline="0">
                <a:solidFill>
                  <a:srgbClr val="595959"/>
                </a:solidFill>
                <a:latin typeface="Calibre"/>
                <a:ea typeface="Calibre"/>
                <a:cs typeface="Calibre"/>
              </a:defRPr>
            </a:pPr>
            <a:endParaRPr lang="LID4096"/>
          </a:p>
        </c:txPr>
        <c:crossAx val="746585136"/>
        <c:crosses val="autoZero"/>
        <c:crossBetween val="between"/>
      </c:valAx>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legend>
      <c:legendPos val="b"/>
      <c:layout>
        <c:manualLayout>
          <c:xMode val="edge"/>
          <c:yMode val="edge"/>
          <c:x val="8.6494307638296811E-2"/>
          <c:y val="0.85636429393501845"/>
          <c:w val="0.5902633030743768"/>
          <c:h val="0.12244927517066753"/>
        </c:manualLayout>
      </c:layout>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rot="0" spcFirstLastPara="1" vertOverflow="ellipsis" vert="horz" wrap="square" anchor="ctr" anchorCtr="1"/>
        <a:lstStyle/>
        <a:p>
          <a:pPr algn="just">
            <a:defRPr sz="1000" b="0" i="0" u="none" strike="noStrike" kern="1200" baseline="0">
              <a:solidFill>
                <a:srgbClr val="595959"/>
              </a:solidFill>
              <a:latin typeface="Calibre"/>
              <a:ea typeface="Calibre"/>
              <a:cs typeface="Calibre"/>
            </a:defRPr>
          </a:pPr>
          <a:endParaRPr lang="LID4096"/>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02038148627468E-2"/>
          <c:y val="0.13050936429556476"/>
          <c:w val="0.89404337411302393"/>
          <c:h val="0.58095897778761474"/>
        </c:manualLayout>
      </c:layout>
      <c:barChart>
        <c:barDir val="col"/>
        <c:grouping val="stacked"/>
        <c:varyColors val="0"/>
        <c:ser>
          <c:idx val="0"/>
          <c:order val="0"/>
          <c:tx>
            <c:strRef>
              <c:f>'Statistik Ny'!$V$52</c:f>
              <c:strCache>
                <c:ptCount val="1"/>
                <c:pt idx="0">
                  <c:v>Residential</c:v>
                </c:pt>
              </c:strCache>
            </c:strRef>
          </c:tx>
          <c:spPr>
            <a:solidFill>
              <a:srgbClr val="80BBAD"/>
            </a:solidFill>
            <a:ln>
              <a:noFill/>
            </a:ln>
            <a:effectLst/>
            <a:extLst>
              <a:ext uri="{91240B29-F687-4F45-9708-019B960494DF}">
                <a14:hiddenLine xmlns:a14="http://schemas.microsoft.com/office/drawing/2010/main">
                  <a:noFill/>
                </a14:hiddenLine>
              </a:ext>
            </a:extLst>
          </c:spPr>
          <c:invertIfNegative val="0"/>
          <c:cat>
            <c:strRef>
              <c:f>'Statistik Ny'!$L$51:$U$51</c:f>
              <c:strCache>
                <c:ptCount val="9"/>
                <c:pt idx="0">
                  <c:v>2016</c:v>
                </c:pt>
                <c:pt idx="1">
                  <c:v>2017</c:v>
                </c:pt>
                <c:pt idx="2">
                  <c:v>2018</c:v>
                </c:pt>
                <c:pt idx="3">
                  <c:v>2019</c:v>
                </c:pt>
                <c:pt idx="4">
                  <c:v>2020</c:v>
                </c:pt>
                <c:pt idx="5">
                  <c:v>2021</c:v>
                </c:pt>
                <c:pt idx="6">
                  <c:v>2022</c:v>
                </c:pt>
                <c:pt idx="7">
                  <c:v>2023</c:v>
                </c:pt>
                <c:pt idx="8">
                  <c:v>2024</c:v>
                </c:pt>
              </c:strCache>
            </c:strRef>
          </c:cat>
          <c:val>
            <c:numRef>
              <c:f>'Statistik Ny'!$L$52:$U$52</c:f>
              <c:numCache>
                <c:formatCode>0.0%</c:formatCode>
                <c:ptCount val="10"/>
                <c:pt idx="0">
                  <c:v>0.24192477898272113</c:v>
                </c:pt>
                <c:pt idx="1">
                  <c:v>0.34707899978287565</c:v>
                </c:pt>
                <c:pt idx="2">
                  <c:v>0.39070292416439129</c:v>
                </c:pt>
                <c:pt idx="3">
                  <c:v>0.35029126155252438</c:v>
                </c:pt>
                <c:pt idx="4">
                  <c:v>0.31492729708392209</c:v>
                </c:pt>
                <c:pt idx="5">
                  <c:v>0.40763449001041263</c:v>
                </c:pt>
                <c:pt idx="6">
                  <c:v>0.21082646290282717</c:v>
                </c:pt>
                <c:pt idx="7">
                  <c:v>0.20195818453296852</c:v>
                </c:pt>
                <c:pt idx="8">
                  <c:v>0.24398019823240968</c:v>
                </c:pt>
                <c:pt idx="9" formatCode="General">
                  <c:v>0</c:v>
                </c:pt>
              </c:numCache>
            </c:numRef>
          </c:val>
          <c:extLst>
            <c:ext xmlns:c16="http://schemas.microsoft.com/office/drawing/2014/chart" uri="{C3380CC4-5D6E-409C-BE32-E72D297353CC}">
              <c16:uniqueId val="{00000000-2E34-42D2-8813-A7313249E360}"/>
            </c:ext>
          </c:extLst>
        </c:ser>
        <c:ser>
          <c:idx val="1"/>
          <c:order val="1"/>
          <c:tx>
            <c:strRef>
              <c:f>'Statistik Ny'!$V$53</c:f>
              <c:strCache>
                <c:ptCount val="1"/>
                <c:pt idx="0">
                  <c:v>Industrial</c:v>
                </c:pt>
              </c:strCache>
            </c:strRef>
          </c:tx>
          <c:spPr>
            <a:solidFill>
              <a:srgbClr val="435254"/>
            </a:solidFill>
            <a:ln>
              <a:noFill/>
            </a:ln>
            <a:effectLst/>
            <a:extLst>
              <a:ext uri="{91240B29-F687-4F45-9708-019B960494DF}">
                <a14:hiddenLine xmlns:a14="http://schemas.microsoft.com/office/drawing/2010/main">
                  <a:noFill/>
                </a14:hiddenLine>
              </a:ext>
            </a:extLst>
          </c:spPr>
          <c:invertIfNegative val="0"/>
          <c:cat>
            <c:strRef>
              <c:f>'Statistik Ny'!$L$51:$U$51</c:f>
              <c:strCache>
                <c:ptCount val="9"/>
                <c:pt idx="0">
                  <c:v>2016</c:v>
                </c:pt>
                <c:pt idx="1">
                  <c:v>2017</c:v>
                </c:pt>
                <c:pt idx="2">
                  <c:v>2018</c:v>
                </c:pt>
                <c:pt idx="3">
                  <c:v>2019</c:v>
                </c:pt>
                <c:pt idx="4">
                  <c:v>2020</c:v>
                </c:pt>
                <c:pt idx="5">
                  <c:v>2021</c:v>
                </c:pt>
                <c:pt idx="6">
                  <c:v>2022</c:v>
                </c:pt>
                <c:pt idx="7">
                  <c:v>2023</c:v>
                </c:pt>
                <c:pt idx="8">
                  <c:v>2024</c:v>
                </c:pt>
              </c:strCache>
            </c:strRef>
          </c:cat>
          <c:val>
            <c:numRef>
              <c:f>'Statistik Ny'!$L$53:$U$53</c:f>
              <c:numCache>
                <c:formatCode>0.0%</c:formatCode>
                <c:ptCount val="10"/>
                <c:pt idx="0">
                  <c:v>8.6755976625618139E-2</c:v>
                </c:pt>
                <c:pt idx="1">
                  <c:v>0.14497220845595971</c:v>
                </c:pt>
                <c:pt idx="2">
                  <c:v>0.14141479203247792</c:v>
                </c:pt>
                <c:pt idx="3">
                  <c:v>0.18877198194904249</c:v>
                </c:pt>
                <c:pt idx="4">
                  <c:v>0.19661823483729171</c:v>
                </c:pt>
                <c:pt idx="5">
                  <c:v>0.10114341842078553</c:v>
                </c:pt>
                <c:pt idx="6">
                  <c:v>0.28335479192503021</c:v>
                </c:pt>
                <c:pt idx="7">
                  <c:v>0.30586488877642454</c:v>
                </c:pt>
                <c:pt idx="8">
                  <c:v>0.33098631014827684</c:v>
                </c:pt>
                <c:pt idx="9" formatCode="General">
                  <c:v>0</c:v>
                </c:pt>
              </c:numCache>
            </c:numRef>
          </c:val>
          <c:extLst>
            <c:ext xmlns:c16="http://schemas.microsoft.com/office/drawing/2014/chart" uri="{C3380CC4-5D6E-409C-BE32-E72D297353CC}">
              <c16:uniqueId val="{00000001-2E34-42D2-8813-A7313249E360}"/>
            </c:ext>
          </c:extLst>
        </c:ser>
        <c:ser>
          <c:idx val="2"/>
          <c:order val="2"/>
          <c:tx>
            <c:strRef>
              <c:f>'Statistik Ny'!$V$54</c:f>
              <c:strCache>
                <c:ptCount val="1"/>
                <c:pt idx="0">
                  <c:v>Retail</c:v>
                </c:pt>
              </c:strCache>
            </c:strRef>
          </c:tx>
          <c:spPr>
            <a:solidFill>
              <a:srgbClr val="17E88F"/>
            </a:solidFill>
            <a:ln>
              <a:noFill/>
            </a:ln>
            <a:effectLst/>
            <a:extLst>
              <a:ext uri="{91240B29-F687-4F45-9708-019B960494DF}">
                <a14:hiddenLine xmlns:a14="http://schemas.microsoft.com/office/drawing/2010/main">
                  <a:noFill/>
                </a14:hiddenLine>
              </a:ext>
            </a:extLst>
          </c:spPr>
          <c:invertIfNegative val="0"/>
          <c:cat>
            <c:strRef>
              <c:f>'Statistik Ny'!$L$51:$U$51</c:f>
              <c:strCache>
                <c:ptCount val="9"/>
                <c:pt idx="0">
                  <c:v>2016</c:v>
                </c:pt>
                <c:pt idx="1">
                  <c:v>2017</c:v>
                </c:pt>
                <c:pt idx="2">
                  <c:v>2018</c:v>
                </c:pt>
                <c:pt idx="3">
                  <c:v>2019</c:v>
                </c:pt>
                <c:pt idx="4">
                  <c:v>2020</c:v>
                </c:pt>
                <c:pt idx="5">
                  <c:v>2021</c:v>
                </c:pt>
                <c:pt idx="6">
                  <c:v>2022</c:v>
                </c:pt>
                <c:pt idx="7">
                  <c:v>2023</c:v>
                </c:pt>
                <c:pt idx="8">
                  <c:v>2024</c:v>
                </c:pt>
              </c:strCache>
            </c:strRef>
          </c:cat>
          <c:val>
            <c:numRef>
              <c:f>'Statistik Ny'!$L$54:$U$54</c:f>
              <c:numCache>
                <c:formatCode>0.0%</c:formatCode>
                <c:ptCount val="10"/>
                <c:pt idx="0">
                  <c:v>0.16167932473882571</c:v>
                </c:pt>
                <c:pt idx="1">
                  <c:v>0.15054094826531922</c:v>
                </c:pt>
                <c:pt idx="2">
                  <c:v>0.13595512666715559</c:v>
                </c:pt>
                <c:pt idx="3">
                  <c:v>6.3721719287761103E-2</c:v>
                </c:pt>
                <c:pt idx="4">
                  <c:v>7.0468805966454134E-2</c:v>
                </c:pt>
                <c:pt idx="5">
                  <c:v>5.6682509395790615E-2</c:v>
                </c:pt>
                <c:pt idx="6">
                  <c:v>0.12908769762679448</c:v>
                </c:pt>
                <c:pt idx="7">
                  <c:v>0.1251870892925232</c:v>
                </c:pt>
                <c:pt idx="8">
                  <c:v>0.10071300853076123</c:v>
                </c:pt>
                <c:pt idx="9" formatCode="General">
                  <c:v>0</c:v>
                </c:pt>
              </c:numCache>
            </c:numRef>
          </c:val>
          <c:extLst>
            <c:ext xmlns:c16="http://schemas.microsoft.com/office/drawing/2014/chart" uri="{C3380CC4-5D6E-409C-BE32-E72D297353CC}">
              <c16:uniqueId val="{00000002-2E34-42D2-8813-A7313249E360}"/>
            </c:ext>
          </c:extLst>
        </c:ser>
        <c:ser>
          <c:idx val="3"/>
          <c:order val="3"/>
          <c:tx>
            <c:strRef>
              <c:f>'Statistik Ny'!$V$55</c:f>
              <c:strCache>
                <c:ptCount val="1"/>
                <c:pt idx="0">
                  <c:v>Community Property</c:v>
                </c:pt>
              </c:strCache>
            </c:strRef>
          </c:tx>
          <c:spPr>
            <a:solidFill>
              <a:srgbClr val="DBD99A"/>
            </a:solidFill>
            <a:ln>
              <a:noFill/>
            </a:ln>
            <a:effectLst/>
            <a:extLst>
              <a:ext uri="{91240B29-F687-4F45-9708-019B960494DF}">
                <a14:hiddenLine xmlns:a14="http://schemas.microsoft.com/office/drawing/2010/main">
                  <a:noFill/>
                </a14:hiddenLine>
              </a:ext>
            </a:extLst>
          </c:spPr>
          <c:invertIfNegative val="0"/>
          <c:cat>
            <c:strRef>
              <c:f>'Statistik Ny'!$L$51:$U$51</c:f>
              <c:strCache>
                <c:ptCount val="9"/>
                <c:pt idx="0">
                  <c:v>2016</c:v>
                </c:pt>
                <c:pt idx="1">
                  <c:v>2017</c:v>
                </c:pt>
                <c:pt idx="2">
                  <c:v>2018</c:v>
                </c:pt>
                <c:pt idx="3">
                  <c:v>2019</c:v>
                </c:pt>
                <c:pt idx="4">
                  <c:v>2020</c:v>
                </c:pt>
                <c:pt idx="5">
                  <c:v>2021</c:v>
                </c:pt>
                <c:pt idx="6">
                  <c:v>2022</c:v>
                </c:pt>
                <c:pt idx="7">
                  <c:v>2023</c:v>
                </c:pt>
                <c:pt idx="8">
                  <c:v>2024</c:v>
                </c:pt>
              </c:strCache>
            </c:strRef>
          </c:cat>
          <c:val>
            <c:numRef>
              <c:f>'Statistik Ny'!$L$55:$U$55</c:f>
              <c:numCache>
                <c:formatCode>0.0%</c:formatCode>
                <c:ptCount val="10"/>
                <c:pt idx="0">
                  <c:v>0</c:v>
                </c:pt>
                <c:pt idx="1">
                  <c:v>6.6233471547863521E-2</c:v>
                </c:pt>
                <c:pt idx="2">
                  <c:v>6.4444703283301985E-2</c:v>
                </c:pt>
                <c:pt idx="3">
                  <c:v>9.259003775705027E-2</c:v>
                </c:pt>
                <c:pt idx="4">
                  <c:v>0.24292959860934851</c:v>
                </c:pt>
                <c:pt idx="5">
                  <c:v>9.4723241977624134E-2</c:v>
                </c:pt>
                <c:pt idx="6">
                  <c:v>0.10075422583279638</c:v>
                </c:pt>
                <c:pt idx="7">
                  <c:v>0.12149532056295763</c:v>
                </c:pt>
                <c:pt idx="8">
                  <c:v>8.25864829930371E-2</c:v>
                </c:pt>
                <c:pt idx="9" formatCode="General">
                  <c:v>0</c:v>
                </c:pt>
              </c:numCache>
            </c:numRef>
          </c:val>
          <c:extLst>
            <c:ext xmlns:c16="http://schemas.microsoft.com/office/drawing/2014/chart" uri="{C3380CC4-5D6E-409C-BE32-E72D297353CC}">
              <c16:uniqueId val="{00000003-2E34-42D2-8813-A7313249E360}"/>
            </c:ext>
          </c:extLst>
        </c:ser>
        <c:ser>
          <c:idx val="4"/>
          <c:order val="4"/>
          <c:tx>
            <c:strRef>
              <c:f>'Statistik Ny'!$V$56</c:f>
              <c:strCache>
                <c:ptCount val="1"/>
                <c:pt idx="0">
                  <c:v>Office</c:v>
                </c:pt>
              </c:strCache>
            </c:strRef>
          </c:tx>
          <c:spPr>
            <a:solidFill>
              <a:srgbClr val="D2785A"/>
            </a:solidFill>
            <a:ln>
              <a:noFill/>
            </a:ln>
            <a:effectLst/>
            <a:extLst>
              <a:ext uri="{91240B29-F687-4F45-9708-019B960494DF}">
                <a14:hiddenLine xmlns:a14="http://schemas.microsoft.com/office/drawing/2010/main">
                  <a:noFill/>
                </a14:hiddenLine>
              </a:ext>
            </a:extLst>
          </c:spPr>
          <c:invertIfNegative val="0"/>
          <c:cat>
            <c:strRef>
              <c:f>'Statistik Ny'!$L$51:$U$51</c:f>
              <c:strCache>
                <c:ptCount val="9"/>
                <c:pt idx="0">
                  <c:v>2016</c:v>
                </c:pt>
                <c:pt idx="1">
                  <c:v>2017</c:v>
                </c:pt>
                <c:pt idx="2">
                  <c:v>2018</c:v>
                </c:pt>
                <c:pt idx="3">
                  <c:v>2019</c:v>
                </c:pt>
                <c:pt idx="4">
                  <c:v>2020</c:v>
                </c:pt>
                <c:pt idx="5">
                  <c:v>2021</c:v>
                </c:pt>
                <c:pt idx="6">
                  <c:v>2022</c:v>
                </c:pt>
                <c:pt idx="7">
                  <c:v>2023</c:v>
                </c:pt>
                <c:pt idx="8">
                  <c:v>2024</c:v>
                </c:pt>
              </c:strCache>
            </c:strRef>
          </c:cat>
          <c:val>
            <c:numRef>
              <c:f>'Statistik Ny'!$L$56:$U$56</c:f>
              <c:numCache>
                <c:formatCode>0.0%</c:formatCode>
                <c:ptCount val="10"/>
                <c:pt idx="0">
                  <c:v>0.31713359058148</c:v>
                </c:pt>
                <c:pt idx="1">
                  <c:v>0.22165760351131886</c:v>
                </c:pt>
                <c:pt idx="2">
                  <c:v>0.23979929625004442</c:v>
                </c:pt>
                <c:pt idx="3">
                  <c:v>0.27311651282953697</c:v>
                </c:pt>
                <c:pt idx="4">
                  <c:v>0.15174279204253094</c:v>
                </c:pt>
                <c:pt idx="5">
                  <c:v>0.31927650620001002</c:v>
                </c:pt>
                <c:pt idx="6">
                  <c:v>0.22642088356824319</c:v>
                </c:pt>
                <c:pt idx="7">
                  <c:v>0.20915073546090751</c:v>
                </c:pt>
                <c:pt idx="8">
                  <c:v>0.19362598785900326</c:v>
                </c:pt>
                <c:pt idx="9" formatCode="General">
                  <c:v>0</c:v>
                </c:pt>
              </c:numCache>
            </c:numRef>
          </c:val>
          <c:extLst>
            <c:ext xmlns:c16="http://schemas.microsoft.com/office/drawing/2014/chart" uri="{C3380CC4-5D6E-409C-BE32-E72D297353CC}">
              <c16:uniqueId val="{00000004-2E34-42D2-8813-A7313249E360}"/>
            </c:ext>
          </c:extLst>
        </c:ser>
        <c:ser>
          <c:idx val="5"/>
          <c:order val="5"/>
          <c:tx>
            <c:strRef>
              <c:f>'Statistik Ny'!$V$57</c:f>
              <c:strCache>
                <c:ptCount val="1"/>
                <c:pt idx="0">
                  <c:v>Hotel</c:v>
                </c:pt>
              </c:strCache>
            </c:strRef>
          </c:tx>
          <c:spPr>
            <a:solidFill>
              <a:srgbClr val="A388BF"/>
            </a:solidFill>
            <a:ln>
              <a:noFill/>
            </a:ln>
            <a:effectLst/>
            <a:extLst>
              <a:ext uri="{91240B29-F687-4F45-9708-019B960494DF}">
                <a14:hiddenLine xmlns:a14="http://schemas.microsoft.com/office/drawing/2010/main">
                  <a:noFill/>
                </a14:hiddenLine>
              </a:ext>
            </a:extLst>
          </c:spPr>
          <c:invertIfNegative val="0"/>
          <c:cat>
            <c:strRef>
              <c:f>'Statistik Ny'!$L$51:$U$51</c:f>
              <c:strCache>
                <c:ptCount val="9"/>
                <c:pt idx="0">
                  <c:v>2016</c:v>
                </c:pt>
                <c:pt idx="1">
                  <c:v>2017</c:v>
                </c:pt>
                <c:pt idx="2">
                  <c:v>2018</c:v>
                </c:pt>
                <c:pt idx="3">
                  <c:v>2019</c:v>
                </c:pt>
                <c:pt idx="4">
                  <c:v>2020</c:v>
                </c:pt>
                <c:pt idx="5">
                  <c:v>2021</c:v>
                </c:pt>
                <c:pt idx="6">
                  <c:v>2022</c:v>
                </c:pt>
                <c:pt idx="7">
                  <c:v>2023</c:v>
                </c:pt>
                <c:pt idx="8">
                  <c:v>2024</c:v>
                </c:pt>
              </c:strCache>
            </c:strRef>
          </c:cat>
          <c:val>
            <c:numRef>
              <c:f>'Statistik Ny'!$L$57:$U$57</c:f>
              <c:numCache>
                <c:formatCode>0.0%</c:formatCode>
                <c:ptCount val="10"/>
                <c:pt idx="0">
                  <c:v>2.1529579138159241E-2</c:v>
                </c:pt>
                <c:pt idx="1">
                  <c:v>2.4850769323975536E-2</c:v>
                </c:pt>
                <c:pt idx="2">
                  <c:v>2.2530115745044269E-2</c:v>
                </c:pt>
                <c:pt idx="3">
                  <c:v>1.9978159835232663E-2</c:v>
                </c:pt>
                <c:pt idx="4">
                  <c:v>1.2020254708786432E-2</c:v>
                </c:pt>
                <c:pt idx="5">
                  <c:v>1.4641889955543429E-2</c:v>
                </c:pt>
                <c:pt idx="6">
                  <c:v>1.7345579935837574E-2</c:v>
                </c:pt>
                <c:pt idx="7">
                  <c:v>3.2708205353429214E-2</c:v>
                </c:pt>
                <c:pt idx="8">
                  <c:v>4.0143109548347641E-2</c:v>
                </c:pt>
                <c:pt idx="9" formatCode="General">
                  <c:v>0</c:v>
                </c:pt>
              </c:numCache>
            </c:numRef>
          </c:val>
          <c:extLst>
            <c:ext xmlns:c16="http://schemas.microsoft.com/office/drawing/2014/chart" uri="{C3380CC4-5D6E-409C-BE32-E72D297353CC}">
              <c16:uniqueId val="{00000005-2E34-42D2-8813-A7313249E360}"/>
            </c:ext>
          </c:extLst>
        </c:ser>
        <c:ser>
          <c:idx val="6"/>
          <c:order val="6"/>
          <c:tx>
            <c:strRef>
              <c:f>'Statistik Ny'!$V$58</c:f>
              <c:strCache>
                <c:ptCount val="1"/>
                <c:pt idx="0">
                  <c:v>Other</c:v>
                </c:pt>
              </c:strCache>
            </c:strRef>
          </c:tx>
          <c:spPr>
            <a:solidFill>
              <a:srgbClr val="885073"/>
            </a:solidFill>
            <a:ln>
              <a:noFill/>
            </a:ln>
            <a:effectLst/>
            <a:extLst>
              <a:ext uri="{91240B29-F687-4F45-9708-019B960494DF}">
                <a14:hiddenLine xmlns:a14="http://schemas.microsoft.com/office/drawing/2010/main">
                  <a:noFill/>
                </a14:hiddenLine>
              </a:ext>
            </a:extLst>
          </c:spPr>
          <c:invertIfNegative val="0"/>
          <c:cat>
            <c:strRef>
              <c:f>'Statistik Ny'!$L$51:$U$51</c:f>
              <c:strCache>
                <c:ptCount val="9"/>
                <c:pt idx="0">
                  <c:v>2016</c:v>
                </c:pt>
                <c:pt idx="1">
                  <c:v>2017</c:v>
                </c:pt>
                <c:pt idx="2">
                  <c:v>2018</c:v>
                </c:pt>
                <c:pt idx="3">
                  <c:v>2019</c:v>
                </c:pt>
                <c:pt idx="4">
                  <c:v>2020</c:v>
                </c:pt>
                <c:pt idx="5">
                  <c:v>2021</c:v>
                </c:pt>
                <c:pt idx="6">
                  <c:v>2022</c:v>
                </c:pt>
                <c:pt idx="7">
                  <c:v>2023</c:v>
                </c:pt>
                <c:pt idx="8">
                  <c:v>2024</c:v>
                </c:pt>
              </c:strCache>
            </c:strRef>
          </c:cat>
          <c:val>
            <c:numRef>
              <c:f>'Statistik Ny'!$L$58:$U$58</c:f>
              <c:numCache>
                <c:formatCode>0.0%</c:formatCode>
                <c:ptCount val="10"/>
                <c:pt idx="0">
                  <c:v>0.17199115552469385</c:v>
                </c:pt>
                <c:pt idx="1">
                  <c:v>3.4517229402629503E-2</c:v>
                </c:pt>
                <c:pt idx="2">
                  <c:v>5.1530418575843973E-3</c:v>
                </c:pt>
                <c:pt idx="3">
                  <c:v>1.1530326788852149E-2</c:v>
                </c:pt>
                <c:pt idx="4">
                  <c:v>1.1293016751666293E-2</c:v>
                </c:pt>
                <c:pt idx="5">
                  <c:v>5.8979440398337912E-3</c:v>
                </c:pt>
                <c:pt idx="6">
                  <c:v>3.2210358208470978E-2</c:v>
                </c:pt>
                <c:pt idx="7">
                  <c:v>3.6355760207893392E-3</c:v>
                </c:pt>
                <c:pt idx="8">
                  <c:v>7.9649026881642142E-3</c:v>
                </c:pt>
                <c:pt idx="9" formatCode="General">
                  <c:v>0</c:v>
                </c:pt>
              </c:numCache>
            </c:numRef>
          </c:val>
          <c:extLst>
            <c:ext xmlns:c16="http://schemas.microsoft.com/office/drawing/2014/chart" uri="{C3380CC4-5D6E-409C-BE32-E72D297353CC}">
              <c16:uniqueId val="{00000006-2E34-42D2-8813-A7313249E360}"/>
            </c:ext>
          </c:extLst>
        </c:ser>
        <c:dLbls>
          <c:showLegendKey val="0"/>
          <c:showVal val="0"/>
          <c:showCatName val="0"/>
          <c:showSerName val="0"/>
          <c:showPercent val="0"/>
          <c:showBubbleSize val="0"/>
        </c:dLbls>
        <c:gapWidth val="85"/>
        <c:overlap val="100"/>
        <c:axId val="1276132399"/>
        <c:axId val="2044040175"/>
      </c:barChart>
      <c:catAx>
        <c:axId val="1276132399"/>
        <c:scaling>
          <c:orientation val="minMax"/>
        </c:scaling>
        <c:delete val="0"/>
        <c:axPos val="b"/>
        <c:numFmt formatCode="mmm\-yy" sourceLinked="0"/>
        <c:majorTickMark val="none"/>
        <c:minorTickMark val="none"/>
        <c:tickLblPos val="nextTo"/>
        <c:spPr>
          <a:noFill/>
          <a:ln w="9525" cap="flat" cmpd="sng" algn="ctr">
            <a:solidFill>
              <a:srgbClr val="435254"/>
            </a:solidFill>
            <a:round/>
          </a:ln>
          <a:effectLst/>
          <a:extLst>
            <a:ext uri="{909E8E84-426E-40DD-AFC4-6F175D3DCCD1}">
              <a14:hiddenFill xmlns:a14="http://schemas.microsoft.com/office/drawing/2010/main">
                <a:noFill/>
              </a14:hiddenFill>
            </a:ext>
          </a:extLst>
        </c:spPr>
        <c:txPr>
          <a:bodyPr rot="0" spcFirstLastPara="1" vertOverflow="ellipsis" wrap="square" anchor="ctr" anchorCtr="1"/>
          <a:lstStyle/>
          <a:p>
            <a:pPr>
              <a:defRPr sz="1000" b="0" i="0" u="none" strike="noStrike" kern="1200" baseline="0">
                <a:solidFill>
                  <a:srgbClr val="595959"/>
                </a:solidFill>
                <a:latin typeface="Calibre"/>
                <a:ea typeface="Calibre"/>
                <a:cs typeface="Calibre"/>
              </a:defRPr>
            </a:pPr>
            <a:endParaRPr lang="LID4096"/>
          </a:p>
        </c:txPr>
        <c:crossAx val="2044040175"/>
        <c:crosses val="autoZero"/>
        <c:auto val="1"/>
        <c:lblAlgn val="ctr"/>
        <c:lblOffset val="100"/>
        <c:noMultiLvlLbl val="0"/>
      </c:catAx>
      <c:valAx>
        <c:axId val="2044040175"/>
        <c:scaling>
          <c:orientation val="minMax"/>
          <c:max val="1"/>
        </c:scaling>
        <c:delete val="0"/>
        <c:axPos val="l"/>
        <c:majorGridlines>
          <c:spPr>
            <a:ln w="12700" cap="flat" cmpd="sng" algn="ctr">
              <a:solidFill>
                <a:srgbClr val="CAD1D3"/>
              </a:solidFill>
              <a:prstDash val="solid"/>
              <a:round/>
            </a:ln>
            <a:effectLst/>
          </c:spPr>
        </c:majorGridlines>
        <c:numFmt formatCode="0%" sourceLinked="0"/>
        <c:majorTickMark val="none"/>
        <c:minorTickMark val="none"/>
        <c:tickLblPos val="nextTo"/>
        <c:spPr>
          <a:noFill/>
          <a:ln w="9525">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435254"/>
                </a:solidFill>
              </a14:hiddenLine>
            </a:ext>
          </a:extLst>
        </c:spPr>
        <c:txPr>
          <a:bodyPr rot="0" spcFirstLastPara="1" vertOverflow="ellipsis" wrap="square" anchor="ctr" anchorCtr="1"/>
          <a:lstStyle/>
          <a:p>
            <a:pPr>
              <a:defRPr sz="1000" b="0" i="0" u="none" strike="noStrike" kern="1200" baseline="0">
                <a:solidFill>
                  <a:srgbClr val="595959"/>
                </a:solidFill>
                <a:latin typeface="Calibre"/>
                <a:ea typeface="Calibre"/>
                <a:cs typeface="Calibre"/>
              </a:defRPr>
            </a:pPr>
            <a:endParaRPr lang="LID4096"/>
          </a:p>
        </c:txPr>
        <c:crossAx val="1276132399"/>
        <c:crosses val="autoZero"/>
        <c:crossBetween val="between"/>
      </c:valAx>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legend>
      <c:legendPos val="b"/>
      <c:legendEntry>
        <c:idx val="0"/>
        <c:txPr>
          <a:bodyPr rot="0" spcFirstLastPara="1" vertOverflow="ellipsis" vert="horz" wrap="square" anchor="ctr" anchorCtr="1"/>
          <a:lstStyle/>
          <a:p>
            <a:pPr>
              <a:defRPr sz="1400" b="0" i="0" u="none" strike="noStrike" kern="1200" baseline="0">
                <a:solidFill>
                  <a:srgbClr val="595959"/>
                </a:solidFill>
                <a:latin typeface="Calibre"/>
                <a:ea typeface="Calibre"/>
                <a:cs typeface="Calibre"/>
              </a:defRPr>
            </a:pPr>
            <a:endParaRPr lang="LID4096"/>
          </a:p>
        </c:txPr>
      </c:legendEntry>
      <c:legendEntry>
        <c:idx val="1"/>
        <c:txPr>
          <a:bodyPr rot="0" spcFirstLastPara="1" vertOverflow="ellipsis" vert="horz" wrap="square" anchor="ctr" anchorCtr="1"/>
          <a:lstStyle/>
          <a:p>
            <a:pPr>
              <a:defRPr sz="1400" b="0" i="0" u="none" strike="noStrike" kern="1200" baseline="0">
                <a:solidFill>
                  <a:srgbClr val="595959"/>
                </a:solidFill>
                <a:latin typeface="Calibre"/>
                <a:ea typeface="Calibre"/>
                <a:cs typeface="Calibre"/>
              </a:defRPr>
            </a:pPr>
            <a:endParaRPr lang="LID4096"/>
          </a:p>
        </c:txPr>
      </c:legendEntry>
      <c:legendEntry>
        <c:idx val="2"/>
        <c:txPr>
          <a:bodyPr rot="0" spcFirstLastPara="1" vertOverflow="ellipsis" vert="horz" wrap="square" anchor="ctr" anchorCtr="1"/>
          <a:lstStyle/>
          <a:p>
            <a:pPr>
              <a:defRPr sz="1400" b="0" i="0" u="none" strike="noStrike" kern="1200" baseline="0">
                <a:solidFill>
                  <a:srgbClr val="595959"/>
                </a:solidFill>
                <a:latin typeface="Calibre"/>
                <a:ea typeface="Calibre"/>
                <a:cs typeface="Calibre"/>
              </a:defRPr>
            </a:pPr>
            <a:endParaRPr lang="LID4096"/>
          </a:p>
        </c:txPr>
      </c:legendEntry>
      <c:legendEntry>
        <c:idx val="3"/>
        <c:txPr>
          <a:bodyPr rot="0" spcFirstLastPara="1" vertOverflow="ellipsis" vert="horz" wrap="square" anchor="ctr" anchorCtr="1"/>
          <a:lstStyle/>
          <a:p>
            <a:pPr>
              <a:defRPr sz="1400" b="0" i="0" u="none" strike="noStrike" kern="1200" baseline="0">
                <a:solidFill>
                  <a:srgbClr val="595959"/>
                </a:solidFill>
                <a:latin typeface="Calibre"/>
                <a:ea typeface="Calibre"/>
                <a:cs typeface="Calibre"/>
              </a:defRPr>
            </a:pPr>
            <a:endParaRPr lang="LID4096"/>
          </a:p>
        </c:txPr>
      </c:legendEntry>
      <c:legendEntry>
        <c:idx val="4"/>
        <c:txPr>
          <a:bodyPr rot="0" spcFirstLastPara="1" vertOverflow="ellipsis" vert="horz" wrap="square" anchor="ctr" anchorCtr="1"/>
          <a:lstStyle/>
          <a:p>
            <a:pPr>
              <a:defRPr sz="1400" b="0" i="0" u="none" strike="noStrike" kern="1200" baseline="0">
                <a:solidFill>
                  <a:srgbClr val="595959"/>
                </a:solidFill>
                <a:latin typeface="Calibre"/>
                <a:ea typeface="Calibre"/>
                <a:cs typeface="Calibre"/>
              </a:defRPr>
            </a:pPr>
            <a:endParaRPr lang="LID4096"/>
          </a:p>
        </c:txPr>
      </c:legendEntry>
      <c:legendEntry>
        <c:idx val="5"/>
        <c:txPr>
          <a:bodyPr rot="0" spcFirstLastPara="1" vertOverflow="ellipsis" vert="horz" wrap="square" anchor="ctr" anchorCtr="1"/>
          <a:lstStyle/>
          <a:p>
            <a:pPr>
              <a:defRPr sz="1400" b="0" i="0" u="none" strike="noStrike" kern="1200" baseline="0">
                <a:solidFill>
                  <a:srgbClr val="595959"/>
                </a:solidFill>
                <a:latin typeface="Calibre"/>
                <a:ea typeface="Calibre"/>
                <a:cs typeface="Calibre"/>
              </a:defRPr>
            </a:pPr>
            <a:endParaRPr lang="LID4096"/>
          </a:p>
        </c:txPr>
      </c:legendEntry>
      <c:layout>
        <c:manualLayout>
          <c:xMode val="edge"/>
          <c:yMode val="edge"/>
          <c:x val="2.4641463025911716E-2"/>
          <c:y val="0.83303150596443276"/>
          <c:w val="0.94514842205671412"/>
          <c:h val="0.16212164036175875"/>
        </c:manualLayout>
      </c:layout>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rot="0" spcFirstLastPara="1" vertOverflow="ellipsis" vert="horz" wrap="square" anchor="ctr" anchorCtr="1"/>
        <a:lstStyle/>
        <a:p>
          <a:pPr>
            <a:defRPr sz="1400" b="0" i="0" u="none" strike="noStrike" kern="1200" baseline="0">
              <a:solidFill>
                <a:srgbClr val="595959"/>
              </a:solidFill>
              <a:latin typeface="Calibre"/>
              <a:ea typeface="Calibre"/>
              <a:cs typeface="Calibre"/>
            </a:defRPr>
          </a:pPr>
          <a:endParaRPr lang="LID4096"/>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LID4096"/>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2937788461728"/>
          <c:y val="0.11082254548689888"/>
          <c:w val="0.83979783147651954"/>
          <c:h val="0.56104297344187903"/>
        </c:manualLayout>
      </c:layout>
      <c:barChart>
        <c:barDir val="col"/>
        <c:grouping val="stacked"/>
        <c:varyColors val="0"/>
        <c:ser>
          <c:idx val="0"/>
          <c:order val="0"/>
          <c:tx>
            <c:strRef>
              <c:f>'Statistik Ny'!$V$52</c:f>
              <c:strCache>
                <c:ptCount val="1"/>
                <c:pt idx="0">
                  <c:v>Residential</c:v>
                </c:pt>
              </c:strCache>
            </c:strRef>
          </c:tx>
          <c:spPr>
            <a:solidFill>
              <a:srgbClr val="80BBAD"/>
            </a:solidFill>
            <a:ln>
              <a:noFill/>
            </a:ln>
            <a:effectLst/>
          </c:spPr>
          <c:invertIfNegative val="0"/>
          <c:dPt>
            <c:idx val="0"/>
            <c:invertIfNegative val="0"/>
            <c:bubble3D val="0"/>
            <c:spPr>
              <a:solidFill>
                <a:srgbClr val="80BBAD"/>
              </a:solidFill>
              <a:ln>
                <a:noFill/>
              </a:ln>
              <a:effectLst/>
            </c:spPr>
            <c:extLst>
              <c:ext xmlns:c16="http://schemas.microsoft.com/office/drawing/2014/chart" uri="{C3380CC4-5D6E-409C-BE32-E72D297353CC}">
                <c16:uniqueId val="{00000001-399C-4DD4-827F-03762B4E539D}"/>
              </c:ext>
            </c:extLst>
          </c:dPt>
          <c:cat>
            <c:numRef>
              <c:f>'Statistik Ny'!$C$51:$J$51</c:f>
              <c:numCache>
                <c:formatCode>General</c:formatCode>
                <c:ptCount val="8"/>
                <c:pt idx="0">
                  <c:v>2017</c:v>
                </c:pt>
                <c:pt idx="1">
                  <c:v>2018</c:v>
                </c:pt>
                <c:pt idx="2">
                  <c:v>2019</c:v>
                </c:pt>
                <c:pt idx="3">
                  <c:v>2020</c:v>
                </c:pt>
                <c:pt idx="4">
                  <c:v>2021</c:v>
                </c:pt>
                <c:pt idx="5">
                  <c:v>2022</c:v>
                </c:pt>
                <c:pt idx="6">
                  <c:v>2023</c:v>
                </c:pt>
                <c:pt idx="7">
                  <c:v>2024</c:v>
                </c:pt>
              </c:numCache>
            </c:numRef>
          </c:cat>
          <c:val>
            <c:numRef>
              <c:f>'Statistik Ny'!$C$52:$J$52</c:f>
              <c:numCache>
                <c:formatCode>#,##0</c:formatCode>
                <c:ptCount val="8"/>
                <c:pt idx="0">
                  <c:v>46117.48</c:v>
                </c:pt>
                <c:pt idx="1">
                  <c:v>52414.270820895523</c:v>
                </c:pt>
                <c:pt idx="2">
                  <c:v>67917.702499999985</c:v>
                </c:pt>
                <c:pt idx="3">
                  <c:v>62748.327284999999</c:v>
                </c:pt>
                <c:pt idx="4">
                  <c:v>131628.90000000002</c:v>
                </c:pt>
                <c:pt idx="5">
                  <c:v>33678.841999999997</c:v>
                </c:pt>
                <c:pt idx="6">
                  <c:v>16859.58666666667</c:v>
                </c:pt>
                <c:pt idx="7">
                  <c:v>7657.9780000000001</c:v>
                </c:pt>
              </c:numCache>
              <c:extLst/>
            </c:numRef>
          </c:val>
          <c:extLst>
            <c:ext xmlns:c16="http://schemas.microsoft.com/office/drawing/2014/chart" uri="{C3380CC4-5D6E-409C-BE32-E72D297353CC}">
              <c16:uniqueId val="{00000002-399C-4DD4-827F-03762B4E539D}"/>
            </c:ext>
          </c:extLst>
        </c:ser>
        <c:ser>
          <c:idx val="1"/>
          <c:order val="1"/>
          <c:tx>
            <c:strRef>
              <c:f>'Statistik Ny'!$V$53</c:f>
              <c:strCache>
                <c:ptCount val="1"/>
                <c:pt idx="0">
                  <c:v>Industrial</c:v>
                </c:pt>
              </c:strCache>
            </c:strRef>
          </c:tx>
          <c:spPr>
            <a:solidFill>
              <a:srgbClr val="435254"/>
            </a:solidFill>
            <a:ln>
              <a:noFill/>
            </a:ln>
            <a:effectLst/>
          </c:spPr>
          <c:invertIfNegative val="0"/>
          <c:cat>
            <c:numRef>
              <c:f>'Statistik Ny'!$C$51:$J$51</c:f>
              <c:numCache>
                <c:formatCode>General</c:formatCode>
                <c:ptCount val="8"/>
                <c:pt idx="0">
                  <c:v>2017</c:v>
                </c:pt>
                <c:pt idx="1">
                  <c:v>2018</c:v>
                </c:pt>
                <c:pt idx="2">
                  <c:v>2019</c:v>
                </c:pt>
                <c:pt idx="3">
                  <c:v>2020</c:v>
                </c:pt>
                <c:pt idx="4">
                  <c:v>2021</c:v>
                </c:pt>
                <c:pt idx="5">
                  <c:v>2022</c:v>
                </c:pt>
                <c:pt idx="6">
                  <c:v>2023</c:v>
                </c:pt>
                <c:pt idx="7">
                  <c:v>2024</c:v>
                </c:pt>
              </c:numCache>
            </c:numRef>
          </c:cat>
          <c:val>
            <c:numRef>
              <c:f>'Statistik Ny'!$C$53:$J$53</c:f>
              <c:numCache>
                <c:formatCode>#,##0</c:formatCode>
                <c:ptCount val="8"/>
                <c:pt idx="0">
                  <c:v>19262.914000000001</c:v>
                </c:pt>
                <c:pt idx="1">
                  <c:v>18971.327700000002</c:v>
                </c:pt>
                <c:pt idx="2">
                  <c:v>36600.853967999996</c:v>
                </c:pt>
                <c:pt idx="3">
                  <c:v>39175.598507999995</c:v>
                </c:pt>
                <c:pt idx="4">
                  <c:v>32660.133612903221</c:v>
                </c:pt>
                <c:pt idx="5">
                  <c:v>45265.006753846159</c:v>
                </c:pt>
                <c:pt idx="6">
                  <c:v>25533.778750000001</c:v>
                </c:pt>
                <c:pt idx="7">
                  <c:v>10388.9</c:v>
                </c:pt>
              </c:numCache>
              <c:extLst/>
            </c:numRef>
          </c:val>
          <c:extLst>
            <c:ext xmlns:c16="http://schemas.microsoft.com/office/drawing/2014/chart" uri="{C3380CC4-5D6E-409C-BE32-E72D297353CC}">
              <c16:uniqueId val="{00000003-399C-4DD4-827F-03762B4E539D}"/>
            </c:ext>
          </c:extLst>
        </c:ser>
        <c:ser>
          <c:idx val="2"/>
          <c:order val="2"/>
          <c:tx>
            <c:strRef>
              <c:f>'Statistik Ny'!$V$54</c:f>
              <c:strCache>
                <c:ptCount val="1"/>
                <c:pt idx="0">
                  <c:v>Retail</c:v>
                </c:pt>
              </c:strCache>
            </c:strRef>
          </c:tx>
          <c:spPr>
            <a:solidFill>
              <a:srgbClr val="17E88F"/>
            </a:solidFill>
            <a:ln>
              <a:noFill/>
            </a:ln>
            <a:effectLst/>
          </c:spPr>
          <c:invertIfNegative val="0"/>
          <c:cat>
            <c:numRef>
              <c:f>'Statistik Ny'!$C$51:$J$51</c:f>
              <c:numCache>
                <c:formatCode>General</c:formatCode>
                <c:ptCount val="8"/>
                <c:pt idx="0">
                  <c:v>2017</c:v>
                </c:pt>
                <c:pt idx="1">
                  <c:v>2018</c:v>
                </c:pt>
                <c:pt idx="2">
                  <c:v>2019</c:v>
                </c:pt>
                <c:pt idx="3">
                  <c:v>2020</c:v>
                </c:pt>
                <c:pt idx="4">
                  <c:v>2021</c:v>
                </c:pt>
                <c:pt idx="5">
                  <c:v>2022</c:v>
                </c:pt>
                <c:pt idx="6">
                  <c:v>2023</c:v>
                </c:pt>
                <c:pt idx="7">
                  <c:v>2024</c:v>
                </c:pt>
              </c:numCache>
            </c:numRef>
          </c:cat>
          <c:val>
            <c:numRef>
              <c:f>'Statistik Ny'!$C$54:$J$54</c:f>
              <c:numCache>
                <c:formatCode>#,##0</c:formatCode>
                <c:ptCount val="8"/>
                <c:pt idx="0">
                  <c:v>20002.849999999999</c:v>
                </c:pt>
                <c:pt idx="1">
                  <c:v>18238.893000000004</c:v>
                </c:pt>
                <c:pt idx="2">
                  <c:v>12354.955000000002</c:v>
                </c:pt>
                <c:pt idx="3">
                  <c:v>14040.7</c:v>
                </c:pt>
                <c:pt idx="4">
                  <c:v>18303.3</c:v>
                </c:pt>
                <c:pt idx="5">
                  <c:v>20621.34</c:v>
                </c:pt>
                <c:pt idx="6">
                  <c:v>10450.691000000003</c:v>
                </c:pt>
                <c:pt idx="7">
                  <c:v>3161.15</c:v>
                </c:pt>
              </c:numCache>
              <c:extLst/>
            </c:numRef>
          </c:val>
          <c:extLst>
            <c:ext xmlns:c16="http://schemas.microsoft.com/office/drawing/2014/chart" uri="{C3380CC4-5D6E-409C-BE32-E72D297353CC}">
              <c16:uniqueId val="{00000004-399C-4DD4-827F-03762B4E539D}"/>
            </c:ext>
          </c:extLst>
        </c:ser>
        <c:ser>
          <c:idx val="3"/>
          <c:order val="3"/>
          <c:tx>
            <c:strRef>
              <c:f>'Statistik Ny'!$V$55</c:f>
              <c:strCache>
                <c:ptCount val="1"/>
                <c:pt idx="0">
                  <c:v>Community Property</c:v>
                </c:pt>
              </c:strCache>
            </c:strRef>
          </c:tx>
          <c:spPr>
            <a:solidFill>
              <a:srgbClr val="DBD99A"/>
            </a:solidFill>
            <a:ln>
              <a:noFill/>
            </a:ln>
            <a:effectLst/>
          </c:spPr>
          <c:invertIfNegative val="0"/>
          <c:cat>
            <c:numRef>
              <c:f>'Statistik Ny'!$C$51:$J$51</c:f>
              <c:numCache>
                <c:formatCode>General</c:formatCode>
                <c:ptCount val="8"/>
                <c:pt idx="0">
                  <c:v>2017</c:v>
                </c:pt>
                <c:pt idx="1">
                  <c:v>2018</c:v>
                </c:pt>
                <c:pt idx="2">
                  <c:v>2019</c:v>
                </c:pt>
                <c:pt idx="3">
                  <c:v>2020</c:v>
                </c:pt>
                <c:pt idx="4">
                  <c:v>2021</c:v>
                </c:pt>
                <c:pt idx="5">
                  <c:v>2022</c:v>
                </c:pt>
                <c:pt idx="6">
                  <c:v>2023</c:v>
                </c:pt>
                <c:pt idx="7">
                  <c:v>2024</c:v>
                </c:pt>
              </c:numCache>
            </c:numRef>
          </c:cat>
          <c:val>
            <c:numRef>
              <c:f>'Statistik Ny'!$C$55:$J$55</c:f>
              <c:numCache>
                <c:formatCode>#,##0</c:formatCode>
                <c:ptCount val="8"/>
                <c:pt idx="0">
                  <c:v>8800.6500000000015</c:v>
                </c:pt>
                <c:pt idx="1">
                  <c:v>8645.5</c:v>
                </c:pt>
                <c:pt idx="2">
                  <c:v>17952.211000000003</c:v>
                </c:pt>
                <c:pt idx="3">
                  <c:v>48403</c:v>
                </c:pt>
                <c:pt idx="4">
                  <c:v>30587</c:v>
                </c:pt>
                <c:pt idx="5">
                  <c:v>16095.16</c:v>
                </c:pt>
                <c:pt idx="6">
                  <c:v>10142.5</c:v>
                </c:pt>
                <c:pt idx="7">
                  <c:v>2592.1999999999998</c:v>
                </c:pt>
              </c:numCache>
              <c:extLst/>
            </c:numRef>
          </c:val>
          <c:extLst>
            <c:ext xmlns:c16="http://schemas.microsoft.com/office/drawing/2014/chart" uri="{C3380CC4-5D6E-409C-BE32-E72D297353CC}">
              <c16:uniqueId val="{00000005-399C-4DD4-827F-03762B4E539D}"/>
            </c:ext>
          </c:extLst>
        </c:ser>
        <c:ser>
          <c:idx val="4"/>
          <c:order val="4"/>
          <c:tx>
            <c:strRef>
              <c:f>'Statistik Ny'!$V$56</c:f>
              <c:strCache>
                <c:ptCount val="1"/>
                <c:pt idx="0">
                  <c:v>Office</c:v>
                </c:pt>
              </c:strCache>
            </c:strRef>
          </c:tx>
          <c:spPr>
            <a:solidFill>
              <a:srgbClr val="D2785A"/>
            </a:solidFill>
            <a:ln>
              <a:noFill/>
            </a:ln>
            <a:effectLst/>
          </c:spPr>
          <c:invertIfNegative val="0"/>
          <c:cat>
            <c:numRef>
              <c:f>'Statistik Ny'!$C$51:$J$51</c:f>
              <c:numCache>
                <c:formatCode>General</c:formatCode>
                <c:ptCount val="8"/>
                <c:pt idx="0">
                  <c:v>2017</c:v>
                </c:pt>
                <c:pt idx="1">
                  <c:v>2018</c:v>
                </c:pt>
                <c:pt idx="2">
                  <c:v>2019</c:v>
                </c:pt>
                <c:pt idx="3">
                  <c:v>2020</c:v>
                </c:pt>
                <c:pt idx="4">
                  <c:v>2021</c:v>
                </c:pt>
                <c:pt idx="5">
                  <c:v>2022</c:v>
                </c:pt>
                <c:pt idx="6">
                  <c:v>2023</c:v>
                </c:pt>
                <c:pt idx="7">
                  <c:v>2024</c:v>
                </c:pt>
              </c:numCache>
            </c:numRef>
          </c:cat>
          <c:val>
            <c:numRef>
              <c:f>'Statistik Ny'!$C$56:$J$56</c:f>
              <c:numCache>
                <c:formatCode>#,##0</c:formatCode>
                <c:ptCount val="8"/>
                <c:pt idx="0">
                  <c:v>29452.343999999997</c:v>
                </c:pt>
                <c:pt idx="1">
                  <c:v>32169.98</c:v>
                </c:pt>
                <c:pt idx="2">
                  <c:v>52954.350000000006</c:v>
                </c:pt>
                <c:pt idx="3">
                  <c:v>30234.3</c:v>
                </c:pt>
                <c:pt idx="4">
                  <c:v>103097.29999999999</c:v>
                </c:pt>
                <c:pt idx="5">
                  <c:v>36170</c:v>
                </c:pt>
                <c:pt idx="6">
                  <c:v>17460.025000000001</c:v>
                </c:pt>
                <c:pt idx="7">
                  <c:v>6077.4750000000004</c:v>
                </c:pt>
              </c:numCache>
              <c:extLst/>
            </c:numRef>
          </c:val>
          <c:extLst>
            <c:ext xmlns:c16="http://schemas.microsoft.com/office/drawing/2014/chart" uri="{C3380CC4-5D6E-409C-BE32-E72D297353CC}">
              <c16:uniqueId val="{00000006-399C-4DD4-827F-03762B4E539D}"/>
            </c:ext>
          </c:extLst>
        </c:ser>
        <c:ser>
          <c:idx val="5"/>
          <c:order val="5"/>
          <c:tx>
            <c:strRef>
              <c:f>'Statistik Ny'!$V$57</c:f>
              <c:strCache>
                <c:ptCount val="1"/>
                <c:pt idx="0">
                  <c:v>Hotel</c:v>
                </c:pt>
              </c:strCache>
            </c:strRef>
          </c:tx>
          <c:spPr>
            <a:solidFill>
              <a:srgbClr val="A388BF"/>
            </a:solidFill>
            <a:ln>
              <a:noFill/>
            </a:ln>
            <a:effectLst/>
          </c:spPr>
          <c:invertIfNegative val="0"/>
          <c:cat>
            <c:numRef>
              <c:f>'Statistik Ny'!$C$51:$J$51</c:f>
              <c:numCache>
                <c:formatCode>General</c:formatCode>
                <c:ptCount val="8"/>
                <c:pt idx="0">
                  <c:v>2017</c:v>
                </c:pt>
                <c:pt idx="1">
                  <c:v>2018</c:v>
                </c:pt>
                <c:pt idx="2">
                  <c:v>2019</c:v>
                </c:pt>
                <c:pt idx="3">
                  <c:v>2020</c:v>
                </c:pt>
                <c:pt idx="4">
                  <c:v>2021</c:v>
                </c:pt>
                <c:pt idx="5">
                  <c:v>2022</c:v>
                </c:pt>
                <c:pt idx="6">
                  <c:v>2023</c:v>
                </c:pt>
                <c:pt idx="7">
                  <c:v>2024</c:v>
                </c:pt>
              </c:numCache>
            </c:numRef>
          </c:cat>
          <c:val>
            <c:numRef>
              <c:f>'Statistik Ny'!$C$57:$J$57</c:f>
              <c:numCache>
                <c:formatCode>#,##0</c:formatCode>
                <c:ptCount val="8"/>
                <c:pt idx="0">
                  <c:v>3302</c:v>
                </c:pt>
                <c:pt idx="1">
                  <c:v>3022.5</c:v>
                </c:pt>
                <c:pt idx="2">
                  <c:v>3873.55</c:v>
                </c:pt>
                <c:pt idx="3">
                  <c:v>2395</c:v>
                </c:pt>
                <c:pt idx="4">
                  <c:v>4728</c:v>
                </c:pt>
                <c:pt idx="5">
                  <c:v>2770.9</c:v>
                </c:pt>
                <c:pt idx="6">
                  <c:v>2730.5</c:v>
                </c:pt>
                <c:pt idx="7">
                  <c:v>1260</c:v>
                </c:pt>
              </c:numCache>
              <c:extLst/>
            </c:numRef>
          </c:val>
          <c:extLst>
            <c:ext xmlns:c16="http://schemas.microsoft.com/office/drawing/2014/chart" uri="{C3380CC4-5D6E-409C-BE32-E72D297353CC}">
              <c16:uniqueId val="{00000007-399C-4DD4-827F-03762B4E539D}"/>
            </c:ext>
          </c:extLst>
        </c:ser>
        <c:ser>
          <c:idx val="6"/>
          <c:order val="6"/>
          <c:tx>
            <c:strRef>
              <c:f>'Statistik Ny'!$V$58</c:f>
              <c:strCache>
                <c:ptCount val="1"/>
                <c:pt idx="0">
                  <c:v>Other</c:v>
                </c:pt>
              </c:strCache>
            </c:strRef>
          </c:tx>
          <c:spPr>
            <a:solidFill>
              <a:srgbClr val="885073"/>
            </a:solidFill>
            <a:ln>
              <a:noFill/>
            </a:ln>
            <a:effectLst/>
          </c:spPr>
          <c:invertIfNegative val="0"/>
          <c:cat>
            <c:numRef>
              <c:f>'Statistik Ny'!$C$51:$J$51</c:f>
              <c:numCache>
                <c:formatCode>General</c:formatCode>
                <c:ptCount val="8"/>
                <c:pt idx="0">
                  <c:v>2017</c:v>
                </c:pt>
                <c:pt idx="1">
                  <c:v>2018</c:v>
                </c:pt>
                <c:pt idx="2">
                  <c:v>2019</c:v>
                </c:pt>
                <c:pt idx="3">
                  <c:v>2020</c:v>
                </c:pt>
                <c:pt idx="4">
                  <c:v>2021</c:v>
                </c:pt>
                <c:pt idx="5">
                  <c:v>2022</c:v>
                </c:pt>
                <c:pt idx="6">
                  <c:v>2023</c:v>
                </c:pt>
                <c:pt idx="7">
                  <c:v>2024</c:v>
                </c:pt>
              </c:numCache>
            </c:numRef>
          </c:cat>
          <c:val>
            <c:numRef>
              <c:f>'Statistik Ny'!$C$58:$J$58</c:f>
              <c:numCache>
                <c:formatCode>#,##0</c:formatCode>
                <c:ptCount val="8"/>
                <c:pt idx="0">
                  <c:v>4586.4130000000005</c:v>
                </c:pt>
                <c:pt idx="1">
                  <c:v>691.29999999998836</c:v>
                </c:pt>
                <c:pt idx="2">
                  <c:v>2235.6061670000199</c:v>
                </c:pt>
                <c:pt idx="3">
                  <c:v>2250.1000000000349</c:v>
                </c:pt>
                <c:pt idx="4">
                  <c:v>1904.5000000001164</c:v>
                </c:pt>
                <c:pt idx="5">
                  <c:v>5145.5</c:v>
                </c:pt>
                <c:pt idx="6">
                  <c:v>303.49999999998545</c:v>
                </c:pt>
                <c:pt idx="7">
                  <c:v>250</c:v>
                </c:pt>
              </c:numCache>
              <c:extLst/>
            </c:numRef>
          </c:val>
          <c:extLst>
            <c:ext xmlns:c16="http://schemas.microsoft.com/office/drawing/2014/chart" uri="{C3380CC4-5D6E-409C-BE32-E72D297353CC}">
              <c16:uniqueId val="{00000008-399C-4DD4-827F-03762B4E539D}"/>
            </c:ext>
          </c:extLst>
        </c:ser>
        <c:dLbls>
          <c:showLegendKey val="0"/>
          <c:showVal val="0"/>
          <c:showCatName val="0"/>
          <c:showSerName val="0"/>
          <c:showPercent val="0"/>
          <c:showBubbleSize val="0"/>
        </c:dLbls>
        <c:gapWidth val="150"/>
        <c:overlap val="100"/>
        <c:axId val="806960504"/>
        <c:axId val="806961488"/>
      </c:barChart>
      <c:catAx>
        <c:axId val="80696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0" i="0" u="none" strike="noStrike" kern="1200" baseline="0">
                <a:solidFill>
                  <a:srgbClr val="595959"/>
                </a:solidFill>
                <a:latin typeface="Calibre"/>
                <a:ea typeface="Calibre"/>
                <a:cs typeface="Calibre"/>
              </a:defRPr>
            </a:pPr>
            <a:endParaRPr lang="LID4096"/>
          </a:p>
        </c:txPr>
        <c:crossAx val="806961488"/>
        <c:crosses val="autoZero"/>
        <c:auto val="1"/>
        <c:lblAlgn val="ctr"/>
        <c:lblOffset val="100"/>
        <c:noMultiLvlLbl val="0"/>
      </c:catAx>
      <c:valAx>
        <c:axId val="806961488"/>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e" panose="020B0503030202060203" pitchFamily="34" charset="0"/>
                <a:ea typeface="+mn-ea"/>
                <a:cs typeface="+mn-cs"/>
              </a:defRPr>
            </a:pPr>
            <a:endParaRPr lang="LID4096"/>
          </a:p>
        </c:txPr>
        <c:crossAx val="8069605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lang="en-US" sz="1400" b="0" i="0" u="none" strike="noStrike" kern="1200" baseline="0">
                <a:solidFill>
                  <a:srgbClr val="595959"/>
                </a:solidFill>
                <a:latin typeface="Calibre"/>
                <a:ea typeface="Calibre"/>
                <a:cs typeface="Calibre"/>
              </a:defRPr>
            </a:pPr>
            <a:endParaRPr lang="LID4096"/>
          </a:p>
        </c:txPr>
      </c:legendEntry>
      <c:layout>
        <c:manualLayout>
          <c:xMode val="edge"/>
          <c:yMode val="edge"/>
          <c:x val="2.6539959505007839E-2"/>
          <c:y val="0.78287735219538235"/>
          <c:w val="0.95686489827571319"/>
          <c:h val="0.20138351350149028"/>
        </c:manualLayout>
      </c:layout>
      <c:overlay val="0"/>
      <c:spPr>
        <a:noFill/>
        <a:ln>
          <a:noFill/>
        </a:ln>
        <a:effectLst/>
      </c:spPr>
      <c:txPr>
        <a:bodyPr rot="0" spcFirstLastPara="1" vertOverflow="ellipsis" vert="horz" wrap="square" anchor="ctr" anchorCtr="1"/>
        <a:lstStyle/>
        <a:p>
          <a:pPr>
            <a:defRPr lang="en-US" sz="1400" b="0" i="0" u="none" strike="noStrike" kern="1200" baseline="0">
              <a:solidFill>
                <a:srgbClr val="595959"/>
              </a:solidFill>
              <a:latin typeface="Calibre"/>
              <a:ea typeface="Calibre"/>
              <a:cs typeface="Calibre"/>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latin typeface="Futura Lt BT" panose="020B0402020204020303" pitchFamily="34" charset="0"/>
        </a:defRPr>
      </a:pPr>
      <a:endParaRPr lang="LID4096"/>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57578131438987"/>
          <c:y val="5.1824786863214484E-2"/>
          <c:w val="0.83381831344796675"/>
          <c:h val="0.70601326956568233"/>
        </c:manualLayout>
      </c:layout>
      <c:lineChart>
        <c:grouping val="standard"/>
        <c:varyColors val="0"/>
        <c:ser>
          <c:idx val="0"/>
          <c:order val="0"/>
          <c:tx>
            <c:strRef>
              <c:f>'Yield '!$A$4</c:f>
              <c:strCache>
                <c:ptCount val="1"/>
                <c:pt idx="0">
                  <c:v>Gothenburg</c:v>
                </c:pt>
              </c:strCache>
            </c:strRef>
          </c:tx>
          <c:spPr>
            <a:ln w="25400" cap="rnd" cmpd="sng" algn="ctr">
              <a:solidFill>
                <a:schemeClr val="accent4"/>
              </a:solidFill>
              <a:prstDash val="solid"/>
              <a:round/>
              <a:headEnd type="none" w="med" len="med"/>
              <a:tailEnd type="none" w="med" len="med"/>
            </a:ln>
          </c:spPr>
          <c:marker>
            <c:symbol val="none"/>
          </c:marker>
          <c:cat>
            <c:strRef>
              <c:f>'Yield '!$B$3:$Z$3</c:f>
              <c:strCache>
                <c:ptCount val="25"/>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20223</c:v>
                </c:pt>
                <c:pt idx="24">
                  <c:v>Q1 2024</c:v>
                </c:pt>
              </c:strCache>
            </c:strRef>
          </c:cat>
          <c:val>
            <c:numRef>
              <c:f>'Yield '!$B$4:$Z$4</c:f>
              <c:numCache>
                <c:formatCode>#,##0.00_);\(#,##0.00\)</c:formatCode>
                <c:ptCount val="25"/>
                <c:pt idx="0">
                  <c:v>5.25</c:v>
                </c:pt>
                <c:pt idx="1">
                  <c:v>5.25</c:v>
                </c:pt>
                <c:pt idx="2">
                  <c:v>5</c:v>
                </c:pt>
                <c:pt idx="3">
                  <c:v>4.75</c:v>
                </c:pt>
                <c:pt idx="4">
                  <c:v>4.6500000000000004</c:v>
                </c:pt>
                <c:pt idx="5">
                  <c:v>4.6500000000000004</c:v>
                </c:pt>
                <c:pt idx="6">
                  <c:v>4.5999999999999996</c:v>
                </c:pt>
                <c:pt idx="7">
                  <c:v>4.5</c:v>
                </c:pt>
                <c:pt idx="8">
                  <c:v>4.5</c:v>
                </c:pt>
                <c:pt idx="9">
                  <c:v>4.5</c:v>
                </c:pt>
                <c:pt idx="10">
                  <c:v>4.3499999999999996</c:v>
                </c:pt>
                <c:pt idx="11">
                  <c:v>4.1500000000000004</c:v>
                </c:pt>
                <c:pt idx="12">
                  <c:v>4</c:v>
                </c:pt>
                <c:pt idx="13">
                  <c:v>3.75</c:v>
                </c:pt>
                <c:pt idx="14">
                  <c:v>3.5</c:v>
                </c:pt>
                <c:pt idx="15">
                  <c:v>3.45</c:v>
                </c:pt>
                <c:pt idx="16">
                  <c:v>3.4</c:v>
                </c:pt>
                <c:pt idx="17">
                  <c:v>3.5</c:v>
                </c:pt>
                <c:pt idx="18">
                  <c:v>4</c:v>
                </c:pt>
                <c:pt idx="19">
                  <c:v>4.75</c:v>
                </c:pt>
                <c:pt idx="20">
                  <c:v>4.75</c:v>
                </c:pt>
                <c:pt idx="21">
                  <c:v>4.75</c:v>
                </c:pt>
                <c:pt idx="22" formatCode="General">
                  <c:v>4.8499999999999996</c:v>
                </c:pt>
                <c:pt idx="23">
                  <c:v>5</c:v>
                </c:pt>
                <c:pt idx="24">
                  <c:v>5.0999999999999996</c:v>
                </c:pt>
              </c:numCache>
            </c:numRef>
          </c:val>
          <c:smooth val="0"/>
          <c:extLst>
            <c:ext xmlns:c16="http://schemas.microsoft.com/office/drawing/2014/chart" uri="{C3380CC4-5D6E-409C-BE32-E72D297353CC}">
              <c16:uniqueId val="{00000000-EF52-4B1F-9A9B-E0E6D7A28A46}"/>
            </c:ext>
          </c:extLst>
        </c:ser>
        <c:ser>
          <c:idx val="1"/>
          <c:order val="1"/>
          <c:tx>
            <c:strRef>
              <c:f>'Yield '!$A$5</c:f>
              <c:strCache>
                <c:ptCount val="1"/>
                <c:pt idx="0">
                  <c:v>Malmö</c:v>
                </c:pt>
              </c:strCache>
            </c:strRef>
          </c:tx>
          <c:spPr>
            <a:ln w="25400" cap="rnd" cmpd="sng" algn="ctr">
              <a:solidFill>
                <a:srgbClr val="435254"/>
              </a:solidFill>
              <a:prstDash val="solid"/>
              <a:round/>
              <a:headEnd type="none" w="med" len="med"/>
              <a:tailEnd type="none" w="med" len="med"/>
            </a:ln>
          </c:spPr>
          <c:marker>
            <c:symbol val="none"/>
          </c:marker>
          <c:cat>
            <c:strRef>
              <c:f>'Yield '!$B$3:$Z$3</c:f>
              <c:strCache>
                <c:ptCount val="25"/>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20223</c:v>
                </c:pt>
                <c:pt idx="24">
                  <c:v>Q1 2024</c:v>
                </c:pt>
              </c:strCache>
            </c:strRef>
          </c:cat>
          <c:val>
            <c:numRef>
              <c:f>'Yield '!$B$5:$Z$5</c:f>
              <c:numCache>
                <c:formatCode>#,##0.00_);\(#,##0.00\)</c:formatCode>
                <c:ptCount val="25"/>
                <c:pt idx="0">
                  <c:v>6</c:v>
                </c:pt>
                <c:pt idx="1">
                  <c:v>6</c:v>
                </c:pt>
                <c:pt idx="2">
                  <c:v>6</c:v>
                </c:pt>
                <c:pt idx="3">
                  <c:v>5.5</c:v>
                </c:pt>
                <c:pt idx="4">
                  <c:v>5.5</c:v>
                </c:pt>
                <c:pt idx="5">
                  <c:v>5.5</c:v>
                </c:pt>
                <c:pt idx="6">
                  <c:v>5.25</c:v>
                </c:pt>
                <c:pt idx="7">
                  <c:v>5</c:v>
                </c:pt>
                <c:pt idx="8">
                  <c:v>5</c:v>
                </c:pt>
                <c:pt idx="9">
                  <c:v>5</c:v>
                </c:pt>
                <c:pt idx="10">
                  <c:v>5</c:v>
                </c:pt>
                <c:pt idx="11">
                  <c:v>5</c:v>
                </c:pt>
                <c:pt idx="12">
                  <c:v>4.5</c:v>
                </c:pt>
                <c:pt idx="13">
                  <c:v>4.4000000000000004</c:v>
                </c:pt>
                <c:pt idx="14">
                  <c:v>4.4000000000000004</c:v>
                </c:pt>
                <c:pt idx="15">
                  <c:v>4</c:v>
                </c:pt>
                <c:pt idx="16">
                  <c:v>3.75</c:v>
                </c:pt>
                <c:pt idx="17">
                  <c:v>3.85</c:v>
                </c:pt>
                <c:pt idx="18">
                  <c:v>4.3499999999999996</c:v>
                </c:pt>
                <c:pt idx="19">
                  <c:v>5</c:v>
                </c:pt>
                <c:pt idx="20">
                  <c:v>4.9000000000000004</c:v>
                </c:pt>
                <c:pt idx="21">
                  <c:v>4.9000000000000004</c:v>
                </c:pt>
                <c:pt idx="22">
                  <c:v>5</c:v>
                </c:pt>
                <c:pt idx="23">
                  <c:v>5.25</c:v>
                </c:pt>
                <c:pt idx="24">
                  <c:v>5.4</c:v>
                </c:pt>
              </c:numCache>
            </c:numRef>
          </c:val>
          <c:smooth val="0"/>
          <c:extLst>
            <c:ext xmlns:c16="http://schemas.microsoft.com/office/drawing/2014/chart" uri="{C3380CC4-5D6E-409C-BE32-E72D297353CC}">
              <c16:uniqueId val="{00000001-EF52-4B1F-9A9B-E0E6D7A28A46}"/>
            </c:ext>
          </c:extLst>
        </c:ser>
        <c:ser>
          <c:idx val="2"/>
          <c:order val="2"/>
          <c:tx>
            <c:strRef>
              <c:f>'Yield '!$A$6</c:f>
              <c:strCache>
                <c:ptCount val="1"/>
                <c:pt idx="0">
                  <c:v>Stockholm</c:v>
                </c:pt>
              </c:strCache>
            </c:strRef>
          </c:tx>
          <c:spPr>
            <a:ln w="25400" cap="rnd" cmpd="sng" algn="ctr">
              <a:solidFill>
                <a:srgbClr val="17E88F"/>
              </a:solidFill>
              <a:prstDash val="solid"/>
              <a:round/>
              <a:headEnd type="none" w="med" len="med"/>
              <a:tailEnd type="none" w="med" len="med"/>
            </a:ln>
          </c:spPr>
          <c:marker>
            <c:symbol val="none"/>
          </c:marker>
          <c:cat>
            <c:strRef>
              <c:f>'Yield '!$B$3:$Z$3</c:f>
              <c:strCache>
                <c:ptCount val="25"/>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20223</c:v>
                </c:pt>
                <c:pt idx="24">
                  <c:v>Q1 2024</c:v>
                </c:pt>
              </c:strCache>
            </c:strRef>
          </c:cat>
          <c:val>
            <c:numRef>
              <c:f>'Yield '!$B$6:$Z$6</c:f>
              <c:numCache>
                <c:formatCode>#,##0.00_);\(#,##0.00\)</c:formatCode>
                <c:ptCount val="25"/>
                <c:pt idx="0">
                  <c:v>5.25</c:v>
                </c:pt>
                <c:pt idx="1">
                  <c:v>5.25</c:v>
                </c:pt>
                <c:pt idx="2">
                  <c:v>5</c:v>
                </c:pt>
                <c:pt idx="3">
                  <c:v>4.75</c:v>
                </c:pt>
                <c:pt idx="4">
                  <c:v>4.6500000000000004</c:v>
                </c:pt>
                <c:pt idx="5">
                  <c:v>4.6500000000000004</c:v>
                </c:pt>
                <c:pt idx="6">
                  <c:v>4.5999999999999996</c:v>
                </c:pt>
                <c:pt idx="7">
                  <c:v>4.5</c:v>
                </c:pt>
                <c:pt idx="8">
                  <c:v>4.5</c:v>
                </c:pt>
                <c:pt idx="9">
                  <c:v>4.5</c:v>
                </c:pt>
                <c:pt idx="10">
                  <c:v>4.25</c:v>
                </c:pt>
                <c:pt idx="11">
                  <c:v>4.1500000000000004</c:v>
                </c:pt>
                <c:pt idx="12">
                  <c:v>4</c:v>
                </c:pt>
                <c:pt idx="13">
                  <c:v>3.75</c:v>
                </c:pt>
                <c:pt idx="14">
                  <c:v>3.5</c:v>
                </c:pt>
                <c:pt idx="15">
                  <c:v>3.45</c:v>
                </c:pt>
                <c:pt idx="16">
                  <c:v>3.4</c:v>
                </c:pt>
                <c:pt idx="17">
                  <c:v>3.5</c:v>
                </c:pt>
                <c:pt idx="18">
                  <c:v>4</c:v>
                </c:pt>
                <c:pt idx="19">
                  <c:v>4.75</c:v>
                </c:pt>
                <c:pt idx="20">
                  <c:v>4.75</c:v>
                </c:pt>
                <c:pt idx="21">
                  <c:v>4.75</c:v>
                </c:pt>
                <c:pt idx="22" formatCode="#,##0.00">
                  <c:v>4.8499999999999996</c:v>
                </c:pt>
                <c:pt idx="23" formatCode="General">
                  <c:v>5</c:v>
                </c:pt>
                <c:pt idx="24" formatCode="General">
                  <c:v>5.0999999999999996</c:v>
                </c:pt>
              </c:numCache>
            </c:numRef>
          </c:val>
          <c:smooth val="0"/>
          <c:extLst>
            <c:ext xmlns:c16="http://schemas.microsoft.com/office/drawing/2014/chart" uri="{C3380CC4-5D6E-409C-BE32-E72D297353CC}">
              <c16:uniqueId val="{00000002-EF52-4B1F-9A9B-E0E6D7A28A46}"/>
            </c:ext>
          </c:extLst>
        </c:ser>
        <c:ser>
          <c:idx val="3"/>
          <c:order val="3"/>
          <c:tx>
            <c:strRef>
              <c:f>'Yield '!$A$7</c:f>
              <c:strCache>
                <c:ptCount val="1"/>
                <c:pt idx="0">
                  <c:v>Helsingborg</c:v>
                </c:pt>
              </c:strCache>
            </c:strRef>
          </c:tx>
          <c:spPr>
            <a:ln>
              <a:solidFill>
                <a:schemeClr val="accent1"/>
              </a:solidFill>
            </a:ln>
          </c:spPr>
          <c:marker>
            <c:symbol val="none"/>
          </c:marker>
          <c:dPt>
            <c:idx val="24"/>
            <c:bubble3D val="0"/>
            <c:spPr>
              <a:ln w="25400">
                <a:solidFill>
                  <a:schemeClr val="accent1"/>
                </a:solidFill>
              </a:ln>
            </c:spPr>
            <c:extLst>
              <c:ext xmlns:c16="http://schemas.microsoft.com/office/drawing/2014/chart" uri="{C3380CC4-5D6E-409C-BE32-E72D297353CC}">
                <c16:uniqueId val="{00000004-EF52-4B1F-9A9B-E0E6D7A28A46}"/>
              </c:ext>
            </c:extLst>
          </c:dPt>
          <c:cat>
            <c:strRef>
              <c:f>'Yield '!$B$3:$Z$3</c:f>
              <c:strCache>
                <c:ptCount val="25"/>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20223</c:v>
                </c:pt>
                <c:pt idx="24">
                  <c:v>Q1 2024</c:v>
                </c:pt>
              </c:strCache>
            </c:strRef>
          </c:cat>
          <c:val>
            <c:numRef>
              <c:f>'Yield '!$B$7:$Z$7</c:f>
              <c:numCache>
                <c:formatCode>General</c:formatCode>
                <c:ptCount val="25"/>
                <c:pt idx="20">
                  <c:v>4.9000000000000004</c:v>
                </c:pt>
                <c:pt idx="21">
                  <c:v>4.9000000000000004</c:v>
                </c:pt>
                <c:pt idx="22">
                  <c:v>5</c:v>
                </c:pt>
                <c:pt idx="23">
                  <c:v>5.2</c:v>
                </c:pt>
                <c:pt idx="24">
                  <c:v>5.25</c:v>
                </c:pt>
              </c:numCache>
            </c:numRef>
          </c:val>
          <c:smooth val="0"/>
          <c:extLst>
            <c:ext xmlns:c16="http://schemas.microsoft.com/office/drawing/2014/chart" uri="{C3380CC4-5D6E-409C-BE32-E72D297353CC}">
              <c16:uniqueId val="{00000005-EF52-4B1F-9A9B-E0E6D7A28A46}"/>
            </c:ext>
          </c:extLst>
        </c:ser>
        <c:ser>
          <c:idx val="4"/>
          <c:order val="4"/>
          <c:tx>
            <c:strRef>
              <c:f>'Yield '!$A$8</c:f>
              <c:strCache>
                <c:ptCount val="1"/>
                <c:pt idx="0">
                  <c:v>Lättindustri, Prime</c:v>
                </c:pt>
              </c:strCache>
            </c:strRef>
          </c:tx>
          <c:spPr>
            <a:ln w="25400">
              <a:solidFill>
                <a:schemeClr val="accent2"/>
              </a:solidFill>
            </a:ln>
          </c:spPr>
          <c:marker>
            <c:symbol val="none"/>
          </c:marker>
          <c:cat>
            <c:strRef>
              <c:f>'Yield '!$B$3:$Z$3</c:f>
              <c:strCache>
                <c:ptCount val="25"/>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20223</c:v>
                </c:pt>
                <c:pt idx="24">
                  <c:v>Q1 2024</c:v>
                </c:pt>
              </c:strCache>
            </c:strRef>
          </c:cat>
          <c:val>
            <c:numRef>
              <c:f>'Yield '!$B$8:$Z$8</c:f>
              <c:numCache>
                <c:formatCode>General</c:formatCode>
                <c:ptCount val="25"/>
                <c:pt idx="3" formatCode="#,##0.00_);\(#,##0.00\)">
                  <c:v>5.75</c:v>
                </c:pt>
                <c:pt idx="4" formatCode="#,##0.00_);\(#,##0.00\)">
                  <c:v>5.55</c:v>
                </c:pt>
                <c:pt idx="5" formatCode="#,##0.00_);\(#,##0.00\)">
                  <c:v>5.55</c:v>
                </c:pt>
                <c:pt idx="6" formatCode="#,##0.00_);\(#,##0.00\)">
                  <c:v>5.55</c:v>
                </c:pt>
                <c:pt idx="7" formatCode="#,##0.00_);\(#,##0.00\)">
                  <c:v>5.4</c:v>
                </c:pt>
                <c:pt idx="8" formatCode="#,##0.00_);\(#,##0.00\)">
                  <c:v>5.4</c:v>
                </c:pt>
                <c:pt idx="9" formatCode="#,##0.00_);\(#,##0.00\)">
                  <c:v>5.4</c:v>
                </c:pt>
                <c:pt idx="10" formatCode="#,##0.00_);\(#,##0.00\)">
                  <c:v>5.4</c:v>
                </c:pt>
                <c:pt idx="11" formatCode="#,##0.00_);\(#,##0.00\)">
                  <c:v>5.25</c:v>
                </c:pt>
                <c:pt idx="12" formatCode="#,##0.00_);\(#,##0.00\)">
                  <c:v>5</c:v>
                </c:pt>
                <c:pt idx="13" formatCode="#,##0.00_);\(#,##0.00\)">
                  <c:v>5</c:v>
                </c:pt>
                <c:pt idx="14" formatCode="#,##0.00_);\(#,##0.00\)">
                  <c:v>4.8</c:v>
                </c:pt>
                <c:pt idx="15" formatCode="#,##0.00_);\(#,##0.00\)">
                  <c:v>4.75</c:v>
                </c:pt>
                <c:pt idx="16" formatCode="#,##0.00_);\(#,##0.00\)">
                  <c:v>4.75</c:v>
                </c:pt>
                <c:pt idx="17" formatCode="#,##0.00_);\(#,##0.00\)">
                  <c:v>4.8499999999999996</c:v>
                </c:pt>
                <c:pt idx="18" formatCode="#,##0.00_);\(#,##0.00\)">
                  <c:v>5.0999999999999996</c:v>
                </c:pt>
                <c:pt idx="19" formatCode="#,##0.00_);\(#,##0.00\)">
                  <c:v>5.25</c:v>
                </c:pt>
                <c:pt idx="20" formatCode="#,##0.00_);\(#,##0.00\)">
                  <c:v>5.25</c:v>
                </c:pt>
                <c:pt idx="21" formatCode="#,##0.00_);\(#,##0.00\)">
                  <c:v>5.5</c:v>
                </c:pt>
                <c:pt idx="22" formatCode="#,##0.00_);\(#,##0.00\)">
                  <c:v>5.75</c:v>
                </c:pt>
                <c:pt idx="23" formatCode="#,##0.00_);\(#,##0.00\)">
                  <c:v>5.75</c:v>
                </c:pt>
                <c:pt idx="24" formatCode="#,##0.00_);\(#,##0.00\)">
                  <c:v>5.75</c:v>
                </c:pt>
              </c:numCache>
            </c:numRef>
          </c:val>
          <c:smooth val="0"/>
          <c:extLst>
            <c:ext xmlns:c16="http://schemas.microsoft.com/office/drawing/2014/chart" uri="{C3380CC4-5D6E-409C-BE32-E72D297353CC}">
              <c16:uniqueId val="{00000006-EF52-4B1F-9A9B-E0E6D7A28A46}"/>
            </c:ext>
          </c:extLst>
        </c:ser>
        <c:dLbls>
          <c:showLegendKey val="0"/>
          <c:showVal val="0"/>
          <c:showCatName val="0"/>
          <c:showSerName val="0"/>
          <c:showPercent val="0"/>
          <c:showBubbleSize val="0"/>
        </c:dLbls>
        <c:smooth val="0"/>
        <c:axId val="1007508159"/>
        <c:axId val="142589119"/>
      </c:lineChart>
      <c:catAx>
        <c:axId val="1007508159"/>
        <c:scaling>
          <c:orientation val="minMax"/>
        </c:scaling>
        <c:delete val="0"/>
        <c:axPos val="b"/>
        <c:numFmt formatCode="General" sourceLinked="0"/>
        <c:majorTickMark val="none"/>
        <c:minorTickMark val="none"/>
        <c:tickLblPos val="low"/>
        <c:spPr>
          <a:noFill/>
          <a:ln w="9525">
            <a:solidFill>
              <a:srgbClr val="435254"/>
            </a:solidFill>
          </a:ln>
          <a:extLst>
            <a:ext uri="{909E8E84-426E-40DD-AFC4-6F175D3DCCD1}">
              <a14:hiddenFill xmlns:a14="http://schemas.microsoft.com/office/drawing/2010/main">
                <a:noFill/>
              </a14:hiddenFill>
            </a:ext>
          </a:extLst>
        </c:spPr>
        <c:txPr>
          <a:bodyPr rot="2700000" vert="horz"/>
          <a:lstStyle/>
          <a:p>
            <a:pPr>
              <a:defRPr sz="1000" b="0">
                <a:solidFill>
                  <a:srgbClr val="595959"/>
                </a:solidFill>
                <a:latin typeface="Calibre"/>
                <a:ea typeface="Calibre"/>
                <a:cs typeface="Calibre"/>
              </a:defRPr>
            </a:pPr>
            <a:endParaRPr lang="LID4096"/>
          </a:p>
        </c:txPr>
        <c:crossAx val="142589119"/>
        <c:crosses val="autoZero"/>
        <c:auto val="1"/>
        <c:lblAlgn val="ctr"/>
        <c:lblOffset val="100"/>
        <c:noMultiLvlLbl val="0"/>
      </c:catAx>
      <c:valAx>
        <c:axId val="142589119"/>
        <c:scaling>
          <c:orientation val="minMax"/>
          <c:min val="2"/>
        </c:scaling>
        <c:delete val="0"/>
        <c:axPos val="l"/>
        <c:majorGridlines>
          <c:spPr>
            <a:ln w="12700">
              <a:solidFill>
                <a:srgbClr val="CAD1D3"/>
              </a:solidFill>
              <a:prstDash val="solid"/>
            </a:ln>
          </c:spPr>
        </c:majorGridlines>
        <c:numFmt formatCode="#.##0;\(#.##0\);0" sourceLinked="0"/>
        <c:majorTickMark val="none"/>
        <c:minorTickMark val="none"/>
        <c:tickLblPos val="nextTo"/>
        <c:spPr>
          <a:noFill/>
          <a:ln w="9525" cap="flat" cmpd="sng" algn="ctr">
            <a:noFill/>
            <a:prstDash val="solid"/>
            <a:round/>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cmpd="sng" algn="ctr">
                <a:solidFill>
                  <a:srgbClr val="435254"/>
                </a:solidFill>
                <a:prstDash val="solid"/>
                <a:round/>
              </a14:hiddenLine>
            </a:ext>
          </a:extLst>
        </c:spPr>
        <c:txPr>
          <a:bodyPr rot="0" vert="horz"/>
          <a:lstStyle/>
          <a:p>
            <a:pPr>
              <a:defRPr sz="1000" b="0">
                <a:solidFill>
                  <a:srgbClr val="595959"/>
                </a:solidFill>
                <a:latin typeface="Calibre"/>
                <a:ea typeface="Calibre"/>
                <a:cs typeface="Calibre"/>
              </a:defRPr>
            </a:pPr>
            <a:endParaRPr lang="LID4096"/>
          </a:p>
        </c:txPr>
        <c:crossAx val="1007508159"/>
        <c:crosses val="autoZero"/>
        <c:crossBetween val="between"/>
      </c:valAx>
      <c:spPr>
        <a:noFill/>
        <a:ln>
          <a:noFill/>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a:noFill/>
            </a14:hiddenLine>
          </a:ext>
        </a:extLst>
      </c:spPr>
    </c:plotArea>
    <c:legend>
      <c:legendPos val="b"/>
      <c:layout>
        <c:manualLayout>
          <c:xMode val="edge"/>
          <c:yMode val="edge"/>
          <c:x val="0.1000000347224754"/>
          <c:y val="0.90407629372648191"/>
          <c:w val="0.84447805412227095"/>
          <c:h val="6.1530003331497843E-2"/>
        </c:manualLayout>
      </c:layout>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a:lstStyle/>
        <a:p>
          <a:pPr>
            <a:defRPr sz="1000" b="0">
              <a:solidFill>
                <a:srgbClr val="595959"/>
              </a:solidFill>
              <a:latin typeface="Calibre"/>
              <a:ea typeface="Calibre"/>
              <a:cs typeface="Calibre"/>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6350" cap="flat" cmpd="sng" algn="ctr">
          <a:solidFill>
            <a:sysClr val="windowText" lastClr="000000">
              <a:tint val="75000"/>
            </a:sysClr>
          </a:solidFill>
          <a:prstDash val="solid"/>
          <a:round/>
        </a14:hiddenLine>
      </a:ext>
    </a:ex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xMode val="edge"/>
          <c:yMode val="edge"/>
          <c:x val="1.1970074318138582E-2"/>
          <c:y val="1.8606781566563004E-2"/>
          <c:w val="0.97731984989150145"/>
          <c:h val="0.82880353130713713"/>
        </c:manualLayout>
      </c:layout>
      <c:lineChart>
        <c:grouping val="standard"/>
        <c:varyColors val="0"/>
        <c:ser>
          <c:idx val="0"/>
          <c:order val="0"/>
          <c:tx>
            <c:strRef>
              <c:f>'Sheet 2'!$A$2</c:f>
              <c:strCache>
                <c:ptCount val="1"/>
                <c:pt idx="0">
                  <c:v>Office</c:v>
                </c:pt>
              </c:strCache>
            </c:strRef>
          </c:tx>
          <c:spPr>
            <a:ln w="28575" cap="rnd" cmpd="sng" algn="ctr">
              <a:solidFill>
                <a:srgbClr val="80BBAD"/>
              </a:solidFill>
              <a:prstDash val="solid"/>
              <a:round/>
              <a:headEnd type="none" w="med" len="med"/>
              <a:tailEnd type="none" w="med" len="med"/>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2'!$B$2:$R$2</c:f>
              <c:numCache>
                <c:formatCode>0.00%</c:formatCode>
                <c:ptCount val="17"/>
                <c:pt idx="0">
                  <c:v>3.4000000000000002E-2</c:v>
                </c:pt>
                <c:pt idx="1">
                  <c:v>3.4000000000000002E-2</c:v>
                </c:pt>
                <c:pt idx="2">
                  <c:v>3.4000000000000002E-2</c:v>
                </c:pt>
                <c:pt idx="3">
                  <c:v>3.4000000000000002E-2</c:v>
                </c:pt>
                <c:pt idx="4">
                  <c:v>3.4000000000000002E-2</c:v>
                </c:pt>
                <c:pt idx="5">
                  <c:v>3.4000000000000002E-2</c:v>
                </c:pt>
                <c:pt idx="6">
                  <c:v>3.3500000000000002E-2</c:v>
                </c:pt>
                <c:pt idx="7">
                  <c:v>3.2500000000000001E-2</c:v>
                </c:pt>
                <c:pt idx="8">
                  <c:v>3.15E-2</c:v>
                </c:pt>
                <c:pt idx="9">
                  <c:v>3.2500000000000001E-2</c:v>
                </c:pt>
                <c:pt idx="10">
                  <c:v>3.5000000000000003E-2</c:v>
                </c:pt>
                <c:pt idx="11">
                  <c:v>3.6999999999999998E-2</c:v>
                </c:pt>
                <c:pt idx="12">
                  <c:v>3.7999999999999999E-2</c:v>
                </c:pt>
                <c:pt idx="13">
                  <c:v>4.0999999999999995E-2</c:v>
                </c:pt>
                <c:pt idx="14">
                  <c:v>4.2500000000000003E-2</c:v>
                </c:pt>
                <c:pt idx="15">
                  <c:v>4.2500000000000003E-2</c:v>
                </c:pt>
                <c:pt idx="16">
                  <c:v>4.2500000000000003E-2</c:v>
                </c:pt>
              </c:numCache>
            </c:numRef>
          </c:val>
          <c:smooth val="0"/>
          <c:extLst>
            <c:ext xmlns:c16="http://schemas.microsoft.com/office/drawing/2014/chart" uri="{C3380CC4-5D6E-409C-BE32-E72D297353CC}">
              <c16:uniqueId val="{00000000-D68A-4DE9-9EAF-B4F87686E920}"/>
            </c:ext>
          </c:extLst>
        </c:ser>
        <c:ser>
          <c:idx val="1"/>
          <c:order val="1"/>
          <c:tx>
            <c:strRef>
              <c:f>'Sheet 2'!$A$3</c:f>
              <c:strCache>
                <c:ptCount val="1"/>
                <c:pt idx="0">
                  <c:v>Multifamily (New production)</c:v>
                </c:pt>
              </c:strCache>
            </c:strRef>
          </c:tx>
          <c:spPr>
            <a:ln w="28575" cap="rnd" cmpd="sng" algn="ctr">
              <a:solidFill>
                <a:srgbClr val="435254"/>
              </a:solidFill>
              <a:prstDash val="solid"/>
              <a:round/>
              <a:headEnd type="none" w="med" len="med"/>
              <a:tailEnd type="none" w="med" len="med"/>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2'!$B$3:$R$3</c:f>
              <c:numCache>
                <c:formatCode>0.00%</c:formatCode>
                <c:ptCount val="17"/>
                <c:pt idx="0">
                  <c:v>3.85E-2</c:v>
                </c:pt>
                <c:pt idx="1">
                  <c:v>3.85E-2</c:v>
                </c:pt>
                <c:pt idx="2">
                  <c:v>3.7499999999999999E-2</c:v>
                </c:pt>
                <c:pt idx="3">
                  <c:v>3.7499999999999999E-2</c:v>
                </c:pt>
                <c:pt idx="4">
                  <c:v>3.5000000000000003E-2</c:v>
                </c:pt>
                <c:pt idx="5">
                  <c:v>3.4000000000000002E-2</c:v>
                </c:pt>
                <c:pt idx="6">
                  <c:v>3.3000000000000002E-2</c:v>
                </c:pt>
                <c:pt idx="7">
                  <c:v>0.03</c:v>
                </c:pt>
                <c:pt idx="8">
                  <c:v>0.03</c:v>
                </c:pt>
                <c:pt idx="9">
                  <c:v>3.1E-2</c:v>
                </c:pt>
                <c:pt idx="10">
                  <c:v>3.85E-2</c:v>
                </c:pt>
                <c:pt idx="11">
                  <c:v>0.04</c:v>
                </c:pt>
                <c:pt idx="12">
                  <c:v>4.1500000000000002E-2</c:v>
                </c:pt>
                <c:pt idx="13">
                  <c:v>4.2000000000000003E-2</c:v>
                </c:pt>
                <c:pt idx="14">
                  <c:v>4.4000000000000004E-2</c:v>
                </c:pt>
                <c:pt idx="15">
                  <c:v>4.4999999999999998E-2</c:v>
                </c:pt>
                <c:pt idx="16">
                  <c:v>4.4999999999999998E-2</c:v>
                </c:pt>
              </c:numCache>
            </c:numRef>
          </c:val>
          <c:smooth val="0"/>
          <c:extLst>
            <c:ext xmlns:c16="http://schemas.microsoft.com/office/drawing/2014/chart" uri="{C3380CC4-5D6E-409C-BE32-E72D297353CC}">
              <c16:uniqueId val="{00000001-D68A-4DE9-9EAF-B4F87686E920}"/>
            </c:ext>
          </c:extLst>
        </c:ser>
        <c:ser>
          <c:idx val="2"/>
          <c:order val="2"/>
          <c:tx>
            <c:strRef>
              <c:f>'Sheet 2'!$A$4</c:f>
              <c:strCache>
                <c:ptCount val="1"/>
                <c:pt idx="0">
                  <c:v>Industrial</c:v>
                </c:pt>
              </c:strCache>
            </c:strRef>
          </c:tx>
          <c:spPr>
            <a:ln w="28575" cap="rnd" cmpd="sng" algn="ctr">
              <a:solidFill>
                <a:srgbClr val="17E88F"/>
              </a:solidFill>
              <a:prstDash val="solid"/>
              <a:round/>
              <a:headEnd type="none" w="med" len="med"/>
              <a:tailEnd type="none" w="med" len="med"/>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2'!$B$4:$R$4</c:f>
              <c:numCache>
                <c:formatCode>0.00%</c:formatCode>
                <c:ptCount val="17"/>
                <c:pt idx="0">
                  <c:v>5.3999999999999999E-2</c:v>
                </c:pt>
                <c:pt idx="1">
                  <c:v>5.3999999999999999E-2</c:v>
                </c:pt>
                <c:pt idx="2">
                  <c:v>5.3999999999999999E-2</c:v>
                </c:pt>
                <c:pt idx="3">
                  <c:v>5.2499999999999998E-2</c:v>
                </c:pt>
                <c:pt idx="4">
                  <c:v>0.05</c:v>
                </c:pt>
                <c:pt idx="5">
                  <c:v>0.05</c:v>
                </c:pt>
                <c:pt idx="6">
                  <c:v>4.8000000000000001E-2</c:v>
                </c:pt>
                <c:pt idx="7">
                  <c:v>4.7500000000000001E-2</c:v>
                </c:pt>
                <c:pt idx="8">
                  <c:v>4.7500000000000001E-2</c:v>
                </c:pt>
                <c:pt idx="9">
                  <c:v>4.8500000000000001E-2</c:v>
                </c:pt>
                <c:pt idx="10">
                  <c:v>0.05</c:v>
                </c:pt>
                <c:pt idx="11">
                  <c:v>5.2499999999999998E-2</c:v>
                </c:pt>
                <c:pt idx="12">
                  <c:v>5.2499999999999998E-2</c:v>
                </c:pt>
                <c:pt idx="13">
                  <c:v>5.5E-2</c:v>
                </c:pt>
                <c:pt idx="14">
                  <c:v>5.7500000000000002E-2</c:v>
                </c:pt>
                <c:pt idx="15">
                  <c:v>5.7500000000000002E-2</c:v>
                </c:pt>
                <c:pt idx="16">
                  <c:v>5.7500000000000002E-2</c:v>
                </c:pt>
              </c:numCache>
            </c:numRef>
          </c:val>
          <c:smooth val="0"/>
          <c:extLst>
            <c:ext xmlns:c16="http://schemas.microsoft.com/office/drawing/2014/chart" uri="{C3380CC4-5D6E-409C-BE32-E72D297353CC}">
              <c16:uniqueId val="{00000002-D68A-4DE9-9EAF-B4F87686E920}"/>
            </c:ext>
          </c:extLst>
        </c:ser>
        <c:ser>
          <c:idx val="3"/>
          <c:order val="3"/>
          <c:tx>
            <c:strRef>
              <c:f>'Sheet 2'!$A$5</c:f>
              <c:strCache>
                <c:ptCount val="1"/>
                <c:pt idx="0">
                  <c:v>Logistics</c:v>
                </c:pt>
              </c:strCache>
            </c:strRef>
          </c:tx>
          <c:spPr>
            <a:ln w="28575" cap="rnd" cmpd="sng" algn="ctr">
              <a:solidFill>
                <a:srgbClr val="DBD99A"/>
              </a:solidFill>
              <a:prstDash val="solid"/>
              <a:round/>
              <a:headEnd type="none" w="med" len="med"/>
              <a:tailEnd type="none" w="med" len="med"/>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2'!$B$5:$R$5</c:f>
              <c:numCache>
                <c:formatCode>0.00%</c:formatCode>
                <c:ptCount val="17"/>
                <c:pt idx="0">
                  <c:v>4.4999999999999998E-2</c:v>
                </c:pt>
                <c:pt idx="1">
                  <c:v>4.4999999999999998E-2</c:v>
                </c:pt>
                <c:pt idx="2">
                  <c:v>4.2500000000000003E-2</c:v>
                </c:pt>
                <c:pt idx="3">
                  <c:v>4.1500000000000002E-2</c:v>
                </c:pt>
                <c:pt idx="4">
                  <c:v>0.04</c:v>
                </c:pt>
                <c:pt idx="5">
                  <c:v>3.7499999999999999E-2</c:v>
                </c:pt>
                <c:pt idx="6">
                  <c:v>3.5000000000000003E-2</c:v>
                </c:pt>
                <c:pt idx="7">
                  <c:v>3.4500000000000003E-2</c:v>
                </c:pt>
                <c:pt idx="8">
                  <c:v>3.4000000000000002E-2</c:v>
                </c:pt>
                <c:pt idx="9">
                  <c:v>3.5000000000000003E-2</c:v>
                </c:pt>
                <c:pt idx="10">
                  <c:v>4.4999999999999998E-2</c:v>
                </c:pt>
                <c:pt idx="11">
                  <c:v>4.7500000000000001E-2</c:v>
                </c:pt>
                <c:pt idx="12">
                  <c:v>4.7500000000000001E-2</c:v>
                </c:pt>
                <c:pt idx="13">
                  <c:v>4.7500000000000001E-2</c:v>
                </c:pt>
                <c:pt idx="14">
                  <c:v>4.8499999999999995E-2</c:v>
                </c:pt>
                <c:pt idx="15">
                  <c:v>0.05</c:v>
                </c:pt>
                <c:pt idx="16">
                  <c:v>5.0999999999999997E-2</c:v>
                </c:pt>
              </c:numCache>
            </c:numRef>
          </c:val>
          <c:smooth val="0"/>
          <c:extLst>
            <c:ext xmlns:c16="http://schemas.microsoft.com/office/drawing/2014/chart" uri="{C3380CC4-5D6E-409C-BE32-E72D297353CC}">
              <c16:uniqueId val="{00000003-D68A-4DE9-9EAF-B4F87686E920}"/>
            </c:ext>
          </c:extLst>
        </c:ser>
        <c:ser>
          <c:idx val="4"/>
          <c:order val="4"/>
          <c:tx>
            <c:strRef>
              <c:f>'Sheet 2'!$A$6</c:f>
              <c:strCache>
                <c:ptCount val="1"/>
                <c:pt idx="0">
                  <c:v>Retail High Street</c:v>
                </c:pt>
              </c:strCache>
            </c:strRef>
          </c:tx>
          <c:spPr>
            <a:ln w="28575">
              <a:solidFill>
                <a:srgbClr val="D2785A"/>
              </a:solidFill>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2'!$B$6:$R$6</c:f>
              <c:numCache>
                <c:formatCode>0.00%</c:formatCode>
                <c:ptCount val="17"/>
                <c:pt idx="0">
                  <c:v>3.4000000000000002E-2</c:v>
                </c:pt>
                <c:pt idx="1">
                  <c:v>3.5000000000000003E-2</c:v>
                </c:pt>
                <c:pt idx="2">
                  <c:v>3.5000000000000003E-2</c:v>
                </c:pt>
                <c:pt idx="3">
                  <c:v>3.5000000000000003E-2</c:v>
                </c:pt>
                <c:pt idx="4">
                  <c:v>3.5000000000000003E-2</c:v>
                </c:pt>
                <c:pt idx="5">
                  <c:v>3.5000000000000003E-2</c:v>
                </c:pt>
                <c:pt idx="6">
                  <c:v>3.5000000000000003E-2</c:v>
                </c:pt>
                <c:pt idx="7">
                  <c:v>3.5000000000000003E-2</c:v>
                </c:pt>
                <c:pt idx="8">
                  <c:v>3.5000000000000003E-2</c:v>
                </c:pt>
                <c:pt idx="9">
                  <c:v>3.5000000000000003E-2</c:v>
                </c:pt>
                <c:pt idx="10">
                  <c:v>4.1000000000000002E-2</c:v>
                </c:pt>
                <c:pt idx="11">
                  <c:v>4.2500000000000003E-2</c:v>
                </c:pt>
                <c:pt idx="12">
                  <c:v>4.2500000000000003E-2</c:v>
                </c:pt>
                <c:pt idx="13">
                  <c:v>4.7500000000000001E-2</c:v>
                </c:pt>
                <c:pt idx="14">
                  <c:v>4.7500000000000001E-2</c:v>
                </c:pt>
                <c:pt idx="15">
                  <c:v>4.7500000000000001E-2</c:v>
                </c:pt>
                <c:pt idx="16">
                  <c:v>4.7500000000000001E-2</c:v>
                </c:pt>
              </c:numCache>
            </c:numRef>
          </c:val>
          <c:smooth val="0"/>
          <c:extLst>
            <c:ext xmlns:c16="http://schemas.microsoft.com/office/drawing/2014/chart" uri="{C3380CC4-5D6E-409C-BE32-E72D297353CC}">
              <c16:uniqueId val="{00000004-D68A-4DE9-9EAF-B4F87686E920}"/>
            </c:ext>
          </c:extLst>
        </c:ser>
        <c:ser>
          <c:idx val="5"/>
          <c:order val="5"/>
          <c:tx>
            <c:strRef>
              <c:f>'Sheet 2'!$A$7</c:f>
              <c:strCache>
                <c:ptCount val="1"/>
                <c:pt idx="0">
                  <c:v>Hotel</c:v>
                </c:pt>
              </c:strCache>
            </c:strRef>
          </c:tx>
          <c:spPr>
            <a:ln w="28575">
              <a:solidFill>
                <a:srgbClr val="885073"/>
              </a:solidFill>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2'!$B$7:$R$7</c:f>
              <c:numCache>
                <c:formatCode>0.00%</c:formatCode>
                <c:ptCount val="17"/>
                <c:pt idx="0">
                  <c:v>0.04</c:v>
                </c:pt>
                <c:pt idx="1">
                  <c:v>4.2500000000000003E-2</c:v>
                </c:pt>
                <c:pt idx="2">
                  <c:v>4.2500000000000003E-2</c:v>
                </c:pt>
                <c:pt idx="3">
                  <c:v>4.2500000000000003E-2</c:v>
                </c:pt>
                <c:pt idx="4">
                  <c:v>4.2500000000000003E-2</c:v>
                </c:pt>
                <c:pt idx="5">
                  <c:v>4.2500000000000003E-2</c:v>
                </c:pt>
                <c:pt idx="6">
                  <c:v>4.1500000000000002E-2</c:v>
                </c:pt>
                <c:pt idx="7">
                  <c:v>4.0999999999999995E-2</c:v>
                </c:pt>
                <c:pt idx="8">
                  <c:v>4.0999999999999995E-2</c:v>
                </c:pt>
                <c:pt idx="9">
                  <c:v>0.04</c:v>
                </c:pt>
                <c:pt idx="10">
                  <c:v>4.2500000000000003E-2</c:v>
                </c:pt>
                <c:pt idx="11">
                  <c:v>4.3499999999999997E-2</c:v>
                </c:pt>
                <c:pt idx="12">
                  <c:v>4.4499999999999998E-2</c:v>
                </c:pt>
                <c:pt idx="13">
                  <c:v>4.5999999999999999E-2</c:v>
                </c:pt>
                <c:pt idx="14">
                  <c:v>4.7500000000000001E-2</c:v>
                </c:pt>
                <c:pt idx="15">
                  <c:v>4.8500000000000001E-2</c:v>
                </c:pt>
                <c:pt idx="16">
                  <c:v>0.05</c:v>
                </c:pt>
              </c:numCache>
            </c:numRef>
          </c:val>
          <c:smooth val="0"/>
          <c:extLst>
            <c:ext xmlns:c16="http://schemas.microsoft.com/office/drawing/2014/chart" uri="{C3380CC4-5D6E-409C-BE32-E72D297353CC}">
              <c16:uniqueId val="{00000005-D68A-4DE9-9EAF-B4F87686E920}"/>
            </c:ext>
          </c:extLst>
        </c:ser>
        <c:ser>
          <c:idx val="6"/>
          <c:order val="6"/>
          <c:tx>
            <c:strRef>
              <c:f>'Sheet 2'!$A$8</c:f>
              <c:strCache>
                <c:ptCount val="1"/>
                <c:pt idx="0">
                  <c:v>Educational</c:v>
                </c:pt>
              </c:strCache>
            </c:strRef>
          </c:tx>
          <c:spPr>
            <a:ln w="28575">
              <a:solidFill>
                <a:srgbClr val="A388BF"/>
              </a:solidFill>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2'!$B$8:$R$8</c:f>
              <c:numCache>
                <c:formatCode>0.00%</c:formatCode>
                <c:ptCount val="17"/>
                <c:pt idx="0">
                  <c:v>4.2500000000000003E-2</c:v>
                </c:pt>
                <c:pt idx="1">
                  <c:v>4.2500000000000003E-2</c:v>
                </c:pt>
                <c:pt idx="2">
                  <c:v>0.04</c:v>
                </c:pt>
                <c:pt idx="3">
                  <c:v>0.04</c:v>
                </c:pt>
                <c:pt idx="4">
                  <c:v>3.9E-2</c:v>
                </c:pt>
                <c:pt idx="5">
                  <c:v>3.7499999999999999E-2</c:v>
                </c:pt>
                <c:pt idx="6">
                  <c:v>3.6000000000000004E-2</c:v>
                </c:pt>
                <c:pt idx="7">
                  <c:v>3.2500000000000001E-2</c:v>
                </c:pt>
                <c:pt idx="8">
                  <c:v>3.2500000000000001E-2</c:v>
                </c:pt>
                <c:pt idx="9">
                  <c:v>3.2500000000000001E-2</c:v>
                </c:pt>
                <c:pt idx="10">
                  <c:v>3.6499999999999998E-2</c:v>
                </c:pt>
                <c:pt idx="11">
                  <c:v>0.04</c:v>
                </c:pt>
                <c:pt idx="12">
                  <c:v>4.2500000000000003E-2</c:v>
                </c:pt>
                <c:pt idx="13">
                  <c:v>4.7500000000000001E-2</c:v>
                </c:pt>
                <c:pt idx="14">
                  <c:v>0.05</c:v>
                </c:pt>
                <c:pt idx="15">
                  <c:v>0.05</c:v>
                </c:pt>
                <c:pt idx="16">
                  <c:v>5.0999999999999997E-2</c:v>
                </c:pt>
              </c:numCache>
            </c:numRef>
          </c:val>
          <c:smooth val="0"/>
          <c:extLst>
            <c:ext xmlns:c16="http://schemas.microsoft.com/office/drawing/2014/chart" uri="{C3380CC4-5D6E-409C-BE32-E72D297353CC}">
              <c16:uniqueId val="{00000006-D68A-4DE9-9EAF-B4F87686E920}"/>
            </c:ext>
          </c:extLst>
        </c:ser>
        <c:ser>
          <c:idx val="7"/>
          <c:order val="7"/>
          <c:tx>
            <c:strRef>
              <c:f>'Sheet 2'!$A$9</c:f>
              <c:strCache>
                <c:ptCount val="1"/>
                <c:pt idx="0">
                  <c:v>Senior living</c:v>
                </c:pt>
              </c:strCache>
            </c:strRef>
          </c:tx>
          <c:spPr>
            <a:ln w="28575">
              <a:solidFill>
                <a:srgbClr val="1F3765"/>
              </a:solidFill>
            </a:ln>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2'!$B$9:$R$9</c:f>
              <c:numCache>
                <c:formatCode>0.00%</c:formatCode>
                <c:ptCount val="17"/>
                <c:pt idx="0">
                  <c:v>3.9E-2</c:v>
                </c:pt>
                <c:pt idx="1">
                  <c:v>3.85E-2</c:v>
                </c:pt>
                <c:pt idx="2">
                  <c:v>3.7999999999999999E-2</c:v>
                </c:pt>
                <c:pt idx="3">
                  <c:v>3.7000000000000005E-2</c:v>
                </c:pt>
                <c:pt idx="4">
                  <c:v>3.6000000000000004E-2</c:v>
                </c:pt>
                <c:pt idx="5">
                  <c:v>3.4500000000000003E-2</c:v>
                </c:pt>
                <c:pt idx="6">
                  <c:v>3.2500000000000001E-2</c:v>
                </c:pt>
                <c:pt idx="7">
                  <c:v>3.2500000000000001E-2</c:v>
                </c:pt>
                <c:pt idx="8">
                  <c:v>3.5000000000000003E-2</c:v>
                </c:pt>
                <c:pt idx="9">
                  <c:v>0.03</c:v>
                </c:pt>
                <c:pt idx="10">
                  <c:v>3.7499999999999999E-2</c:v>
                </c:pt>
                <c:pt idx="11">
                  <c:v>0.04</c:v>
                </c:pt>
                <c:pt idx="12">
                  <c:v>4.2500000000000003E-2</c:v>
                </c:pt>
                <c:pt idx="13">
                  <c:v>4.4999999999999998E-2</c:v>
                </c:pt>
                <c:pt idx="14">
                  <c:v>4.7500000000000001E-2</c:v>
                </c:pt>
                <c:pt idx="15">
                  <c:v>4.8500000000000001E-2</c:v>
                </c:pt>
                <c:pt idx="16">
                  <c:v>4.9500000000000002E-2</c:v>
                </c:pt>
              </c:numCache>
            </c:numRef>
          </c:val>
          <c:smooth val="0"/>
          <c:extLst>
            <c:ext xmlns:c16="http://schemas.microsoft.com/office/drawing/2014/chart" uri="{C3380CC4-5D6E-409C-BE32-E72D297353CC}">
              <c16:uniqueId val="{00000007-D68A-4DE9-9EAF-B4F87686E920}"/>
            </c:ext>
          </c:extLst>
        </c:ser>
        <c:ser>
          <c:idx val="8"/>
          <c:order val="8"/>
          <c:tx>
            <c:strRef>
              <c:f>'Sheet 2'!$A$10</c:f>
              <c:strCache>
                <c:ptCount val="1"/>
                <c:pt idx="0">
                  <c:v>Shopping Centres Prime</c:v>
                </c:pt>
              </c:strCache>
            </c:strRef>
          </c:tx>
          <c:spPr>
            <a:ln w="25400"/>
          </c:spPr>
          <c:marker>
            <c:symbol val="none"/>
          </c:marker>
          <c:cat>
            <c:strRef>
              <c:f>'Sheet 2'!$B$1:$R$1</c:f>
              <c:strCache>
                <c:ptCount val="17"/>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pt idx="14">
                  <c:v>Q3 2023</c:v>
                </c:pt>
                <c:pt idx="15">
                  <c:v>Q4 2023</c:v>
                </c:pt>
                <c:pt idx="16">
                  <c:v>Q1 2024</c:v>
                </c:pt>
              </c:strCache>
            </c:strRef>
          </c:cat>
          <c:val>
            <c:numRef>
              <c:f>'Sheet 2'!$B$10:$R$10</c:f>
              <c:numCache>
                <c:formatCode>General</c:formatCode>
                <c:ptCount val="17"/>
                <c:pt idx="0" formatCode="0%">
                  <c:v>0.05</c:v>
                </c:pt>
                <c:pt idx="1">
                  <c:v>5.2499999999999998E-2</c:v>
                </c:pt>
                <c:pt idx="2">
                  <c:v>5.2499999999999998E-2</c:v>
                </c:pt>
                <c:pt idx="3">
                  <c:v>5.2499999999999998E-2</c:v>
                </c:pt>
                <c:pt idx="4">
                  <c:v>5.2499999999999998E-2</c:v>
                </c:pt>
                <c:pt idx="5">
                  <c:v>5.2499999999999998E-2</c:v>
                </c:pt>
                <c:pt idx="6">
                  <c:v>5.2499999999999998E-2</c:v>
                </c:pt>
                <c:pt idx="7">
                  <c:v>5.5E-2</c:v>
                </c:pt>
                <c:pt idx="8">
                  <c:v>5.5E-2</c:v>
                </c:pt>
                <c:pt idx="9">
                  <c:v>5.5E-2</c:v>
                </c:pt>
                <c:pt idx="10">
                  <c:v>5.8499999999999996E-2</c:v>
                </c:pt>
                <c:pt idx="11">
                  <c:v>6.4000000000000001E-2</c:v>
                </c:pt>
                <c:pt idx="12">
                  <c:v>6.6500000000000004E-2</c:v>
                </c:pt>
                <c:pt idx="13">
                  <c:v>6.7500000000000004E-2</c:v>
                </c:pt>
                <c:pt idx="14">
                  <c:v>6.7500000000000004E-2</c:v>
                </c:pt>
                <c:pt idx="15">
                  <c:v>6.7500000000000004E-2</c:v>
                </c:pt>
                <c:pt idx="16">
                  <c:v>6.8499999999999991E-2</c:v>
                </c:pt>
              </c:numCache>
            </c:numRef>
          </c:val>
          <c:smooth val="0"/>
          <c:extLst>
            <c:ext xmlns:c16="http://schemas.microsoft.com/office/drawing/2014/chart" uri="{C3380CC4-5D6E-409C-BE32-E72D297353CC}">
              <c16:uniqueId val="{00000008-D68A-4DE9-9EAF-B4F87686E920}"/>
            </c:ext>
          </c:extLst>
        </c:ser>
        <c:dLbls>
          <c:showLegendKey val="0"/>
          <c:showVal val="0"/>
          <c:showCatName val="0"/>
          <c:showSerName val="0"/>
          <c:showPercent val="0"/>
          <c:showBubbleSize val="0"/>
        </c:dLbls>
        <c:smooth val="0"/>
        <c:axId val="198640944"/>
        <c:axId val="198642608"/>
      </c:lineChart>
      <c:catAx>
        <c:axId val="198640944"/>
        <c:scaling>
          <c:orientation val="minMax"/>
        </c:scaling>
        <c:delete val="0"/>
        <c:axPos val="b"/>
        <c:numFmt formatCode="mmm\-yy" sourceLinked="0"/>
        <c:majorTickMark val="none"/>
        <c:minorTickMark val="none"/>
        <c:tickLblPos val="nextTo"/>
        <c:spPr>
          <a:noFill/>
          <a:ln w="12700">
            <a:solidFill>
              <a:srgbClr val="435254"/>
            </a:solidFill>
            <a:prstDash val="solid"/>
          </a:ln>
          <a:extLst>
            <a:ext uri="{909E8E84-426E-40DD-AFC4-6F175D3DCCD1}">
              <a14:hiddenFill xmlns:a14="http://schemas.microsoft.com/office/drawing/2010/main">
                <a:noFill/>
              </a14:hiddenFill>
            </a:ext>
          </a:extLst>
        </c:spPr>
        <c:txPr>
          <a:bodyPr rot="-2700000" vert="horz"/>
          <a:lstStyle/>
          <a:p>
            <a:pPr>
              <a:defRPr>
                <a:solidFill>
                  <a:schemeClr val="bg1">
                    <a:lumMod val="50000"/>
                  </a:schemeClr>
                </a:solidFill>
              </a:defRPr>
            </a:pPr>
            <a:endParaRPr lang="LID4096"/>
          </a:p>
        </c:txPr>
        <c:crossAx val="198642608"/>
        <c:crosses val="autoZero"/>
        <c:auto val="1"/>
        <c:lblAlgn val="ctr"/>
        <c:lblOffset val="100"/>
        <c:noMultiLvlLbl val="0"/>
      </c:catAx>
      <c:valAx>
        <c:axId val="198642608"/>
        <c:scaling>
          <c:orientation val="minMax"/>
          <c:min val="2.5000000000000005E-2"/>
        </c:scaling>
        <c:delete val="0"/>
        <c:axPos val="l"/>
        <c:majorGridlines>
          <c:spPr>
            <a:ln w="6350">
              <a:solidFill>
                <a:srgbClr val="435254"/>
              </a:solidFill>
              <a:prstDash val="solid"/>
            </a:ln>
          </c:spPr>
        </c:majorGridlines>
        <c:numFmt formatCode="0.00%" sourceLinked="0"/>
        <c:majorTickMark val="none"/>
        <c:minorTickMark val="none"/>
        <c:tickLblPos val="nextTo"/>
        <c:spPr>
          <a:noFill/>
          <a:ln w="9525" cap="flat" cmpd="sng" algn="ctr">
            <a:noFill/>
            <a:prstDash val="solid"/>
            <a:round/>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cmpd="sng" algn="ctr">
                <a:solidFill>
                  <a:srgbClr val="435254"/>
                </a:solidFill>
                <a:prstDash val="solid"/>
                <a:round/>
              </a14:hiddenLine>
            </a:ext>
          </a:extLst>
        </c:spPr>
        <c:txPr>
          <a:bodyPr rot="0" vert="horz"/>
          <a:lstStyle/>
          <a:p>
            <a:pPr>
              <a:defRPr>
                <a:solidFill>
                  <a:schemeClr val="bg1">
                    <a:lumMod val="50000"/>
                  </a:schemeClr>
                </a:solidFill>
              </a:defRPr>
            </a:pPr>
            <a:endParaRPr lang="LID4096"/>
          </a:p>
        </c:txPr>
        <c:crossAx val="198640944"/>
        <c:crosses val="autoZero"/>
        <c:crossBetween val="between"/>
      </c:valAx>
      <c:spPr>
        <a:noFill/>
        <a:ln>
          <a:noFill/>
        </a:ln>
        <a:effectLst>
          <a:outerShdw blurRad="63500" dist="37357" dir="2700000" sx="0" sy="0" rotWithShape="0">
            <a:scrgbClr r="0" g="0" b="0">
              <a:alpha val="0"/>
            </a:scrgbClr>
          </a:outerShdw>
        </a:effectLst>
        <a:extLst>
          <a:ext uri="{91240B29-F687-4F45-9708-019B960494DF}">
            <a14:hiddenLine xmlns:a14="http://schemas.microsoft.com/office/drawing/2010/main">
              <a:noFill/>
            </a14:hiddenLine>
          </a:ext>
        </a:extLst>
      </c:spPr>
    </c:plotArea>
    <c:legend>
      <c:legendPos val="b"/>
      <c:layout>
        <c:manualLayout>
          <c:xMode val="edge"/>
          <c:yMode val="edge"/>
          <c:x val="3.465021513145379E-2"/>
          <c:y val="0.8640584914549917"/>
          <c:w val="0.948386309469331"/>
          <c:h val="0.13594150854500828"/>
        </c:manualLayout>
      </c:layout>
      <c:overlay val="0"/>
      <c:spPr>
        <a:noFill/>
        <a:ln>
          <a:noFill/>
        </a:ln>
        <a:effectLst>
          <a:outerShdw blurRad="63500" dist="37357" dir="2700000" sx="0" sy="0" rotWithShape="0">
            <a:scrgbClr r="0" g="0" b="0">
              <a:alpha val="0"/>
            </a:scrgbClr>
          </a:outerShdw>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a:lstStyle/>
        <a:p>
          <a:pPr>
            <a:defRPr>
              <a:solidFill>
                <a:schemeClr val="bg1">
                  <a:lumMod val="50000"/>
                </a:schemeClr>
              </a:solidFill>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round/>
    </a:ln>
    <a:effectLst>
      <a:outerShdw blurRad="63500" dist="37357" dir="2700000" sx="0" sy="0" rotWithShape="0">
        <a:scrgbClr r="0" g="0" b="0">
          <a:alpha val="0"/>
        </a:scrgbClr>
      </a:outerShdw>
    </a:effectLst>
    <a:extLst>
      <a:ext uri="{91240B29-F687-4F45-9708-019B960494DF}">
        <a14:hiddenLine xmlns:a14="http://schemas.microsoft.com/office/drawing/2010/main" w="6350" cap="flat" cmpd="sng" algn="ctr">
          <a:solidFill>
            <a:sysClr val="windowText" lastClr="000000">
              <a:tint val="75000"/>
            </a:sysClr>
          </a:solidFill>
          <a:prstDash val="solid"/>
          <a:round/>
        </a14:hiddenLine>
      </a:ext>
    </a:extLst>
  </c:spPr>
  <c:txPr>
    <a:bodyPr/>
    <a:lstStyle/>
    <a:p>
      <a:pPr>
        <a:defRPr sz="1200">
          <a:solidFill>
            <a:schemeClr val="bg1"/>
          </a:solidFill>
          <a:latin typeface="Calibre Regular" panose="020B0503030202060203"/>
        </a:defRPr>
      </a:pPr>
      <a:endParaRPr lang="LID4096"/>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90889092374639E-2"/>
          <c:y val="8.4893882646691635E-2"/>
          <c:w val="0.89776136015341179"/>
          <c:h val="0.83052404966233151"/>
        </c:manualLayout>
      </c:layout>
      <c:areaChart>
        <c:grouping val="standard"/>
        <c:varyColors val="0"/>
        <c:ser>
          <c:idx val="3"/>
          <c:order val="3"/>
          <c:tx>
            <c:strRef>
              <c:f>Sheet1!$A$6</c:f>
              <c:strCache>
                <c:ptCount val="1"/>
                <c:pt idx="0">
                  <c:v>Yield spread, logistics</c:v>
                </c:pt>
              </c:strCache>
            </c:strRef>
          </c:tx>
          <c:spPr>
            <a:solidFill>
              <a:srgbClr val="435254"/>
            </a:solidFill>
            <a:ln>
              <a:noFill/>
            </a:ln>
            <a:effectLst/>
          </c:spPr>
          <c:cat>
            <c:strRef>
              <c:f>Sheet1!$B$2:$AD$2</c:f>
              <c:strCache>
                <c:ptCount val="29"/>
                <c:pt idx="0">
                  <c:v>2011</c:v>
                </c:pt>
                <c:pt idx="1">
                  <c:v>2012</c:v>
                </c:pt>
                <c:pt idx="2">
                  <c:v>2013</c:v>
                </c:pt>
                <c:pt idx="3">
                  <c:v>2014</c:v>
                </c:pt>
                <c:pt idx="4">
                  <c:v>2015</c:v>
                </c:pt>
                <c:pt idx="5">
                  <c:v>2016</c:v>
                </c:pt>
                <c:pt idx="6">
                  <c:v>2017</c:v>
                </c:pt>
                <c:pt idx="7">
                  <c:v>Q4 '18</c:v>
                </c:pt>
                <c:pt idx="8">
                  <c:v>Q1 '19</c:v>
                </c:pt>
                <c:pt idx="9">
                  <c:v>Q2 '19</c:v>
                </c:pt>
                <c:pt idx="10">
                  <c:v>Q3 '19</c:v>
                </c:pt>
                <c:pt idx="11">
                  <c:v>Q4 '19</c:v>
                </c:pt>
                <c:pt idx="12">
                  <c:v>Q1 '20</c:v>
                </c:pt>
                <c:pt idx="13">
                  <c:v>Q2 '20</c:v>
                </c:pt>
                <c:pt idx="14">
                  <c:v>Q3 '20</c:v>
                </c:pt>
                <c:pt idx="15">
                  <c:v>Q4 '20</c:v>
                </c:pt>
                <c:pt idx="16">
                  <c:v>Q1 '21</c:v>
                </c:pt>
                <c:pt idx="17">
                  <c:v>Q2 '21</c:v>
                </c:pt>
                <c:pt idx="18">
                  <c:v>Q3 '21</c:v>
                </c:pt>
                <c:pt idx="19">
                  <c:v>Q4 '21</c:v>
                </c:pt>
                <c:pt idx="20">
                  <c:v>Q1 '22</c:v>
                </c:pt>
                <c:pt idx="21">
                  <c:v>Q2 '22</c:v>
                </c:pt>
                <c:pt idx="22">
                  <c:v>Q3 '22</c:v>
                </c:pt>
                <c:pt idx="23">
                  <c:v>Q4 '22</c:v>
                </c:pt>
                <c:pt idx="24">
                  <c:v>Q1 '23</c:v>
                </c:pt>
                <c:pt idx="25">
                  <c:v>Q2 '23</c:v>
                </c:pt>
                <c:pt idx="26">
                  <c:v>Q3 '23</c:v>
                </c:pt>
                <c:pt idx="27">
                  <c:v>Q4 '23</c:v>
                </c:pt>
                <c:pt idx="28">
                  <c:v>Q1 '24</c:v>
                </c:pt>
              </c:strCache>
            </c:strRef>
          </c:cat>
          <c:val>
            <c:numRef>
              <c:f>Sheet1!$B$6:$AD$6</c:f>
              <c:numCache>
                <c:formatCode>General</c:formatCode>
                <c:ptCount val="29"/>
                <c:pt idx="4" formatCode="0.00">
                  <c:v>4.53</c:v>
                </c:pt>
                <c:pt idx="5" formatCode="0.00">
                  <c:v>4.7300000000000004</c:v>
                </c:pt>
                <c:pt idx="6" formatCode="0.00">
                  <c:v>4.3499999999999996</c:v>
                </c:pt>
                <c:pt idx="7" formatCode="0.00">
                  <c:v>4.28</c:v>
                </c:pt>
                <c:pt idx="8" formatCode="0.00">
                  <c:v>4.3600000000000003</c:v>
                </c:pt>
                <c:pt idx="9" formatCode="0.00">
                  <c:v>4.74</c:v>
                </c:pt>
                <c:pt idx="10" formatCode="0.00">
                  <c:v>4.83</c:v>
                </c:pt>
                <c:pt idx="11" formatCode="0.00">
                  <c:v>4.43</c:v>
                </c:pt>
                <c:pt idx="12" formatCode="0.00">
                  <c:v>4.67</c:v>
                </c:pt>
                <c:pt idx="13" formatCode="0.00">
                  <c:v>4.49</c:v>
                </c:pt>
                <c:pt idx="14" formatCode="0.00">
                  <c:v>4.33</c:v>
                </c:pt>
                <c:pt idx="15" formatCode="0.00">
                  <c:v>4.1400000000000006</c:v>
                </c:pt>
                <c:pt idx="16" formatCode="0.00">
                  <c:v>3.6</c:v>
                </c:pt>
                <c:pt idx="17" formatCode="0.00">
                  <c:v>3.39</c:v>
                </c:pt>
                <c:pt idx="18" formatCode="0.00">
                  <c:v>3.23</c:v>
                </c:pt>
                <c:pt idx="19" formatCode="0.00">
                  <c:v>3.31</c:v>
                </c:pt>
                <c:pt idx="20" formatCode="0.00">
                  <c:v>2.58</c:v>
                </c:pt>
                <c:pt idx="21" formatCode="0.00">
                  <c:v>1.64</c:v>
                </c:pt>
                <c:pt idx="22" formatCode="0.00">
                  <c:v>1.92</c:v>
                </c:pt>
                <c:pt idx="23" formatCode="0.00">
                  <c:v>2.7800000000000002</c:v>
                </c:pt>
                <c:pt idx="24" formatCode="0.00">
                  <c:v>2.4</c:v>
                </c:pt>
                <c:pt idx="25" formatCode="0.00">
                  <c:v>2.29</c:v>
                </c:pt>
                <c:pt idx="26" formatCode="0.00">
                  <c:v>1.9599999999999995</c:v>
                </c:pt>
                <c:pt idx="27" formatCode="0.00">
                  <c:v>2.79</c:v>
                </c:pt>
                <c:pt idx="28" formatCode="0.00">
                  <c:v>2.6999999999999997</c:v>
                </c:pt>
              </c:numCache>
            </c:numRef>
          </c:val>
          <c:extLst>
            <c:ext xmlns:c16="http://schemas.microsoft.com/office/drawing/2014/chart" uri="{C3380CC4-5D6E-409C-BE32-E72D297353CC}">
              <c16:uniqueId val="{00000000-9F7B-44F1-80AD-31BD91EBEC9D}"/>
            </c:ext>
          </c:extLst>
        </c:ser>
        <c:ser>
          <c:idx val="4"/>
          <c:order val="4"/>
          <c:tx>
            <c:strRef>
              <c:f>Sheet1!$A$7</c:f>
              <c:strCache>
                <c:ptCount val="1"/>
                <c:pt idx="0">
                  <c:v>Yield spread, industrial</c:v>
                </c:pt>
              </c:strCache>
            </c:strRef>
          </c:tx>
          <c:spPr>
            <a:solidFill>
              <a:schemeClr val="tx1">
                <a:lumMod val="50000"/>
                <a:lumOff val="50000"/>
                <a:alpha val="50196"/>
              </a:schemeClr>
            </a:solidFill>
            <a:ln>
              <a:noFill/>
            </a:ln>
            <a:effectLst/>
          </c:spPr>
          <c:cat>
            <c:strRef>
              <c:f>Sheet1!$B$2:$AD$2</c:f>
              <c:strCache>
                <c:ptCount val="29"/>
                <c:pt idx="0">
                  <c:v>2011</c:v>
                </c:pt>
                <c:pt idx="1">
                  <c:v>2012</c:v>
                </c:pt>
                <c:pt idx="2">
                  <c:v>2013</c:v>
                </c:pt>
                <c:pt idx="3">
                  <c:v>2014</c:v>
                </c:pt>
                <c:pt idx="4">
                  <c:v>2015</c:v>
                </c:pt>
                <c:pt idx="5">
                  <c:v>2016</c:v>
                </c:pt>
                <c:pt idx="6">
                  <c:v>2017</c:v>
                </c:pt>
                <c:pt idx="7">
                  <c:v>Q4 '18</c:v>
                </c:pt>
                <c:pt idx="8">
                  <c:v>Q1 '19</c:v>
                </c:pt>
                <c:pt idx="9">
                  <c:v>Q2 '19</c:v>
                </c:pt>
                <c:pt idx="10">
                  <c:v>Q3 '19</c:v>
                </c:pt>
                <c:pt idx="11">
                  <c:v>Q4 '19</c:v>
                </c:pt>
                <c:pt idx="12">
                  <c:v>Q1 '20</c:v>
                </c:pt>
                <c:pt idx="13">
                  <c:v>Q2 '20</c:v>
                </c:pt>
                <c:pt idx="14">
                  <c:v>Q3 '20</c:v>
                </c:pt>
                <c:pt idx="15">
                  <c:v>Q4 '20</c:v>
                </c:pt>
                <c:pt idx="16">
                  <c:v>Q1 '21</c:v>
                </c:pt>
                <c:pt idx="17">
                  <c:v>Q2 '21</c:v>
                </c:pt>
                <c:pt idx="18">
                  <c:v>Q3 '21</c:v>
                </c:pt>
                <c:pt idx="19">
                  <c:v>Q4 '21</c:v>
                </c:pt>
                <c:pt idx="20">
                  <c:v>Q1 '22</c:v>
                </c:pt>
                <c:pt idx="21">
                  <c:v>Q2 '22</c:v>
                </c:pt>
                <c:pt idx="22">
                  <c:v>Q3 '22</c:v>
                </c:pt>
                <c:pt idx="23">
                  <c:v>Q4 '22</c:v>
                </c:pt>
                <c:pt idx="24">
                  <c:v>Q1 '23</c:v>
                </c:pt>
                <c:pt idx="25">
                  <c:v>Q2 '23</c:v>
                </c:pt>
                <c:pt idx="26">
                  <c:v>Q3 '23</c:v>
                </c:pt>
                <c:pt idx="27">
                  <c:v>Q4 '23</c:v>
                </c:pt>
                <c:pt idx="28">
                  <c:v>Q1 '24</c:v>
                </c:pt>
              </c:strCache>
            </c:strRef>
          </c:cat>
          <c:val>
            <c:numRef>
              <c:f>Sheet1!$B$7:$AD$7</c:f>
              <c:numCache>
                <c:formatCode>General</c:formatCode>
                <c:ptCount val="29"/>
                <c:pt idx="7" formatCode="0.00">
                  <c:v>5.28</c:v>
                </c:pt>
                <c:pt idx="8" formatCode="0.00">
                  <c:v>5.26</c:v>
                </c:pt>
                <c:pt idx="9" formatCode="0.00">
                  <c:v>5.64</c:v>
                </c:pt>
                <c:pt idx="10" formatCode="0.00">
                  <c:v>5.78</c:v>
                </c:pt>
                <c:pt idx="11" formatCode="0.00">
                  <c:v>5.33</c:v>
                </c:pt>
                <c:pt idx="12" formatCode="0.00">
                  <c:v>5.57</c:v>
                </c:pt>
                <c:pt idx="13" formatCode="0.00">
                  <c:v>5.3900000000000006</c:v>
                </c:pt>
                <c:pt idx="14" formatCode="0.00">
                  <c:v>5.48</c:v>
                </c:pt>
                <c:pt idx="15" formatCode="0.00">
                  <c:v>5.24</c:v>
                </c:pt>
                <c:pt idx="16" formatCode="0.00">
                  <c:v>4.5999999999999996</c:v>
                </c:pt>
                <c:pt idx="17" formatCode="0.00">
                  <c:v>4.6399999999999997</c:v>
                </c:pt>
                <c:pt idx="18" formatCode="0.00">
                  <c:v>4.5299999999999994</c:v>
                </c:pt>
                <c:pt idx="19" formatCode="0.00">
                  <c:v>4.6100000000000003</c:v>
                </c:pt>
                <c:pt idx="20" formatCode="0.00">
                  <c:v>3.93</c:v>
                </c:pt>
                <c:pt idx="21" formatCode="0.00">
                  <c:v>2.9899999999999993</c:v>
                </c:pt>
                <c:pt idx="22" formatCode="0.00">
                  <c:v>3.0199999999999996</c:v>
                </c:pt>
                <c:pt idx="23" formatCode="0.00">
                  <c:v>3.2800000000000002</c:v>
                </c:pt>
                <c:pt idx="24" formatCode="0.00">
                  <c:v>2.9</c:v>
                </c:pt>
                <c:pt idx="25" formatCode="0.00">
                  <c:v>3.04</c:v>
                </c:pt>
                <c:pt idx="26" formatCode="0.00">
                  <c:v>2.86</c:v>
                </c:pt>
                <c:pt idx="27" formatCode="0.00">
                  <c:v>3.54</c:v>
                </c:pt>
                <c:pt idx="28" formatCode="0.00">
                  <c:v>3.35</c:v>
                </c:pt>
              </c:numCache>
            </c:numRef>
          </c:val>
          <c:extLst>
            <c:ext xmlns:c16="http://schemas.microsoft.com/office/drawing/2014/chart" uri="{C3380CC4-5D6E-409C-BE32-E72D297353CC}">
              <c16:uniqueId val="{00000001-9F7B-44F1-80AD-31BD91EBEC9D}"/>
            </c:ext>
          </c:extLst>
        </c:ser>
        <c:dLbls>
          <c:showLegendKey val="0"/>
          <c:showVal val="0"/>
          <c:showCatName val="0"/>
          <c:showSerName val="0"/>
          <c:showPercent val="0"/>
          <c:showBubbleSize val="0"/>
        </c:dLbls>
        <c:axId val="998030432"/>
        <c:axId val="998027808"/>
      </c:areaChart>
      <c:lineChart>
        <c:grouping val="standard"/>
        <c:varyColors val="0"/>
        <c:ser>
          <c:idx val="0"/>
          <c:order val="0"/>
          <c:tx>
            <c:strRef>
              <c:f>Sheet1!$A$3</c:f>
              <c:strCache>
                <c:ptCount val="1"/>
                <c:pt idx="0">
                  <c:v>Prime Logistics yield</c:v>
                </c:pt>
              </c:strCache>
            </c:strRef>
          </c:tx>
          <c:spPr>
            <a:ln w="28575" cap="rnd">
              <a:solidFill>
                <a:srgbClr val="1F3765"/>
              </a:solidFill>
              <a:prstDash val="solid"/>
              <a:round/>
            </a:ln>
            <a:effectLst/>
          </c:spPr>
          <c:marker>
            <c:symbol val="none"/>
          </c:marker>
          <c:cat>
            <c:strRef>
              <c:f>Sheet1!$B$2:$AD$2</c:f>
              <c:strCache>
                <c:ptCount val="29"/>
                <c:pt idx="0">
                  <c:v>2011</c:v>
                </c:pt>
                <c:pt idx="1">
                  <c:v>2012</c:v>
                </c:pt>
                <c:pt idx="2">
                  <c:v>2013</c:v>
                </c:pt>
                <c:pt idx="3">
                  <c:v>2014</c:v>
                </c:pt>
                <c:pt idx="4">
                  <c:v>2015</c:v>
                </c:pt>
                <c:pt idx="5">
                  <c:v>2016</c:v>
                </c:pt>
                <c:pt idx="6">
                  <c:v>2017</c:v>
                </c:pt>
                <c:pt idx="7">
                  <c:v>Q4 '18</c:v>
                </c:pt>
                <c:pt idx="8">
                  <c:v>Q1 '19</c:v>
                </c:pt>
                <c:pt idx="9">
                  <c:v>Q2 '19</c:v>
                </c:pt>
                <c:pt idx="10">
                  <c:v>Q3 '19</c:v>
                </c:pt>
                <c:pt idx="11">
                  <c:v>Q4 '19</c:v>
                </c:pt>
                <c:pt idx="12">
                  <c:v>Q1 '20</c:v>
                </c:pt>
                <c:pt idx="13">
                  <c:v>Q2 '20</c:v>
                </c:pt>
                <c:pt idx="14">
                  <c:v>Q3 '20</c:v>
                </c:pt>
                <c:pt idx="15">
                  <c:v>Q4 '20</c:v>
                </c:pt>
                <c:pt idx="16">
                  <c:v>Q1 '21</c:v>
                </c:pt>
                <c:pt idx="17">
                  <c:v>Q2 '21</c:v>
                </c:pt>
                <c:pt idx="18">
                  <c:v>Q3 '21</c:v>
                </c:pt>
                <c:pt idx="19">
                  <c:v>Q4 '21</c:v>
                </c:pt>
                <c:pt idx="20">
                  <c:v>Q1 '22</c:v>
                </c:pt>
                <c:pt idx="21">
                  <c:v>Q2 '22</c:v>
                </c:pt>
                <c:pt idx="22">
                  <c:v>Q3 '22</c:v>
                </c:pt>
                <c:pt idx="23">
                  <c:v>Q4 '22</c:v>
                </c:pt>
                <c:pt idx="24">
                  <c:v>Q1 '23</c:v>
                </c:pt>
                <c:pt idx="25">
                  <c:v>Q2 '23</c:v>
                </c:pt>
                <c:pt idx="26">
                  <c:v>Q3 '23</c:v>
                </c:pt>
                <c:pt idx="27">
                  <c:v>Q4 '23</c:v>
                </c:pt>
                <c:pt idx="28">
                  <c:v>Q1 '24</c:v>
                </c:pt>
              </c:strCache>
            </c:strRef>
          </c:cat>
          <c:val>
            <c:numRef>
              <c:f>Sheet1!$B$3:$AD$3</c:f>
              <c:numCache>
                <c:formatCode>General</c:formatCode>
                <c:ptCount val="29"/>
                <c:pt idx="4" formatCode="#,##0.00_);\(#,##0.00\)">
                  <c:v>5.25</c:v>
                </c:pt>
                <c:pt idx="5" formatCode="#,##0.00_);\(#,##0.00\)">
                  <c:v>5.25</c:v>
                </c:pt>
                <c:pt idx="6" formatCode="#,##0.00_);\(#,##0.00\)">
                  <c:v>5</c:v>
                </c:pt>
                <c:pt idx="7" formatCode="#,##0.00_);\(#,##0.00\)">
                  <c:v>4.75</c:v>
                </c:pt>
                <c:pt idx="8" formatCode="#,##0.00_);\(#,##0.00\)">
                  <c:v>4.6500000000000004</c:v>
                </c:pt>
                <c:pt idx="9" formatCode="#,##0.00_);\(#,##0.00\)">
                  <c:v>4.6500000000000004</c:v>
                </c:pt>
                <c:pt idx="10" formatCode="#,##0.00_);\(#,##0.00\)">
                  <c:v>4.5999999999999996</c:v>
                </c:pt>
                <c:pt idx="11" formatCode="#,##0.00_);\(#,##0.00\)">
                  <c:v>4.5</c:v>
                </c:pt>
                <c:pt idx="12" formatCode="#,##0.00_);\(#,##0.00\)">
                  <c:v>4.5</c:v>
                </c:pt>
                <c:pt idx="13" formatCode="#,##0.00_);\(#,##0.00\)">
                  <c:v>4.5</c:v>
                </c:pt>
                <c:pt idx="14" formatCode="#,##0.00_);\(#,##0.00\)">
                  <c:v>4.25</c:v>
                </c:pt>
                <c:pt idx="15" formatCode="#,##0.00_);\(#,##0.00\)">
                  <c:v>4.1500000000000004</c:v>
                </c:pt>
                <c:pt idx="16" formatCode="#,##0.00_);\(#,##0.00\)">
                  <c:v>4</c:v>
                </c:pt>
                <c:pt idx="17" formatCode="#,##0.00_);\(#,##0.00\)">
                  <c:v>3.75</c:v>
                </c:pt>
                <c:pt idx="18" formatCode="#,##0.00_);\(#,##0.00\)">
                  <c:v>3.5</c:v>
                </c:pt>
                <c:pt idx="19" formatCode="#,##0.00_);\(#,##0.00\)">
                  <c:v>3.45</c:v>
                </c:pt>
                <c:pt idx="20" formatCode="#,##0.00_);\(#,##0.00\)">
                  <c:v>3.4</c:v>
                </c:pt>
                <c:pt idx="21" formatCode="#,##0.00_);\(#,##0.00\)">
                  <c:v>3.5</c:v>
                </c:pt>
                <c:pt idx="22" formatCode="#,##0.00_);\(#,##0.00\)">
                  <c:v>4</c:v>
                </c:pt>
                <c:pt idx="23" formatCode="#,##0.00_);\(#,##0.00\)">
                  <c:v>4.75</c:v>
                </c:pt>
                <c:pt idx="24" formatCode="#,##0.00_);\(#,##0.00\)">
                  <c:v>4.75</c:v>
                </c:pt>
                <c:pt idx="25" formatCode="#,##0.00_);\(#,##0.00\)">
                  <c:v>4.75</c:v>
                </c:pt>
                <c:pt idx="26" formatCode="#,##0.00">
                  <c:v>4.8499999999999996</c:v>
                </c:pt>
                <c:pt idx="27">
                  <c:v>5</c:v>
                </c:pt>
                <c:pt idx="28">
                  <c:v>5.0999999999999996</c:v>
                </c:pt>
              </c:numCache>
            </c:numRef>
          </c:val>
          <c:smooth val="0"/>
          <c:extLst>
            <c:ext xmlns:c16="http://schemas.microsoft.com/office/drawing/2014/chart" uri="{C3380CC4-5D6E-409C-BE32-E72D297353CC}">
              <c16:uniqueId val="{00000002-9F7B-44F1-80AD-31BD91EBEC9D}"/>
            </c:ext>
          </c:extLst>
        </c:ser>
        <c:ser>
          <c:idx val="1"/>
          <c:order val="1"/>
          <c:tx>
            <c:strRef>
              <c:f>Sheet1!$A$4</c:f>
              <c:strCache>
                <c:ptCount val="1"/>
                <c:pt idx="0">
                  <c:v>Prime Industrial yield</c:v>
                </c:pt>
              </c:strCache>
            </c:strRef>
          </c:tx>
          <c:spPr>
            <a:ln w="28575" cap="rnd">
              <a:solidFill>
                <a:schemeClr val="accent2"/>
              </a:solidFill>
              <a:round/>
            </a:ln>
            <a:effectLst/>
          </c:spPr>
          <c:marker>
            <c:symbol val="none"/>
          </c:marker>
          <c:cat>
            <c:strRef>
              <c:f>Sheet1!$B$2:$AD$2</c:f>
              <c:strCache>
                <c:ptCount val="29"/>
                <c:pt idx="0">
                  <c:v>2011</c:v>
                </c:pt>
                <c:pt idx="1">
                  <c:v>2012</c:v>
                </c:pt>
                <c:pt idx="2">
                  <c:v>2013</c:v>
                </c:pt>
                <c:pt idx="3">
                  <c:v>2014</c:v>
                </c:pt>
                <c:pt idx="4">
                  <c:v>2015</c:v>
                </c:pt>
                <c:pt idx="5">
                  <c:v>2016</c:v>
                </c:pt>
                <c:pt idx="6">
                  <c:v>2017</c:v>
                </c:pt>
                <c:pt idx="7">
                  <c:v>Q4 '18</c:v>
                </c:pt>
                <c:pt idx="8">
                  <c:v>Q1 '19</c:v>
                </c:pt>
                <c:pt idx="9">
                  <c:v>Q2 '19</c:v>
                </c:pt>
                <c:pt idx="10">
                  <c:v>Q3 '19</c:v>
                </c:pt>
                <c:pt idx="11">
                  <c:v>Q4 '19</c:v>
                </c:pt>
                <c:pt idx="12">
                  <c:v>Q1 '20</c:v>
                </c:pt>
                <c:pt idx="13">
                  <c:v>Q2 '20</c:v>
                </c:pt>
                <c:pt idx="14">
                  <c:v>Q3 '20</c:v>
                </c:pt>
                <c:pt idx="15">
                  <c:v>Q4 '20</c:v>
                </c:pt>
                <c:pt idx="16">
                  <c:v>Q1 '21</c:v>
                </c:pt>
                <c:pt idx="17">
                  <c:v>Q2 '21</c:v>
                </c:pt>
                <c:pt idx="18">
                  <c:v>Q3 '21</c:v>
                </c:pt>
                <c:pt idx="19">
                  <c:v>Q4 '21</c:v>
                </c:pt>
                <c:pt idx="20">
                  <c:v>Q1 '22</c:v>
                </c:pt>
                <c:pt idx="21">
                  <c:v>Q2 '22</c:v>
                </c:pt>
                <c:pt idx="22">
                  <c:v>Q3 '22</c:v>
                </c:pt>
                <c:pt idx="23">
                  <c:v>Q4 '22</c:v>
                </c:pt>
                <c:pt idx="24">
                  <c:v>Q1 '23</c:v>
                </c:pt>
                <c:pt idx="25">
                  <c:v>Q2 '23</c:v>
                </c:pt>
                <c:pt idx="26">
                  <c:v>Q3 '23</c:v>
                </c:pt>
                <c:pt idx="27">
                  <c:v>Q4 '23</c:v>
                </c:pt>
                <c:pt idx="28">
                  <c:v>Q1 '24</c:v>
                </c:pt>
              </c:strCache>
            </c:strRef>
          </c:cat>
          <c:val>
            <c:numRef>
              <c:f>Sheet1!$B$4:$AD$4</c:f>
              <c:numCache>
                <c:formatCode>General</c:formatCode>
                <c:ptCount val="29"/>
                <c:pt idx="7" formatCode="0.00">
                  <c:v>5.75</c:v>
                </c:pt>
                <c:pt idx="8" formatCode="0.00">
                  <c:v>5.55</c:v>
                </c:pt>
                <c:pt idx="9" formatCode="0.00">
                  <c:v>5.55</c:v>
                </c:pt>
                <c:pt idx="10" formatCode="0.00">
                  <c:v>5.55</c:v>
                </c:pt>
                <c:pt idx="11" formatCode="0.00">
                  <c:v>5.4</c:v>
                </c:pt>
                <c:pt idx="12" formatCode="0.00">
                  <c:v>5.4</c:v>
                </c:pt>
                <c:pt idx="13" formatCode="0.00">
                  <c:v>5.4</c:v>
                </c:pt>
                <c:pt idx="14" formatCode="0.00">
                  <c:v>5.4</c:v>
                </c:pt>
                <c:pt idx="15" formatCode="0.00">
                  <c:v>5.25</c:v>
                </c:pt>
                <c:pt idx="16" formatCode="0.00">
                  <c:v>5</c:v>
                </c:pt>
                <c:pt idx="17" formatCode="0.00">
                  <c:v>5</c:v>
                </c:pt>
                <c:pt idx="18" formatCode="0.00">
                  <c:v>4.8</c:v>
                </c:pt>
                <c:pt idx="19" formatCode="0.00">
                  <c:v>4.75</c:v>
                </c:pt>
                <c:pt idx="20" formatCode="0.00">
                  <c:v>4.75</c:v>
                </c:pt>
                <c:pt idx="21" formatCode="0.00">
                  <c:v>4.8499999999999996</c:v>
                </c:pt>
                <c:pt idx="22" formatCode="0.00">
                  <c:v>5.0999999999999996</c:v>
                </c:pt>
                <c:pt idx="23" formatCode="0.00">
                  <c:v>5.25</c:v>
                </c:pt>
                <c:pt idx="24" formatCode="0.00">
                  <c:v>5.25</c:v>
                </c:pt>
                <c:pt idx="25" formatCode="0.00">
                  <c:v>5.5</c:v>
                </c:pt>
                <c:pt idx="26" formatCode="0.00">
                  <c:v>5.75</c:v>
                </c:pt>
                <c:pt idx="27" formatCode="0.00">
                  <c:v>5.75</c:v>
                </c:pt>
                <c:pt idx="28" formatCode="0.00">
                  <c:v>5.75</c:v>
                </c:pt>
              </c:numCache>
            </c:numRef>
          </c:val>
          <c:smooth val="0"/>
          <c:extLst>
            <c:ext xmlns:c16="http://schemas.microsoft.com/office/drawing/2014/chart" uri="{C3380CC4-5D6E-409C-BE32-E72D297353CC}">
              <c16:uniqueId val="{00000003-9F7B-44F1-80AD-31BD91EBEC9D}"/>
            </c:ext>
          </c:extLst>
        </c:ser>
        <c:ser>
          <c:idx val="2"/>
          <c:order val="2"/>
          <c:tx>
            <c:strRef>
              <c:f>Sheet1!$A$5</c:f>
              <c:strCache>
                <c:ptCount val="1"/>
                <c:pt idx="0">
                  <c:v>Yield, 10-yr government bonds</c:v>
                </c:pt>
              </c:strCache>
            </c:strRef>
          </c:tx>
          <c:spPr>
            <a:ln w="28575" cap="rnd">
              <a:solidFill>
                <a:srgbClr val="17E88F"/>
              </a:solidFill>
              <a:prstDash val="solid"/>
              <a:round/>
            </a:ln>
            <a:effectLst/>
          </c:spPr>
          <c:marker>
            <c:symbol val="none"/>
          </c:marker>
          <c:cat>
            <c:strRef>
              <c:f>Sheet1!$B$2:$AD$2</c:f>
              <c:strCache>
                <c:ptCount val="29"/>
                <c:pt idx="0">
                  <c:v>2011</c:v>
                </c:pt>
                <c:pt idx="1">
                  <c:v>2012</c:v>
                </c:pt>
                <c:pt idx="2">
                  <c:v>2013</c:v>
                </c:pt>
                <c:pt idx="3">
                  <c:v>2014</c:v>
                </c:pt>
                <c:pt idx="4">
                  <c:v>2015</c:v>
                </c:pt>
                <c:pt idx="5">
                  <c:v>2016</c:v>
                </c:pt>
                <c:pt idx="6">
                  <c:v>2017</c:v>
                </c:pt>
                <c:pt idx="7">
                  <c:v>Q4 '18</c:v>
                </c:pt>
                <c:pt idx="8">
                  <c:v>Q1 '19</c:v>
                </c:pt>
                <c:pt idx="9">
                  <c:v>Q2 '19</c:v>
                </c:pt>
                <c:pt idx="10">
                  <c:v>Q3 '19</c:v>
                </c:pt>
                <c:pt idx="11">
                  <c:v>Q4 '19</c:v>
                </c:pt>
                <c:pt idx="12">
                  <c:v>Q1 '20</c:v>
                </c:pt>
                <c:pt idx="13">
                  <c:v>Q2 '20</c:v>
                </c:pt>
                <c:pt idx="14">
                  <c:v>Q3 '20</c:v>
                </c:pt>
                <c:pt idx="15">
                  <c:v>Q4 '20</c:v>
                </c:pt>
                <c:pt idx="16">
                  <c:v>Q1 '21</c:v>
                </c:pt>
                <c:pt idx="17">
                  <c:v>Q2 '21</c:v>
                </c:pt>
                <c:pt idx="18">
                  <c:v>Q3 '21</c:v>
                </c:pt>
                <c:pt idx="19">
                  <c:v>Q4 '21</c:v>
                </c:pt>
                <c:pt idx="20">
                  <c:v>Q1 '22</c:v>
                </c:pt>
                <c:pt idx="21">
                  <c:v>Q2 '22</c:v>
                </c:pt>
                <c:pt idx="22">
                  <c:v>Q3 '22</c:v>
                </c:pt>
                <c:pt idx="23">
                  <c:v>Q4 '22</c:v>
                </c:pt>
                <c:pt idx="24">
                  <c:v>Q1 '23</c:v>
                </c:pt>
                <c:pt idx="25">
                  <c:v>Q2 '23</c:v>
                </c:pt>
                <c:pt idx="26">
                  <c:v>Q3 '23</c:v>
                </c:pt>
                <c:pt idx="27">
                  <c:v>Q4 '23</c:v>
                </c:pt>
                <c:pt idx="28">
                  <c:v>Q1 '24</c:v>
                </c:pt>
              </c:strCache>
            </c:strRef>
          </c:cat>
          <c:val>
            <c:numRef>
              <c:f>Sheet1!$B$5:$AD$5</c:f>
              <c:numCache>
                <c:formatCode>General</c:formatCode>
                <c:ptCount val="29"/>
                <c:pt idx="0">
                  <c:v>2.11</c:v>
                </c:pt>
                <c:pt idx="1">
                  <c:v>1.59</c:v>
                </c:pt>
                <c:pt idx="2">
                  <c:v>2.12</c:v>
                </c:pt>
                <c:pt idx="3">
                  <c:v>1.72</c:v>
                </c:pt>
                <c:pt idx="4">
                  <c:v>0.72</c:v>
                </c:pt>
                <c:pt idx="5">
                  <c:v>0.52</c:v>
                </c:pt>
                <c:pt idx="6">
                  <c:v>0.65</c:v>
                </c:pt>
                <c:pt idx="7">
                  <c:v>0.47</c:v>
                </c:pt>
                <c:pt idx="8" formatCode="0.00">
                  <c:v>0.28999999999999998</c:v>
                </c:pt>
                <c:pt idx="9" formatCode="0.00">
                  <c:v>-0.09</c:v>
                </c:pt>
                <c:pt idx="10" formatCode="0.00">
                  <c:v>-0.23</c:v>
                </c:pt>
                <c:pt idx="11" formatCode="0.00">
                  <c:v>7.0000000000000007E-2</c:v>
                </c:pt>
                <c:pt idx="12" formatCode="0.00">
                  <c:v>-0.17</c:v>
                </c:pt>
                <c:pt idx="13" formatCode="0.00">
                  <c:v>0.01</c:v>
                </c:pt>
                <c:pt idx="14" formatCode="0.00">
                  <c:v>-0.08</c:v>
                </c:pt>
                <c:pt idx="15" formatCode="0.00">
                  <c:v>0.01</c:v>
                </c:pt>
                <c:pt idx="16" formatCode="0.00">
                  <c:v>0.4</c:v>
                </c:pt>
                <c:pt idx="17" formatCode="0.00">
                  <c:v>0.36</c:v>
                </c:pt>
                <c:pt idx="18" formatCode="0.00">
                  <c:v>0.27</c:v>
                </c:pt>
                <c:pt idx="19" formatCode="0.00">
                  <c:v>0.14000000000000001</c:v>
                </c:pt>
                <c:pt idx="20" formatCode="0.00">
                  <c:v>0.82</c:v>
                </c:pt>
                <c:pt idx="21" formatCode="0.00">
                  <c:v>1.86</c:v>
                </c:pt>
                <c:pt idx="22" formatCode="0.00">
                  <c:v>2.08</c:v>
                </c:pt>
                <c:pt idx="23" formatCode="0.00">
                  <c:v>1.97</c:v>
                </c:pt>
                <c:pt idx="24" formatCode="0.00">
                  <c:v>2.35</c:v>
                </c:pt>
                <c:pt idx="25" formatCode="0.00">
                  <c:v>2.46</c:v>
                </c:pt>
                <c:pt idx="26" formatCode="0.00">
                  <c:v>2.89</c:v>
                </c:pt>
                <c:pt idx="27" formatCode="0.00">
                  <c:v>2.21</c:v>
                </c:pt>
                <c:pt idx="28" formatCode="0.00">
                  <c:v>2.4</c:v>
                </c:pt>
              </c:numCache>
            </c:numRef>
          </c:val>
          <c:smooth val="0"/>
          <c:extLst>
            <c:ext xmlns:c16="http://schemas.microsoft.com/office/drawing/2014/chart" uri="{C3380CC4-5D6E-409C-BE32-E72D297353CC}">
              <c16:uniqueId val="{00000004-9F7B-44F1-80AD-31BD91EBEC9D}"/>
            </c:ext>
          </c:extLst>
        </c:ser>
        <c:dLbls>
          <c:showLegendKey val="0"/>
          <c:showVal val="0"/>
          <c:showCatName val="0"/>
          <c:showSerName val="0"/>
          <c:showPercent val="0"/>
          <c:showBubbleSize val="0"/>
        </c:dLbls>
        <c:marker val="1"/>
        <c:smooth val="0"/>
        <c:axId val="998030432"/>
        <c:axId val="998027808"/>
      </c:lineChart>
      <c:catAx>
        <c:axId val="99803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998027808"/>
        <c:crosses val="autoZero"/>
        <c:auto val="1"/>
        <c:lblAlgn val="ctr"/>
        <c:lblOffset val="100"/>
        <c:noMultiLvlLbl val="0"/>
      </c:catAx>
      <c:valAx>
        <c:axId val="998027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998030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900" baseline="0">
                <a:solidFill>
                  <a:srgbClr val="435254"/>
                </a:solidFill>
              </a:rPr>
              <a:t>Investment volume  industrial (MSEK</a:t>
            </a:r>
            <a:r>
              <a:rPr lang="sv-SE" sz="900" baseline="0"/>
              <a:t>)</a:t>
            </a:r>
            <a:endParaRPr lang="sv-SE" sz="9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ID4096"/>
        </a:p>
      </c:txPr>
    </c:title>
    <c:autoTitleDeleted val="0"/>
    <c:plotArea>
      <c:layout/>
      <c:barChart>
        <c:barDir val="col"/>
        <c:grouping val="clustered"/>
        <c:varyColors val="0"/>
        <c:ser>
          <c:idx val="0"/>
          <c:order val="0"/>
          <c:tx>
            <c:strRef>
              <c:f>'Volym, yield'!$A$23</c:f>
              <c:strCache>
                <c:ptCount val="1"/>
                <c:pt idx="0">
                  <c:v>Industrial Total</c:v>
                </c:pt>
              </c:strCache>
            </c:strRef>
          </c:tx>
          <c:spPr>
            <a:solidFill>
              <a:srgbClr val="80BBAD"/>
            </a:solidFill>
            <a:ln>
              <a:noFill/>
            </a:ln>
            <a:effectLst/>
            <a:extLst>
              <a:ext uri="{91240B29-F687-4F45-9708-019B960494DF}">
                <a14:hiddenLine xmlns:a14="http://schemas.microsoft.com/office/drawing/2010/main">
                  <a:noFill/>
                </a14:hiddenLine>
              </a:ext>
            </a:extLst>
          </c:spPr>
          <c:invertIfNegative val="0"/>
          <c:cat>
            <c:numRef>
              <c:f>'Volym, yield'!$C$22:$J$22</c:f>
              <c:numCache>
                <c:formatCode>General</c:formatCode>
                <c:ptCount val="8"/>
                <c:pt idx="0">
                  <c:v>2017</c:v>
                </c:pt>
                <c:pt idx="1">
                  <c:v>2018</c:v>
                </c:pt>
                <c:pt idx="2">
                  <c:v>2019</c:v>
                </c:pt>
                <c:pt idx="3">
                  <c:v>2020</c:v>
                </c:pt>
                <c:pt idx="4">
                  <c:v>2021</c:v>
                </c:pt>
                <c:pt idx="5">
                  <c:v>2022</c:v>
                </c:pt>
                <c:pt idx="6">
                  <c:v>2023</c:v>
                </c:pt>
                <c:pt idx="7">
                  <c:v>2024</c:v>
                </c:pt>
              </c:numCache>
            </c:numRef>
          </c:cat>
          <c:val>
            <c:numRef>
              <c:f>'Volym, yield'!$C$23:$J$23</c:f>
              <c:numCache>
                <c:formatCode>#,##0</c:formatCode>
                <c:ptCount val="8"/>
                <c:pt idx="0">
                  <c:v>14369.914000000001</c:v>
                </c:pt>
                <c:pt idx="1">
                  <c:v>14334.574000000001</c:v>
                </c:pt>
                <c:pt idx="2">
                  <c:v>19748.753967999997</c:v>
                </c:pt>
                <c:pt idx="3">
                  <c:v>17562.399999999994</c:v>
                </c:pt>
                <c:pt idx="4">
                  <c:v>25070.801612903222</c:v>
                </c:pt>
                <c:pt idx="5">
                  <c:v>31946.006753846152</c:v>
                </c:pt>
                <c:pt idx="6">
                  <c:v>9578.3425000000007</c:v>
                </c:pt>
                <c:pt idx="7">
                  <c:v>7585.4</c:v>
                </c:pt>
              </c:numCache>
            </c:numRef>
          </c:val>
          <c:extLst>
            <c:ext xmlns:c16="http://schemas.microsoft.com/office/drawing/2014/chart" uri="{C3380CC4-5D6E-409C-BE32-E72D297353CC}">
              <c16:uniqueId val="{00000000-8B08-47C9-9E0F-AFD669C1F833}"/>
            </c:ext>
          </c:extLst>
        </c:ser>
        <c:dLbls>
          <c:showLegendKey val="0"/>
          <c:showVal val="0"/>
          <c:showCatName val="0"/>
          <c:showSerName val="0"/>
          <c:showPercent val="0"/>
          <c:showBubbleSize val="0"/>
        </c:dLbls>
        <c:gapWidth val="150"/>
        <c:axId val="2025014736"/>
        <c:axId val="2025015152"/>
      </c:barChart>
      <c:lineChart>
        <c:grouping val="standard"/>
        <c:varyColors val="0"/>
        <c:ser>
          <c:idx val="1"/>
          <c:order val="1"/>
          <c:tx>
            <c:strRef>
              <c:f>'Volym, yield'!$A$24</c:f>
              <c:strCache>
                <c:ptCount val="1"/>
                <c:pt idx="0">
                  <c:v>Share foreign</c:v>
                </c:pt>
              </c:strCache>
            </c:strRef>
          </c:tx>
          <c:spPr>
            <a:ln w="25400" cap="rnd" cmpd="sng" algn="ctr">
              <a:solidFill>
                <a:srgbClr val="435254"/>
              </a:solidFill>
              <a:prstDash val="solid"/>
              <a:round/>
              <a:headEnd type="none" w="med" len="med"/>
              <a:tailEnd type="none" w="med" len="med"/>
            </a:ln>
            <a:effectLst/>
          </c:spPr>
          <c:marker>
            <c:symbol val="none"/>
          </c:marker>
          <c:cat>
            <c:numRef>
              <c:f>'Volym, yield'!$C$22:$J$22</c:f>
              <c:numCache>
                <c:formatCode>General</c:formatCode>
                <c:ptCount val="8"/>
                <c:pt idx="0">
                  <c:v>2017</c:v>
                </c:pt>
                <c:pt idx="1">
                  <c:v>2018</c:v>
                </c:pt>
                <c:pt idx="2">
                  <c:v>2019</c:v>
                </c:pt>
                <c:pt idx="3">
                  <c:v>2020</c:v>
                </c:pt>
                <c:pt idx="4">
                  <c:v>2021</c:v>
                </c:pt>
                <c:pt idx="5">
                  <c:v>2022</c:v>
                </c:pt>
                <c:pt idx="6">
                  <c:v>2023</c:v>
                </c:pt>
                <c:pt idx="7">
                  <c:v>2024</c:v>
                </c:pt>
              </c:numCache>
            </c:numRef>
          </c:cat>
          <c:val>
            <c:numRef>
              <c:f>'Volym, yield'!$C$24:$J$24</c:f>
              <c:numCache>
                <c:formatCode>0%</c:formatCode>
                <c:ptCount val="8"/>
                <c:pt idx="0">
                  <c:v>0.44961994901291685</c:v>
                </c:pt>
                <c:pt idx="1">
                  <c:v>0.17503833737926222</c:v>
                </c:pt>
                <c:pt idx="2">
                  <c:v>0.36047843886937431</c:v>
                </c:pt>
                <c:pt idx="3">
                  <c:v>0.42691773333940691</c:v>
                </c:pt>
                <c:pt idx="4">
                  <c:v>0.48051913879769026</c:v>
                </c:pt>
                <c:pt idx="5">
                  <c:v>0.30147742953320672</c:v>
                </c:pt>
                <c:pt idx="6">
                  <c:v>0.29846500059900749</c:v>
                </c:pt>
                <c:pt idx="7">
                  <c:v>0.23518865188388222</c:v>
                </c:pt>
              </c:numCache>
            </c:numRef>
          </c:val>
          <c:smooth val="0"/>
          <c:extLst>
            <c:ext xmlns:c16="http://schemas.microsoft.com/office/drawing/2014/chart" uri="{C3380CC4-5D6E-409C-BE32-E72D297353CC}">
              <c16:uniqueId val="{00000001-8B08-47C9-9E0F-AFD669C1F833}"/>
            </c:ext>
          </c:extLst>
        </c:ser>
        <c:dLbls>
          <c:showLegendKey val="0"/>
          <c:showVal val="0"/>
          <c:showCatName val="0"/>
          <c:showSerName val="0"/>
          <c:showPercent val="0"/>
          <c:showBubbleSize val="0"/>
        </c:dLbls>
        <c:marker val="1"/>
        <c:smooth val="0"/>
        <c:axId val="495447424"/>
        <c:axId val="495450752"/>
      </c:lineChart>
      <c:catAx>
        <c:axId val="20250147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2025015152"/>
        <c:crosses val="autoZero"/>
        <c:auto val="1"/>
        <c:lblAlgn val="ctr"/>
        <c:lblOffset val="100"/>
        <c:noMultiLvlLbl val="0"/>
      </c:catAx>
      <c:valAx>
        <c:axId val="202501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2025014736"/>
        <c:crosses val="autoZero"/>
        <c:crossBetween val="between"/>
      </c:valAx>
      <c:valAx>
        <c:axId val="49545075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ID4096"/>
          </a:p>
        </c:txPr>
        <c:crossAx val="495447424"/>
        <c:crosses val="max"/>
        <c:crossBetween val="between"/>
      </c:valAx>
      <c:catAx>
        <c:axId val="495447424"/>
        <c:scaling>
          <c:orientation val="minMax"/>
        </c:scaling>
        <c:delete val="1"/>
        <c:axPos val="b"/>
        <c:numFmt formatCode="General" sourceLinked="1"/>
        <c:majorTickMark val="out"/>
        <c:minorTickMark val="none"/>
        <c:tickLblPos val="nextTo"/>
        <c:crossAx val="495450752"/>
        <c:crosses val="autoZero"/>
        <c:auto val="1"/>
        <c:lblAlgn val="ctr"/>
        <c:lblOffset val="100"/>
        <c:noMultiLvlLbl val="0"/>
      </c:catAx>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legend>
      <c:legendPos val="b"/>
      <c:legendEntry>
        <c:idx val="0"/>
        <c:txPr>
          <a:bodyPr rot="0" spcFirstLastPara="1" vertOverflow="ellipsis" vert="horz" wrap="square" anchor="ctr" anchorCtr="1"/>
          <a:lstStyle/>
          <a:p>
            <a:pPr>
              <a:defRPr sz="900" b="0" i="0" u="none" strike="noStrike" kern="1200" baseline="0">
                <a:solidFill>
                  <a:srgbClr val="595959"/>
                </a:solidFill>
                <a:latin typeface="Calibre"/>
                <a:ea typeface="Calibre"/>
                <a:cs typeface="Calibre"/>
              </a:defRPr>
            </a:pPr>
            <a:endParaRPr lang="LID4096"/>
          </a:p>
        </c:txPr>
      </c:legendEntry>
      <c:legendEntry>
        <c:idx val="1"/>
        <c:txPr>
          <a:bodyPr rot="0" spcFirstLastPara="1" vertOverflow="ellipsis" vert="horz" wrap="square" anchor="ctr" anchorCtr="1"/>
          <a:lstStyle/>
          <a:p>
            <a:pPr>
              <a:defRPr sz="900" b="0" i="0" u="none" strike="noStrike" kern="1200" baseline="0">
                <a:solidFill>
                  <a:srgbClr val="595959"/>
                </a:solidFill>
                <a:latin typeface="Calibre"/>
                <a:ea typeface="Calibre"/>
                <a:cs typeface="Calibre"/>
              </a:defRPr>
            </a:pPr>
            <a:endParaRPr lang="LID4096"/>
          </a:p>
        </c:txPr>
      </c:legendEntry>
      <c:layout>
        <c:manualLayout>
          <c:xMode val="edge"/>
          <c:yMode val="edge"/>
          <c:x val="0.25900281048939677"/>
          <c:y val="0.89425731491604121"/>
          <c:w val="0.51596653543307092"/>
          <c:h val="7.407407407407407E-2"/>
        </c:manualLayout>
      </c:layout>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rot="0" spcFirstLastPara="1" vertOverflow="ellipsis" vert="horz" wrap="square" anchor="ctr" anchorCtr="1"/>
        <a:lstStyle/>
        <a:p>
          <a:pPr>
            <a:defRPr sz="1000" b="0" i="0" u="none" strike="noStrike" kern="1200" baseline="0">
              <a:solidFill>
                <a:srgbClr val="595959"/>
              </a:solidFill>
              <a:latin typeface="Calibre"/>
              <a:ea typeface="Calibre"/>
              <a:cs typeface="Calibre"/>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LID4096"/>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'https://selfstorageuk.sharepoint.com/Shares/UK/Research/UK/OPRE RESEARCH/Self Storage/FEDESSA 2023/Analysis/YouGov Public Survey analysis/[Public survey analysis.xlsx]Public Awareness'!$B$54</c:f>
              <c:strCache>
                <c:ptCount val="1"/>
                <c:pt idx="0">
                  <c:v>Never heard of self storage</c:v>
                </c:pt>
              </c:strCache>
            </c:strRef>
          </c:tx>
          <c:spPr>
            <a:solidFill>
              <a:srgbClr val="80BBAD"/>
            </a:solidFill>
            <a:ln>
              <a:noFill/>
            </a:ln>
            <a:effectLst/>
            <a:extLst>
              <a:ext uri="{91240B29-F687-4F45-9708-019B960494DF}">
                <a14:hiddenLine xmlns:a14="http://schemas.microsoft.com/office/drawing/2010/main">
                  <a:noFill/>
                </a14:hiddenLine>
              </a:ext>
            </a:ex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FFFFF"/>
                    </a:solidFill>
                    <a:latin typeface="Calibre"/>
                    <a:ea typeface="Calibre"/>
                    <a:cs typeface="Calibre"/>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'[1]Public Awareness'!$C$53:$I$53</c:f>
              <c:strCache>
                <c:ptCount val="7"/>
                <c:pt idx="0">
                  <c:v>UK*</c:v>
                </c:pt>
                <c:pt idx="1">
                  <c:v>Sweden*</c:v>
                </c:pt>
                <c:pt idx="2">
                  <c:v>Poland</c:v>
                </c:pt>
                <c:pt idx="3">
                  <c:v>Netherlands*</c:v>
                </c:pt>
                <c:pt idx="4">
                  <c:v>Germany</c:v>
                </c:pt>
                <c:pt idx="5">
                  <c:v>Spain*</c:v>
                </c:pt>
                <c:pt idx="6">
                  <c:v>Italy</c:v>
                </c:pt>
              </c:strCache>
            </c:strRef>
          </c:cat>
          <c:val>
            <c:numRef>
              <c:f>'[1]Public Awareness'!$C$54:$I$54</c:f>
              <c:numCache>
                <c:formatCode>General</c:formatCode>
                <c:ptCount val="7"/>
                <c:pt idx="0">
                  <c:v>8.9840263920502969E-2</c:v>
                </c:pt>
                <c:pt idx="1">
                  <c:v>0.12368393835970629</c:v>
                </c:pt>
                <c:pt idx="2">
                  <c:v>0.39778170989599065</c:v>
                </c:pt>
                <c:pt idx="3">
                  <c:v>0.43136920436251985</c:v>
                </c:pt>
                <c:pt idx="4">
                  <c:v>0.46351841098852692</c:v>
                </c:pt>
                <c:pt idx="5">
                  <c:v>0.46770387471779834</c:v>
                </c:pt>
                <c:pt idx="6">
                  <c:v>0.54313374341405174</c:v>
                </c:pt>
              </c:numCache>
            </c:numRef>
          </c:val>
          <c:extLst>
            <c:ext xmlns:c16="http://schemas.microsoft.com/office/drawing/2014/chart" uri="{C3380CC4-5D6E-409C-BE32-E72D297353CC}">
              <c16:uniqueId val="{00000000-2F02-4D43-AA49-F1061EE2AD22}"/>
            </c:ext>
          </c:extLst>
        </c:ser>
        <c:ser>
          <c:idx val="1"/>
          <c:order val="1"/>
          <c:tx>
            <c:strRef>
              <c:f>'https://selfstorageuk.sharepoint.com/Shares/UK/Research/UK/OPRE RESEARCH/Self Storage/FEDESSA 2023/Analysis/YouGov Public Survey analysis/[Public survey analysis.xlsx]Public Awareness'!$B$55</c:f>
              <c:strCache>
                <c:ptCount val="1"/>
                <c:pt idx="0">
                  <c:v>Aware of self storage but know nothing about it</c:v>
                </c:pt>
              </c:strCache>
            </c:strRef>
          </c:tx>
          <c:spPr>
            <a:solidFill>
              <a:srgbClr val="435254"/>
            </a:solidFill>
            <a:ln>
              <a:noFill/>
            </a:ln>
            <a:effectLst/>
            <a:extLst>
              <a:ext uri="{91240B29-F687-4F45-9708-019B960494DF}">
                <a14:hiddenLine xmlns:a14="http://schemas.microsoft.com/office/drawing/2010/main">
                  <a:noFill/>
                </a14:hiddenLine>
              </a:ext>
            </a:ex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Calibre"/>
                    <a:ea typeface="Calibre"/>
                    <a:cs typeface="Calibre"/>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'[1]Public Awareness'!$C$53:$I$53</c:f>
              <c:strCache>
                <c:ptCount val="7"/>
                <c:pt idx="0">
                  <c:v>UK*</c:v>
                </c:pt>
                <c:pt idx="1">
                  <c:v>Sweden*</c:v>
                </c:pt>
                <c:pt idx="2">
                  <c:v>Poland</c:v>
                </c:pt>
                <c:pt idx="3">
                  <c:v>Netherlands*</c:v>
                </c:pt>
                <c:pt idx="4">
                  <c:v>Germany</c:v>
                </c:pt>
                <c:pt idx="5">
                  <c:v>Spain*</c:v>
                </c:pt>
                <c:pt idx="6">
                  <c:v>Italy</c:v>
                </c:pt>
              </c:strCache>
            </c:strRef>
          </c:cat>
          <c:val>
            <c:numRef>
              <c:f>'[1]Public Awareness'!$C$55:$I$55</c:f>
              <c:numCache>
                <c:formatCode>General</c:formatCode>
                <c:ptCount val="7"/>
                <c:pt idx="0">
                  <c:v>0.38157169071565372</c:v>
                </c:pt>
                <c:pt idx="1">
                  <c:v>0.51967111386906617</c:v>
                </c:pt>
                <c:pt idx="2">
                  <c:v>0.41459151525613913</c:v>
                </c:pt>
                <c:pt idx="3">
                  <c:v>0.37743472744911988</c:v>
                </c:pt>
                <c:pt idx="4">
                  <c:v>0.317271689726288</c:v>
                </c:pt>
                <c:pt idx="5">
                  <c:v>0.38565343085676923</c:v>
                </c:pt>
                <c:pt idx="6">
                  <c:v>0.32239611721041295</c:v>
                </c:pt>
              </c:numCache>
            </c:numRef>
          </c:val>
          <c:extLst>
            <c:ext xmlns:c16="http://schemas.microsoft.com/office/drawing/2014/chart" uri="{C3380CC4-5D6E-409C-BE32-E72D297353CC}">
              <c16:uniqueId val="{00000001-2F02-4D43-AA49-F1061EE2AD22}"/>
            </c:ext>
          </c:extLst>
        </c:ser>
        <c:ser>
          <c:idx val="2"/>
          <c:order val="2"/>
          <c:tx>
            <c:strRef>
              <c:f>'https://selfstorageuk.sharepoint.com/Shares/UK/Research/UK/OPRE RESEARCH/Self Storage/FEDESSA 2023/Analysis/YouGov Public Survey analysis/[Public survey analysis.xlsx]Public Awareness'!$B$56</c:f>
              <c:strCache>
                <c:ptCount val="1"/>
                <c:pt idx="0">
                  <c:v>Know a reasonable amount about the service offered</c:v>
                </c:pt>
              </c:strCache>
            </c:strRef>
          </c:tx>
          <c:spPr>
            <a:solidFill>
              <a:srgbClr val="17E88F"/>
            </a:solidFill>
            <a:ln>
              <a:noFill/>
            </a:ln>
            <a:effectLst/>
            <a:extLst>
              <a:ext uri="{91240B29-F687-4F45-9708-019B960494DF}">
                <a14:hiddenLine xmlns:a14="http://schemas.microsoft.com/office/drawing/2010/main">
                  <a:noFill/>
                </a14:hiddenLine>
              </a:ext>
            </a:ex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595959"/>
                    </a:solidFill>
                    <a:latin typeface="Calibre"/>
                    <a:ea typeface="Calibre"/>
                    <a:cs typeface="Calibre"/>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'[1]Public Awareness'!$C$53:$I$53</c:f>
              <c:strCache>
                <c:ptCount val="7"/>
                <c:pt idx="0">
                  <c:v>UK*</c:v>
                </c:pt>
                <c:pt idx="1">
                  <c:v>Sweden*</c:v>
                </c:pt>
                <c:pt idx="2">
                  <c:v>Poland</c:v>
                </c:pt>
                <c:pt idx="3">
                  <c:v>Netherlands*</c:v>
                </c:pt>
                <c:pt idx="4">
                  <c:v>Germany</c:v>
                </c:pt>
                <c:pt idx="5">
                  <c:v>Spain*</c:v>
                </c:pt>
                <c:pt idx="6">
                  <c:v>Italy</c:v>
                </c:pt>
              </c:strCache>
            </c:strRef>
          </c:cat>
          <c:val>
            <c:numRef>
              <c:f>'[1]Public Awareness'!$C$56:$I$56</c:f>
              <c:numCache>
                <c:formatCode>General</c:formatCode>
                <c:ptCount val="7"/>
                <c:pt idx="0">
                  <c:v>0.42668986332688236</c:v>
                </c:pt>
                <c:pt idx="1">
                  <c:v>0.2611231771641328</c:v>
                </c:pt>
                <c:pt idx="2">
                  <c:v>0.14457727331578266</c:v>
                </c:pt>
                <c:pt idx="3">
                  <c:v>0.16339193381592554</c:v>
                </c:pt>
                <c:pt idx="4">
                  <c:v>0.17566525839456981</c:v>
                </c:pt>
                <c:pt idx="5">
                  <c:v>0.11372853479890899</c:v>
                </c:pt>
                <c:pt idx="6">
                  <c:v>0.10392172130083832</c:v>
                </c:pt>
              </c:numCache>
            </c:numRef>
          </c:val>
          <c:extLst>
            <c:ext xmlns:c16="http://schemas.microsoft.com/office/drawing/2014/chart" uri="{C3380CC4-5D6E-409C-BE32-E72D297353CC}">
              <c16:uniqueId val="{00000002-2F02-4D43-AA49-F1061EE2AD22}"/>
            </c:ext>
          </c:extLst>
        </c:ser>
        <c:ser>
          <c:idx val="3"/>
          <c:order val="3"/>
          <c:tx>
            <c:strRef>
              <c:f>'https://selfstorageuk.sharepoint.com/Shares/UK/Research/UK/OPRE RESEARCH/Self Storage/FEDESSA 2023/Analysis/YouGov Public Survey analysis/[Public survey analysis.xlsx]Public Awareness'!$B$57</c:f>
              <c:strCache>
                <c:ptCount val="1"/>
                <c:pt idx="0">
                  <c:v>Know the service offered very well</c:v>
                </c:pt>
              </c:strCache>
            </c:strRef>
          </c:tx>
          <c:spPr>
            <a:solidFill>
              <a:srgbClr val="DBD99A"/>
            </a:solidFill>
            <a:ln>
              <a:noFill/>
            </a:ln>
            <a:effectLst/>
            <a:extLst>
              <a:ext uri="{91240B29-F687-4F45-9708-019B960494DF}">
                <a14:hiddenLine xmlns:a14="http://schemas.microsoft.com/office/drawing/2010/main">
                  <a:noFill/>
                </a14:hiddenLine>
              </a:ext>
            </a:ex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595959"/>
                    </a:solidFill>
                    <a:latin typeface="Calibre"/>
                    <a:ea typeface="Calibre"/>
                    <a:cs typeface="Calibre"/>
                  </a:defRPr>
                </a:pPr>
                <a:endParaRPr lang="LID4096"/>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'[1]Public Awareness'!$C$53:$I$53</c:f>
              <c:strCache>
                <c:ptCount val="7"/>
                <c:pt idx="0">
                  <c:v>UK*</c:v>
                </c:pt>
                <c:pt idx="1">
                  <c:v>Sweden*</c:v>
                </c:pt>
                <c:pt idx="2">
                  <c:v>Poland</c:v>
                </c:pt>
                <c:pt idx="3">
                  <c:v>Netherlands*</c:v>
                </c:pt>
                <c:pt idx="4">
                  <c:v>Germany</c:v>
                </c:pt>
                <c:pt idx="5">
                  <c:v>Spain*</c:v>
                </c:pt>
                <c:pt idx="6">
                  <c:v>Italy</c:v>
                </c:pt>
              </c:strCache>
            </c:strRef>
          </c:cat>
          <c:val>
            <c:numRef>
              <c:f>'[1]Public Awareness'!$C$57:$I$57</c:f>
              <c:numCache>
                <c:formatCode>General</c:formatCode>
                <c:ptCount val="7"/>
                <c:pt idx="0">
                  <c:v>0.10190319572432742</c:v>
                </c:pt>
                <c:pt idx="1">
                  <c:v>9.5532112938256294E-2</c:v>
                </c:pt>
                <c:pt idx="2">
                  <c:v>4.3038712183332613E-2</c:v>
                </c:pt>
                <c:pt idx="3">
                  <c:v>2.7793473277966715E-2</c:v>
                </c:pt>
                <c:pt idx="4">
                  <c:v>4.3544640890615299E-2</c:v>
                </c:pt>
                <c:pt idx="5">
                  <c:v>3.291415962652338E-2</c:v>
                </c:pt>
                <c:pt idx="6">
                  <c:v>3.0548418074696982E-2</c:v>
                </c:pt>
              </c:numCache>
            </c:numRef>
          </c:val>
          <c:extLst>
            <c:ext xmlns:c16="http://schemas.microsoft.com/office/drawing/2014/chart" uri="{C3380CC4-5D6E-409C-BE32-E72D297353CC}">
              <c16:uniqueId val="{00000003-2F02-4D43-AA49-F1061EE2AD22}"/>
            </c:ext>
          </c:extLst>
        </c:ser>
        <c:dLbls>
          <c:dLblPos val="ctr"/>
          <c:showLegendKey val="0"/>
          <c:showVal val="1"/>
          <c:showCatName val="0"/>
          <c:showSerName val="0"/>
          <c:showPercent val="0"/>
          <c:showBubbleSize val="0"/>
        </c:dLbls>
        <c:gapWidth val="85"/>
        <c:overlap val="100"/>
        <c:axId val="1108598320"/>
        <c:axId val="1108600616"/>
      </c:barChart>
      <c:catAx>
        <c:axId val="1108598320"/>
        <c:scaling>
          <c:orientation val="minMax"/>
        </c:scaling>
        <c:delete val="0"/>
        <c:axPos val="l"/>
        <c:numFmt formatCode="mmm\-yy" sourceLinked="0"/>
        <c:majorTickMark val="none"/>
        <c:minorTickMark val="none"/>
        <c:tickLblPos val="nextTo"/>
        <c:spPr>
          <a:noFill/>
          <a:ln w="9525" cap="flat" cmpd="sng" algn="ctr">
            <a:solidFill>
              <a:srgbClr val="435254"/>
            </a:solidFill>
            <a:round/>
          </a:ln>
          <a:effectLst/>
          <a:extLst>
            <a:ext uri="{909E8E84-426E-40DD-AFC4-6F175D3DCCD1}">
              <a14:hiddenFill xmlns:a14="http://schemas.microsoft.com/office/drawing/2010/main">
                <a:noFill/>
              </a14:hiddenFill>
            </a:ext>
          </a:extLst>
        </c:spPr>
        <c:txPr>
          <a:bodyPr rot="0" spcFirstLastPara="1" vertOverflow="ellipsis" wrap="square" anchor="ctr" anchorCtr="1"/>
          <a:lstStyle/>
          <a:p>
            <a:pPr>
              <a:defRPr sz="1600" b="0" i="0" u="none" strike="noStrike" kern="1200" baseline="0">
                <a:solidFill>
                  <a:srgbClr val="595959"/>
                </a:solidFill>
                <a:latin typeface="Calibre"/>
                <a:ea typeface="Calibre"/>
                <a:cs typeface="Calibre"/>
              </a:defRPr>
            </a:pPr>
            <a:endParaRPr lang="LID4096"/>
          </a:p>
        </c:txPr>
        <c:crossAx val="1108600616"/>
        <c:crosses val="autoZero"/>
        <c:auto val="1"/>
        <c:lblAlgn val="ctr"/>
        <c:lblOffset val="100"/>
        <c:noMultiLvlLbl val="0"/>
      </c:catAx>
      <c:valAx>
        <c:axId val="1108600616"/>
        <c:scaling>
          <c:orientation val="minMax"/>
          <c:max val="1"/>
        </c:scaling>
        <c:delete val="1"/>
        <c:axPos val="b"/>
        <c:majorGridlines>
          <c:spPr>
            <a:ln w="12700" cap="flat" cmpd="sng" algn="ctr">
              <a:solidFill>
                <a:srgbClr val="CAD1D3"/>
              </a:solidFill>
              <a:prstDash val="solid"/>
              <a:round/>
            </a:ln>
            <a:effectLst/>
          </c:spPr>
        </c:majorGridlines>
        <c:numFmt formatCode="0%" sourceLinked="0"/>
        <c:majorTickMark val="none"/>
        <c:minorTickMark val="none"/>
        <c:tickLblPos val="nextTo"/>
        <c:crossAx val="1108598320"/>
        <c:crosses val="autoZero"/>
        <c:crossBetween val="between"/>
      </c:valAx>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plotArea>
    <c:legend>
      <c:legendPos val="b"/>
      <c:overlay val="0"/>
      <c:spPr>
        <a:noFill/>
        <a:ln>
          <a:noFill/>
        </a:ln>
        <a:effectLst/>
        <a:extLst>
          <a:ext uri="{909E8E84-426E-40DD-AFC4-6F175D3DCCD1}">
            <a14:hiddenFill xmlns:a14="http://schemas.microsoft.com/office/drawing/2010/main">
              <a:solidFill>
                <a:srgbClr val="435254"/>
              </a:solidFill>
            </a14:hiddenFill>
          </a:ext>
          <a:ext uri="{91240B29-F687-4F45-9708-019B960494DF}">
            <a14:hiddenLine xmlns:a14="http://schemas.microsoft.com/office/drawing/2010/main">
              <a:solidFill>
                <a:srgbClr val="435254"/>
              </a:solidFill>
            </a14:hiddenLine>
          </a:ext>
        </a:extLst>
      </c:spPr>
      <c:txPr>
        <a:bodyPr rot="0" spcFirstLastPara="1" vertOverflow="ellipsis" vert="horz" wrap="square" anchor="ctr" anchorCtr="1"/>
        <a:lstStyle/>
        <a:p>
          <a:pPr>
            <a:defRPr sz="2000" b="0" i="0" u="none" strike="noStrike" kern="1200" baseline="0">
              <a:solidFill>
                <a:srgbClr val="595959"/>
              </a:solidFill>
              <a:latin typeface="Calibre"/>
              <a:ea typeface="Calibre"/>
              <a:cs typeface="Calibre"/>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w="9525" cap="flat" cmpd="sng" algn="ctr">
      <a:noFill/>
      <a:round/>
    </a:ln>
    <a:effectLst/>
    <a:extLst>
      <a:ext uri="{91240B29-F687-4F45-9708-019B960494DF}">
        <a14:hiddenLine xmlns:a14="http://schemas.microsoft.com/office/drawing/2010/main" w="9525" cap="flat" cmpd="sng" algn="ctr">
          <a:solidFill>
            <a:sysClr val="windowText" lastClr="000000"/>
          </a:solidFill>
          <a:round/>
        </a14:hiddenLine>
      </a:ext>
    </a:extLst>
  </c:spPr>
  <c:txPr>
    <a:bodyPr/>
    <a:lstStyle/>
    <a:p>
      <a:pPr>
        <a:defRPr/>
      </a:pPr>
      <a:endParaRPr lang="LID4096"/>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'[Results for Self Storage Association (Global Public Survey) 19.07.2022 - Sweden.xlsx]Sheet1'!$A$2</c:f>
              <c:strCache>
                <c:ptCount val="1"/>
                <c:pt idx="0">
                  <c:v>I have never heard of self storage</c:v>
                </c:pt>
              </c:strCache>
            </c:strRef>
          </c:tx>
          <c:spPr>
            <a:solidFill>
              <a:srgbClr val="D9D9D9"/>
            </a:solidFill>
            <a:ln>
              <a:noFill/>
            </a:ln>
            <a:effectLst/>
          </c:spPr>
          <c:invertIfNegative val="0"/>
          <c:cat>
            <c:strRef>
              <c:f>'[Results for Self Storage Association (Global Public Survey) 19.07.2022 - Sweden.xlsx]Sheet1'!$B$1:$F$1</c:f>
              <c:strCache>
                <c:ptCount val="5"/>
                <c:pt idx="0">
                  <c:v>Stockholm</c:v>
                </c:pt>
                <c:pt idx="1">
                  <c:v>Norra mellersta Sverige</c:v>
                </c:pt>
                <c:pt idx="2">
                  <c:v>Norra Sverige</c:v>
                </c:pt>
                <c:pt idx="3">
                  <c:v>Södra mellersta Sverige</c:v>
                </c:pt>
                <c:pt idx="4">
                  <c:v>Skåne, Halland och Blekinge</c:v>
                </c:pt>
              </c:strCache>
            </c:strRef>
          </c:cat>
          <c:val>
            <c:numRef>
              <c:f>'[Results for Self Storage Association (Global Public Survey) 19.07.2022 - Sweden.xlsx]Sheet1'!$B$2:$F$2</c:f>
              <c:numCache>
                <c:formatCode>0%</c:formatCode>
                <c:ptCount val="5"/>
                <c:pt idx="0">
                  <c:v>0.1179</c:v>
                </c:pt>
                <c:pt idx="1">
                  <c:v>0.1265</c:v>
                </c:pt>
                <c:pt idx="2">
                  <c:v>0.129</c:v>
                </c:pt>
                <c:pt idx="3">
                  <c:v>0.1331</c:v>
                </c:pt>
                <c:pt idx="4">
                  <c:v>7.5999999999999998E-2</c:v>
                </c:pt>
              </c:numCache>
            </c:numRef>
          </c:val>
          <c:extLst>
            <c:ext xmlns:c16="http://schemas.microsoft.com/office/drawing/2014/chart" uri="{C3380CC4-5D6E-409C-BE32-E72D297353CC}">
              <c16:uniqueId val="{00000000-503C-4014-8836-C7BF0AF5F1F3}"/>
            </c:ext>
          </c:extLst>
        </c:ser>
        <c:ser>
          <c:idx val="1"/>
          <c:order val="1"/>
          <c:tx>
            <c:strRef>
              <c:f>'[Results for Self Storage Association (Global Public Survey) 19.07.2022 - Sweden.xlsx]Sheet1'!$A$3</c:f>
              <c:strCache>
                <c:ptCount val="1"/>
                <c:pt idx="0">
                  <c:v>I have heard of self storage but know nothing about the service that is offered</c:v>
                </c:pt>
              </c:strCache>
            </c:strRef>
          </c:tx>
          <c:spPr>
            <a:solidFill>
              <a:srgbClr val="C4D79B"/>
            </a:solidFill>
            <a:ln>
              <a:noFill/>
            </a:ln>
            <a:effectLst/>
          </c:spPr>
          <c:invertIfNegative val="0"/>
          <c:cat>
            <c:strRef>
              <c:f>'[Results for Self Storage Association (Global Public Survey) 19.07.2022 - Sweden.xlsx]Sheet1'!$B$1:$F$1</c:f>
              <c:strCache>
                <c:ptCount val="5"/>
                <c:pt idx="0">
                  <c:v>Stockholm</c:v>
                </c:pt>
                <c:pt idx="1">
                  <c:v>Norra mellersta Sverige</c:v>
                </c:pt>
                <c:pt idx="2">
                  <c:v>Norra Sverige</c:v>
                </c:pt>
                <c:pt idx="3">
                  <c:v>Södra mellersta Sverige</c:v>
                </c:pt>
                <c:pt idx="4">
                  <c:v>Skåne, Halland och Blekinge</c:v>
                </c:pt>
              </c:strCache>
            </c:strRef>
          </c:cat>
          <c:val>
            <c:numRef>
              <c:f>'[Results for Self Storage Association (Global Public Survey) 19.07.2022 - Sweden.xlsx]Sheet1'!$B$3:$F$3</c:f>
              <c:numCache>
                <c:formatCode>0%</c:formatCode>
                <c:ptCount val="5"/>
                <c:pt idx="0">
                  <c:v>0.44479999999999997</c:v>
                </c:pt>
                <c:pt idx="1">
                  <c:v>0.53580000000000005</c:v>
                </c:pt>
                <c:pt idx="2">
                  <c:v>0.47789999999999999</c:v>
                </c:pt>
                <c:pt idx="3">
                  <c:v>0.48720000000000002</c:v>
                </c:pt>
                <c:pt idx="4">
                  <c:v>0.53949999999999998</c:v>
                </c:pt>
              </c:numCache>
            </c:numRef>
          </c:val>
          <c:extLst>
            <c:ext xmlns:c16="http://schemas.microsoft.com/office/drawing/2014/chart" uri="{C3380CC4-5D6E-409C-BE32-E72D297353CC}">
              <c16:uniqueId val="{00000001-503C-4014-8836-C7BF0AF5F1F3}"/>
            </c:ext>
          </c:extLst>
        </c:ser>
        <c:ser>
          <c:idx val="2"/>
          <c:order val="2"/>
          <c:tx>
            <c:strRef>
              <c:f>'[Results for Self Storage Association (Global Public Survey) 19.07.2022 - Sweden.xlsx]Sheet1'!$A$4</c:f>
              <c:strCache>
                <c:ptCount val="1"/>
                <c:pt idx="0">
                  <c:v>I have heard of self storage and know a reasonable amount about the service that is offered</c:v>
                </c:pt>
              </c:strCache>
            </c:strRef>
          </c:tx>
          <c:spPr>
            <a:solidFill>
              <a:srgbClr val="595959"/>
            </a:solidFill>
            <a:ln>
              <a:noFill/>
            </a:ln>
            <a:effectLst/>
          </c:spPr>
          <c:invertIfNegative val="0"/>
          <c:cat>
            <c:strRef>
              <c:f>'[Results for Self Storage Association (Global Public Survey) 19.07.2022 - Sweden.xlsx]Sheet1'!$B$1:$F$1</c:f>
              <c:strCache>
                <c:ptCount val="5"/>
                <c:pt idx="0">
                  <c:v>Stockholm</c:v>
                </c:pt>
                <c:pt idx="1">
                  <c:v>Norra mellersta Sverige</c:v>
                </c:pt>
                <c:pt idx="2">
                  <c:v>Norra Sverige</c:v>
                </c:pt>
                <c:pt idx="3">
                  <c:v>Södra mellersta Sverige</c:v>
                </c:pt>
                <c:pt idx="4">
                  <c:v>Skåne, Halland och Blekinge</c:v>
                </c:pt>
              </c:strCache>
            </c:strRef>
          </c:cat>
          <c:val>
            <c:numRef>
              <c:f>'[Results for Self Storage Association (Global Public Survey) 19.07.2022 - Sweden.xlsx]Sheet1'!$B$4:$F$4</c:f>
              <c:numCache>
                <c:formatCode>0%</c:formatCode>
                <c:ptCount val="5"/>
                <c:pt idx="0">
                  <c:v>0.27689999999999998</c:v>
                </c:pt>
                <c:pt idx="1">
                  <c:v>0.2437</c:v>
                </c:pt>
                <c:pt idx="2">
                  <c:v>0.2485</c:v>
                </c:pt>
                <c:pt idx="3">
                  <c:v>0.23530000000000001</c:v>
                </c:pt>
                <c:pt idx="4">
                  <c:v>0.23930000000000001</c:v>
                </c:pt>
              </c:numCache>
            </c:numRef>
          </c:val>
          <c:extLst>
            <c:ext xmlns:c16="http://schemas.microsoft.com/office/drawing/2014/chart" uri="{C3380CC4-5D6E-409C-BE32-E72D297353CC}">
              <c16:uniqueId val="{00000002-503C-4014-8836-C7BF0AF5F1F3}"/>
            </c:ext>
          </c:extLst>
        </c:ser>
        <c:ser>
          <c:idx val="3"/>
          <c:order val="3"/>
          <c:tx>
            <c:strRef>
              <c:f>'[Results for Self Storage Association (Global Public Survey) 19.07.2022 - Sweden.xlsx]Sheet1'!$A$5</c:f>
              <c:strCache>
                <c:ptCount val="1"/>
                <c:pt idx="0">
                  <c:v>I have heard of self storage and know the service that is offered very well</c:v>
                </c:pt>
              </c:strCache>
            </c:strRef>
          </c:tx>
          <c:spPr>
            <a:solidFill>
              <a:srgbClr val="948A54"/>
            </a:solidFill>
            <a:ln>
              <a:noFill/>
            </a:ln>
            <a:effectLst/>
          </c:spPr>
          <c:invertIfNegative val="0"/>
          <c:cat>
            <c:strRef>
              <c:f>'[Results for Self Storage Association (Global Public Survey) 19.07.2022 - Sweden.xlsx]Sheet1'!$B$1:$F$1</c:f>
              <c:strCache>
                <c:ptCount val="5"/>
                <c:pt idx="0">
                  <c:v>Stockholm</c:v>
                </c:pt>
                <c:pt idx="1">
                  <c:v>Norra mellersta Sverige</c:v>
                </c:pt>
                <c:pt idx="2">
                  <c:v>Norra Sverige</c:v>
                </c:pt>
                <c:pt idx="3">
                  <c:v>Södra mellersta Sverige</c:v>
                </c:pt>
                <c:pt idx="4">
                  <c:v>Skåne, Halland och Blekinge</c:v>
                </c:pt>
              </c:strCache>
            </c:strRef>
          </c:cat>
          <c:val>
            <c:numRef>
              <c:f>'[Results for Self Storage Association (Global Public Survey) 19.07.2022 - Sweden.xlsx]Sheet1'!$B$5:$F$5</c:f>
              <c:numCache>
                <c:formatCode>0%</c:formatCode>
                <c:ptCount val="5"/>
                <c:pt idx="0">
                  <c:v>0.1208</c:v>
                </c:pt>
                <c:pt idx="1">
                  <c:v>6.2E-2</c:v>
                </c:pt>
                <c:pt idx="2">
                  <c:v>9.3299999999999994E-2</c:v>
                </c:pt>
                <c:pt idx="3">
                  <c:v>8.9899999999999994E-2</c:v>
                </c:pt>
                <c:pt idx="4">
                  <c:v>8.1900000000000001E-2</c:v>
                </c:pt>
              </c:numCache>
            </c:numRef>
          </c:val>
          <c:extLst>
            <c:ext xmlns:c16="http://schemas.microsoft.com/office/drawing/2014/chart" uri="{C3380CC4-5D6E-409C-BE32-E72D297353CC}">
              <c16:uniqueId val="{00000003-503C-4014-8836-C7BF0AF5F1F3}"/>
            </c:ext>
          </c:extLst>
        </c:ser>
        <c:ser>
          <c:idx val="4"/>
          <c:order val="4"/>
          <c:tx>
            <c:strRef>
              <c:f>'[Results for Self Storage Association (Global Public Survey) 19.07.2022 - Sweden.xlsx]Sheet1'!$A$6</c:f>
              <c:strCache>
                <c:ptCount val="1"/>
                <c:pt idx="0">
                  <c:v>Don't know</c:v>
                </c:pt>
              </c:strCache>
            </c:strRef>
          </c:tx>
          <c:spPr>
            <a:solidFill>
              <a:srgbClr val="31869B"/>
            </a:solidFill>
            <a:ln>
              <a:noFill/>
            </a:ln>
            <a:effectLst/>
          </c:spPr>
          <c:invertIfNegative val="0"/>
          <c:cat>
            <c:strRef>
              <c:f>'[Results for Self Storage Association (Global Public Survey) 19.07.2022 - Sweden.xlsx]Sheet1'!$B$1:$F$1</c:f>
              <c:strCache>
                <c:ptCount val="5"/>
                <c:pt idx="0">
                  <c:v>Stockholm</c:v>
                </c:pt>
                <c:pt idx="1">
                  <c:v>Norra mellersta Sverige</c:v>
                </c:pt>
                <c:pt idx="2">
                  <c:v>Norra Sverige</c:v>
                </c:pt>
                <c:pt idx="3">
                  <c:v>Södra mellersta Sverige</c:v>
                </c:pt>
                <c:pt idx="4">
                  <c:v>Skåne, Halland och Blekinge</c:v>
                </c:pt>
              </c:strCache>
            </c:strRef>
          </c:cat>
          <c:val>
            <c:numRef>
              <c:f>'[Results for Self Storage Association (Global Public Survey) 19.07.2022 - Sweden.xlsx]Sheet1'!$B$6:$F$6</c:f>
              <c:numCache>
                <c:formatCode>0%</c:formatCode>
                <c:ptCount val="5"/>
                <c:pt idx="0">
                  <c:v>3.95E-2</c:v>
                </c:pt>
                <c:pt idx="1">
                  <c:v>3.2099999999999997E-2</c:v>
                </c:pt>
                <c:pt idx="2">
                  <c:v>5.1299999999999998E-2</c:v>
                </c:pt>
                <c:pt idx="3">
                  <c:v>5.45E-2</c:v>
                </c:pt>
                <c:pt idx="4">
                  <c:v>6.3399999999999998E-2</c:v>
                </c:pt>
              </c:numCache>
            </c:numRef>
          </c:val>
          <c:extLst>
            <c:ext xmlns:c16="http://schemas.microsoft.com/office/drawing/2014/chart" uri="{C3380CC4-5D6E-409C-BE32-E72D297353CC}">
              <c16:uniqueId val="{00000004-503C-4014-8836-C7BF0AF5F1F3}"/>
            </c:ext>
          </c:extLst>
        </c:ser>
        <c:dLbls>
          <c:showLegendKey val="0"/>
          <c:showVal val="0"/>
          <c:showCatName val="0"/>
          <c:showSerName val="0"/>
          <c:showPercent val="0"/>
          <c:showBubbleSize val="0"/>
        </c:dLbls>
        <c:gapWidth val="219"/>
        <c:overlap val="-27"/>
        <c:axId val="658394632"/>
        <c:axId val="2093516296"/>
      </c:barChart>
      <c:catAx>
        <c:axId val="65839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ID4096"/>
          </a:p>
        </c:txPr>
        <c:crossAx val="2093516296"/>
        <c:crosses val="autoZero"/>
        <c:auto val="1"/>
        <c:lblAlgn val="ctr"/>
        <c:lblOffset val="100"/>
        <c:noMultiLvlLbl val="0"/>
      </c:catAx>
      <c:valAx>
        <c:axId val="2093516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ID4096"/>
          </a:p>
        </c:txPr>
        <c:crossAx val="6583946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ID4096"/>
        </a:p>
      </c:txPr>
    </c:legend>
    <c:plotVisOnly val="1"/>
    <c:dispBlanksAs val="gap"/>
    <c:showDLblsOverMax val="0"/>
  </c:chart>
  <c:spPr>
    <a:noFill/>
    <a:ln>
      <a:noFill/>
    </a:ln>
    <a:effectLst/>
  </c:spPr>
  <c:txPr>
    <a:bodyPr/>
    <a:lstStyle/>
    <a:p>
      <a:pPr>
        <a:defRPr/>
      </a:pPr>
      <a:endParaRPr lang="LID4096"/>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BBF58DF_C426DF7D.xml><?xml version="1.0" encoding="utf-8"?>
<p188:cmLst xmlns:a="http://schemas.openxmlformats.org/drawingml/2006/main" xmlns:r="http://schemas.openxmlformats.org/officeDocument/2006/relationships" xmlns:p188="http://schemas.microsoft.com/office/powerpoint/2018/8/main">
  <p188:cm id="{2939614C-2ABE-43F9-85B5-2A3D4A4C22C7}" authorId="{52D56C2B-0C69-350E-DF64-7C7FE9DDE4F4}" status="resolved" created="2024-01-29T07:23:11.950">
    <pc:sldMkLst xmlns:pc="http://schemas.microsoft.com/office/powerpoint/2013/main/command">
      <pc:docMk/>
      <pc:sldMk cId="3290881917" sldId="2076137695"/>
    </pc:sldMkLst>
    <p188:txBody>
      <a:bodyPr/>
      <a:lstStyle/>
      <a:p>
        <a:r>
          <a:rPr lang="en-GB"/>
          <a:t>Maybe lose text and can we make the boxes larger?  Text def needs to be bigger.</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815F44-5C57-498A-958A-158B52638EE3}"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en-GB"/>
        </a:p>
      </dgm:t>
    </dgm:pt>
    <dgm:pt modelId="{4B2B48F5-FF6A-49D0-B414-778C529A8E72}">
      <dgm:prSet phldrT="[Text]"/>
      <dgm:spPr>
        <a:solidFill>
          <a:schemeClr val="tx1"/>
        </a:solidFill>
      </dgm:spPr>
      <dgm:t>
        <a:bodyPr/>
        <a:lstStyle/>
        <a:p>
          <a:r>
            <a:rPr lang="en-GB" dirty="0"/>
            <a:t>DCF</a:t>
          </a:r>
        </a:p>
      </dgm:t>
    </dgm:pt>
    <dgm:pt modelId="{FD240971-E74D-465E-BCA0-F2C3C8EBE838}" type="parTrans" cxnId="{7D6CE1F4-B14F-46D2-B867-A9AAEB83AC61}">
      <dgm:prSet/>
      <dgm:spPr/>
      <dgm:t>
        <a:bodyPr/>
        <a:lstStyle/>
        <a:p>
          <a:endParaRPr lang="en-GB"/>
        </a:p>
      </dgm:t>
    </dgm:pt>
    <dgm:pt modelId="{61D5F56A-18BB-4C1B-B9D4-4DB6AD8EB2B7}" type="sibTrans" cxnId="{7D6CE1F4-B14F-46D2-B867-A9AAEB83AC61}">
      <dgm:prSet/>
      <dgm:spPr/>
      <dgm:t>
        <a:bodyPr/>
        <a:lstStyle/>
        <a:p>
          <a:endParaRPr lang="en-GB"/>
        </a:p>
      </dgm:t>
    </dgm:pt>
    <dgm:pt modelId="{2D6273A0-90E5-4127-ACC1-B5F30131F3A4}">
      <dgm:prSet phldrT="[Text]"/>
      <dgm:spPr>
        <a:solidFill>
          <a:schemeClr val="tx1"/>
        </a:solidFill>
      </dgm:spPr>
      <dgm:t>
        <a:bodyPr/>
        <a:lstStyle/>
        <a:p>
          <a:r>
            <a:rPr lang="en-GB" dirty="0"/>
            <a:t>Cashflow Projection</a:t>
          </a:r>
        </a:p>
      </dgm:t>
    </dgm:pt>
    <dgm:pt modelId="{8C4E115E-8536-4DEB-997E-03037BDCFA29}" type="parTrans" cxnId="{F3C24C83-6ADE-402D-BE48-75A90B9DC711}">
      <dgm:prSet/>
      <dgm:spPr>
        <a:ln>
          <a:solidFill>
            <a:schemeClr val="bg2"/>
          </a:solidFill>
        </a:ln>
      </dgm:spPr>
      <dgm:t>
        <a:bodyPr/>
        <a:lstStyle/>
        <a:p>
          <a:endParaRPr lang="en-GB"/>
        </a:p>
      </dgm:t>
    </dgm:pt>
    <dgm:pt modelId="{CCFB13D5-C69E-4C77-9DFE-309B145F5E79}" type="sibTrans" cxnId="{F3C24C83-6ADE-402D-BE48-75A90B9DC711}">
      <dgm:prSet/>
      <dgm:spPr/>
      <dgm:t>
        <a:bodyPr/>
        <a:lstStyle/>
        <a:p>
          <a:endParaRPr lang="en-GB"/>
        </a:p>
      </dgm:t>
    </dgm:pt>
    <dgm:pt modelId="{283444BE-6177-414C-AA0A-3D3128CB1EA9}">
      <dgm:prSet phldrT="[Text]"/>
      <dgm:spPr>
        <a:solidFill>
          <a:schemeClr val="tx1"/>
        </a:solidFill>
      </dgm:spPr>
      <dgm:t>
        <a:bodyPr/>
        <a:lstStyle/>
        <a:p>
          <a:r>
            <a:rPr lang="en-GB" dirty="0">
              <a:latin typeface="+mn-lt"/>
            </a:rPr>
            <a:t>Analysis of Trading</a:t>
          </a:r>
        </a:p>
      </dgm:t>
    </dgm:pt>
    <dgm:pt modelId="{501F1CB2-AE35-4638-B43F-E1C204A0FF9E}" type="parTrans" cxnId="{2BE14A61-C0E3-48DC-B9AD-3F7E8DB60264}">
      <dgm:prSet/>
      <dgm:spPr>
        <a:ln>
          <a:solidFill>
            <a:schemeClr val="bg2"/>
          </a:solidFill>
        </a:ln>
      </dgm:spPr>
      <dgm:t>
        <a:bodyPr/>
        <a:lstStyle/>
        <a:p>
          <a:endParaRPr lang="en-GB"/>
        </a:p>
      </dgm:t>
    </dgm:pt>
    <dgm:pt modelId="{B90EDE36-AEE6-4D31-A5FA-AC521AF83C13}" type="sibTrans" cxnId="{2BE14A61-C0E3-48DC-B9AD-3F7E8DB60264}">
      <dgm:prSet/>
      <dgm:spPr/>
      <dgm:t>
        <a:bodyPr/>
        <a:lstStyle/>
        <a:p>
          <a:endParaRPr lang="en-GB"/>
        </a:p>
      </dgm:t>
    </dgm:pt>
    <dgm:pt modelId="{605F63D7-894D-499E-A27D-617C2DE76682}">
      <dgm:prSet phldrT="[Text]"/>
      <dgm:spPr>
        <a:solidFill>
          <a:schemeClr val="tx1"/>
        </a:solidFill>
      </dgm:spPr>
      <dgm:t>
        <a:bodyPr/>
        <a:lstStyle/>
        <a:p>
          <a:r>
            <a:rPr lang="en-GB" dirty="0"/>
            <a:t>Key Value Drivers</a:t>
          </a:r>
        </a:p>
      </dgm:t>
    </dgm:pt>
    <dgm:pt modelId="{CB84BF59-6194-4A01-AE6F-6D4F756858D5}" type="parTrans" cxnId="{CBF23769-1236-40C9-B0E4-EB31C0890A24}">
      <dgm:prSet/>
      <dgm:spPr>
        <a:ln>
          <a:solidFill>
            <a:schemeClr val="bg2"/>
          </a:solidFill>
        </a:ln>
      </dgm:spPr>
      <dgm:t>
        <a:bodyPr/>
        <a:lstStyle/>
        <a:p>
          <a:endParaRPr lang="en-GB"/>
        </a:p>
      </dgm:t>
    </dgm:pt>
    <dgm:pt modelId="{50A08CAC-C150-4656-8CAA-188FB3626B50}" type="sibTrans" cxnId="{CBF23769-1236-40C9-B0E4-EB31C0890A24}">
      <dgm:prSet/>
      <dgm:spPr/>
      <dgm:t>
        <a:bodyPr/>
        <a:lstStyle/>
        <a:p>
          <a:endParaRPr lang="en-GB"/>
        </a:p>
      </dgm:t>
    </dgm:pt>
    <dgm:pt modelId="{31C94937-2FFF-40A3-85C6-DA6A7F661559}" type="pres">
      <dgm:prSet presAssocID="{F8815F44-5C57-498A-958A-158B52638EE3}" presName="diagram" presStyleCnt="0">
        <dgm:presLayoutVars>
          <dgm:chPref val="1"/>
          <dgm:dir val="rev"/>
          <dgm:animOne val="branch"/>
          <dgm:animLvl val="lvl"/>
          <dgm:resizeHandles val="exact"/>
        </dgm:presLayoutVars>
      </dgm:prSet>
      <dgm:spPr/>
    </dgm:pt>
    <dgm:pt modelId="{22D7088F-D740-4A2A-8490-BB43115D4A56}" type="pres">
      <dgm:prSet presAssocID="{4B2B48F5-FF6A-49D0-B414-778C529A8E72}" presName="root1" presStyleCnt="0"/>
      <dgm:spPr/>
    </dgm:pt>
    <dgm:pt modelId="{65F21583-82A7-4FA2-A3C9-51A643B5173E}" type="pres">
      <dgm:prSet presAssocID="{4B2B48F5-FF6A-49D0-B414-778C529A8E72}" presName="LevelOneTextNode" presStyleLbl="node0" presStyleIdx="0" presStyleCnt="1">
        <dgm:presLayoutVars>
          <dgm:chPref val="3"/>
        </dgm:presLayoutVars>
      </dgm:prSet>
      <dgm:spPr/>
    </dgm:pt>
    <dgm:pt modelId="{8FAD912B-ED6B-4203-BEC4-EA74F46DF58F}" type="pres">
      <dgm:prSet presAssocID="{4B2B48F5-FF6A-49D0-B414-778C529A8E72}" presName="level2hierChild" presStyleCnt="0"/>
      <dgm:spPr/>
    </dgm:pt>
    <dgm:pt modelId="{C5CC5BC4-95E1-4683-A8EF-92B87E168BE0}" type="pres">
      <dgm:prSet presAssocID="{8C4E115E-8536-4DEB-997E-03037BDCFA29}" presName="conn2-1" presStyleLbl="parChTrans1D2" presStyleIdx="0" presStyleCnt="1"/>
      <dgm:spPr/>
    </dgm:pt>
    <dgm:pt modelId="{EC18B369-0B38-4883-90C5-9D84038FC99F}" type="pres">
      <dgm:prSet presAssocID="{8C4E115E-8536-4DEB-997E-03037BDCFA29}" presName="connTx" presStyleLbl="parChTrans1D2" presStyleIdx="0" presStyleCnt="1"/>
      <dgm:spPr/>
    </dgm:pt>
    <dgm:pt modelId="{9272A307-9AC6-413C-A46A-8CADF546B3C2}" type="pres">
      <dgm:prSet presAssocID="{2D6273A0-90E5-4127-ACC1-B5F30131F3A4}" presName="root2" presStyleCnt="0"/>
      <dgm:spPr/>
    </dgm:pt>
    <dgm:pt modelId="{DAC2A58E-1FB3-4E06-84E7-BCB6C1FEA690}" type="pres">
      <dgm:prSet presAssocID="{2D6273A0-90E5-4127-ACC1-B5F30131F3A4}" presName="LevelTwoTextNode" presStyleLbl="node2" presStyleIdx="0" presStyleCnt="1">
        <dgm:presLayoutVars>
          <dgm:chPref val="3"/>
        </dgm:presLayoutVars>
      </dgm:prSet>
      <dgm:spPr/>
    </dgm:pt>
    <dgm:pt modelId="{2A7BC1E0-A31C-4888-B166-172521CDED20}" type="pres">
      <dgm:prSet presAssocID="{2D6273A0-90E5-4127-ACC1-B5F30131F3A4}" presName="level3hierChild" presStyleCnt="0"/>
      <dgm:spPr/>
    </dgm:pt>
    <dgm:pt modelId="{30B92604-8290-4935-8243-534501AFBA25}" type="pres">
      <dgm:prSet presAssocID="{501F1CB2-AE35-4638-B43F-E1C204A0FF9E}" presName="conn2-1" presStyleLbl="parChTrans1D3" presStyleIdx="0" presStyleCnt="2"/>
      <dgm:spPr/>
    </dgm:pt>
    <dgm:pt modelId="{C7BB43E3-4AAE-41D7-ABD7-0250192C4566}" type="pres">
      <dgm:prSet presAssocID="{501F1CB2-AE35-4638-B43F-E1C204A0FF9E}" presName="connTx" presStyleLbl="parChTrans1D3" presStyleIdx="0" presStyleCnt="2"/>
      <dgm:spPr/>
    </dgm:pt>
    <dgm:pt modelId="{992A6D3F-4B80-4760-B82E-20A675FA5AE4}" type="pres">
      <dgm:prSet presAssocID="{283444BE-6177-414C-AA0A-3D3128CB1EA9}" presName="root2" presStyleCnt="0"/>
      <dgm:spPr/>
    </dgm:pt>
    <dgm:pt modelId="{BB417AA3-9909-43CA-A3ED-2AFED5090848}" type="pres">
      <dgm:prSet presAssocID="{283444BE-6177-414C-AA0A-3D3128CB1EA9}" presName="LevelTwoTextNode" presStyleLbl="node3" presStyleIdx="0" presStyleCnt="2">
        <dgm:presLayoutVars>
          <dgm:chPref val="3"/>
        </dgm:presLayoutVars>
      </dgm:prSet>
      <dgm:spPr/>
    </dgm:pt>
    <dgm:pt modelId="{6546E8D3-8A2E-469C-BF11-C60F70A1FDB7}" type="pres">
      <dgm:prSet presAssocID="{283444BE-6177-414C-AA0A-3D3128CB1EA9}" presName="level3hierChild" presStyleCnt="0"/>
      <dgm:spPr/>
    </dgm:pt>
    <dgm:pt modelId="{BFDF58E2-18BE-44F6-868A-32C75AD4ECE0}" type="pres">
      <dgm:prSet presAssocID="{CB84BF59-6194-4A01-AE6F-6D4F756858D5}" presName="conn2-1" presStyleLbl="parChTrans1D3" presStyleIdx="1" presStyleCnt="2"/>
      <dgm:spPr/>
    </dgm:pt>
    <dgm:pt modelId="{B9B3AAAB-BF21-4594-B692-CF55A96A3CD0}" type="pres">
      <dgm:prSet presAssocID="{CB84BF59-6194-4A01-AE6F-6D4F756858D5}" presName="connTx" presStyleLbl="parChTrans1D3" presStyleIdx="1" presStyleCnt="2"/>
      <dgm:spPr/>
    </dgm:pt>
    <dgm:pt modelId="{58BF9E81-4FE5-489A-99A2-77BB0D36BA37}" type="pres">
      <dgm:prSet presAssocID="{605F63D7-894D-499E-A27D-617C2DE76682}" presName="root2" presStyleCnt="0"/>
      <dgm:spPr/>
    </dgm:pt>
    <dgm:pt modelId="{55B4946B-DF20-49DB-B18E-52758BF6E272}" type="pres">
      <dgm:prSet presAssocID="{605F63D7-894D-499E-A27D-617C2DE76682}" presName="LevelTwoTextNode" presStyleLbl="node3" presStyleIdx="1" presStyleCnt="2">
        <dgm:presLayoutVars>
          <dgm:chPref val="3"/>
        </dgm:presLayoutVars>
      </dgm:prSet>
      <dgm:spPr/>
    </dgm:pt>
    <dgm:pt modelId="{E943EAB4-2A2C-4AF6-A872-FE9AFDDC64A6}" type="pres">
      <dgm:prSet presAssocID="{605F63D7-894D-499E-A27D-617C2DE76682}" presName="level3hierChild" presStyleCnt="0"/>
      <dgm:spPr/>
    </dgm:pt>
  </dgm:ptLst>
  <dgm:cxnLst>
    <dgm:cxn modelId="{70E6A00C-D9B0-4C31-87DC-37B0D1114AAB}" type="presOf" srcId="{F8815F44-5C57-498A-958A-158B52638EE3}" destId="{31C94937-2FFF-40A3-85C6-DA6A7F661559}" srcOrd="0" destOrd="0" presId="urn:microsoft.com/office/officeart/2005/8/layout/hierarchy2"/>
    <dgm:cxn modelId="{BEEA7C35-A1CA-4E5A-B0E6-B37CE44F51D8}" type="presOf" srcId="{501F1CB2-AE35-4638-B43F-E1C204A0FF9E}" destId="{C7BB43E3-4AAE-41D7-ABD7-0250192C4566}" srcOrd="1" destOrd="0" presId="urn:microsoft.com/office/officeart/2005/8/layout/hierarchy2"/>
    <dgm:cxn modelId="{EF86695D-E447-4019-B44B-DD5B12BD80AA}" type="presOf" srcId="{CB84BF59-6194-4A01-AE6F-6D4F756858D5}" destId="{BFDF58E2-18BE-44F6-868A-32C75AD4ECE0}" srcOrd="0" destOrd="0" presId="urn:microsoft.com/office/officeart/2005/8/layout/hierarchy2"/>
    <dgm:cxn modelId="{2BE14A61-C0E3-48DC-B9AD-3F7E8DB60264}" srcId="{2D6273A0-90E5-4127-ACC1-B5F30131F3A4}" destId="{283444BE-6177-414C-AA0A-3D3128CB1EA9}" srcOrd="0" destOrd="0" parTransId="{501F1CB2-AE35-4638-B43F-E1C204A0FF9E}" sibTransId="{B90EDE36-AEE6-4D31-A5FA-AC521AF83C13}"/>
    <dgm:cxn modelId="{7C1DB061-0227-449F-9E76-6A1896689DC0}" type="presOf" srcId="{2D6273A0-90E5-4127-ACC1-B5F30131F3A4}" destId="{DAC2A58E-1FB3-4E06-84E7-BCB6C1FEA690}" srcOrd="0" destOrd="0" presId="urn:microsoft.com/office/officeart/2005/8/layout/hierarchy2"/>
    <dgm:cxn modelId="{AC677F64-3695-4406-99D6-C9811F3716C1}" type="presOf" srcId="{8C4E115E-8536-4DEB-997E-03037BDCFA29}" destId="{C5CC5BC4-95E1-4683-A8EF-92B87E168BE0}" srcOrd="0" destOrd="0" presId="urn:microsoft.com/office/officeart/2005/8/layout/hierarchy2"/>
    <dgm:cxn modelId="{CBF23769-1236-40C9-B0E4-EB31C0890A24}" srcId="{2D6273A0-90E5-4127-ACC1-B5F30131F3A4}" destId="{605F63D7-894D-499E-A27D-617C2DE76682}" srcOrd="1" destOrd="0" parTransId="{CB84BF59-6194-4A01-AE6F-6D4F756858D5}" sibTransId="{50A08CAC-C150-4656-8CAA-188FB3626B50}"/>
    <dgm:cxn modelId="{8A2C0D57-F3BB-44E6-8D13-AAF65D990327}" type="presOf" srcId="{8C4E115E-8536-4DEB-997E-03037BDCFA29}" destId="{EC18B369-0B38-4883-90C5-9D84038FC99F}" srcOrd="1" destOrd="0" presId="urn:microsoft.com/office/officeart/2005/8/layout/hierarchy2"/>
    <dgm:cxn modelId="{1CCF3858-B388-4BBF-A09A-9A487289009D}" type="presOf" srcId="{CB84BF59-6194-4A01-AE6F-6D4F756858D5}" destId="{B9B3AAAB-BF21-4594-B692-CF55A96A3CD0}" srcOrd="1" destOrd="0" presId="urn:microsoft.com/office/officeart/2005/8/layout/hierarchy2"/>
    <dgm:cxn modelId="{F3C24C83-6ADE-402D-BE48-75A90B9DC711}" srcId="{4B2B48F5-FF6A-49D0-B414-778C529A8E72}" destId="{2D6273A0-90E5-4127-ACC1-B5F30131F3A4}" srcOrd="0" destOrd="0" parTransId="{8C4E115E-8536-4DEB-997E-03037BDCFA29}" sibTransId="{CCFB13D5-C69E-4C77-9DFE-309B145F5E79}"/>
    <dgm:cxn modelId="{125A6385-20B8-4CA3-8206-E68E8F0D5FF6}" type="presOf" srcId="{605F63D7-894D-499E-A27D-617C2DE76682}" destId="{55B4946B-DF20-49DB-B18E-52758BF6E272}" srcOrd="0" destOrd="0" presId="urn:microsoft.com/office/officeart/2005/8/layout/hierarchy2"/>
    <dgm:cxn modelId="{629692B1-4848-4D35-ADCE-0F1B227BAA2E}" type="presOf" srcId="{283444BE-6177-414C-AA0A-3D3128CB1EA9}" destId="{BB417AA3-9909-43CA-A3ED-2AFED5090848}" srcOrd="0" destOrd="0" presId="urn:microsoft.com/office/officeart/2005/8/layout/hierarchy2"/>
    <dgm:cxn modelId="{E8E032C5-298B-4CFC-9938-57779539C7B7}" type="presOf" srcId="{4B2B48F5-FF6A-49D0-B414-778C529A8E72}" destId="{65F21583-82A7-4FA2-A3C9-51A643B5173E}" srcOrd="0" destOrd="0" presId="urn:microsoft.com/office/officeart/2005/8/layout/hierarchy2"/>
    <dgm:cxn modelId="{7D6CE1F4-B14F-46D2-B867-A9AAEB83AC61}" srcId="{F8815F44-5C57-498A-958A-158B52638EE3}" destId="{4B2B48F5-FF6A-49D0-B414-778C529A8E72}" srcOrd="0" destOrd="0" parTransId="{FD240971-E74D-465E-BCA0-F2C3C8EBE838}" sibTransId="{61D5F56A-18BB-4C1B-B9D4-4DB6AD8EB2B7}"/>
    <dgm:cxn modelId="{CE814EF6-0ECC-4729-80D9-D344EC7CD701}" type="presOf" srcId="{501F1CB2-AE35-4638-B43F-E1C204A0FF9E}" destId="{30B92604-8290-4935-8243-534501AFBA25}" srcOrd="0" destOrd="0" presId="urn:microsoft.com/office/officeart/2005/8/layout/hierarchy2"/>
    <dgm:cxn modelId="{7EB0A9A9-EB52-4067-8316-73A80CB7F841}" type="presParOf" srcId="{31C94937-2FFF-40A3-85C6-DA6A7F661559}" destId="{22D7088F-D740-4A2A-8490-BB43115D4A56}" srcOrd="0" destOrd="0" presId="urn:microsoft.com/office/officeart/2005/8/layout/hierarchy2"/>
    <dgm:cxn modelId="{7B9FFF31-9103-4DCD-9B9A-584820259A4B}" type="presParOf" srcId="{22D7088F-D740-4A2A-8490-BB43115D4A56}" destId="{65F21583-82A7-4FA2-A3C9-51A643B5173E}" srcOrd="0" destOrd="0" presId="urn:microsoft.com/office/officeart/2005/8/layout/hierarchy2"/>
    <dgm:cxn modelId="{240048F1-6764-408D-8092-37B41C5F42A4}" type="presParOf" srcId="{22D7088F-D740-4A2A-8490-BB43115D4A56}" destId="{8FAD912B-ED6B-4203-BEC4-EA74F46DF58F}" srcOrd="1" destOrd="0" presId="urn:microsoft.com/office/officeart/2005/8/layout/hierarchy2"/>
    <dgm:cxn modelId="{88D2FCA2-5459-4BF4-88EC-5F992ED8DD59}" type="presParOf" srcId="{8FAD912B-ED6B-4203-BEC4-EA74F46DF58F}" destId="{C5CC5BC4-95E1-4683-A8EF-92B87E168BE0}" srcOrd="0" destOrd="0" presId="urn:microsoft.com/office/officeart/2005/8/layout/hierarchy2"/>
    <dgm:cxn modelId="{C2867A1C-64F8-4DC3-9881-61EA90451513}" type="presParOf" srcId="{C5CC5BC4-95E1-4683-A8EF-92B87E168BE0}" destId="{EC18B369-0B38-4883-90C5-9D84038FC99F}" srcOrd="0" destOrd="0" presId="urn:microsoft.com/office/officeart/2005/8/layout/hierarchy2"/>
    <dgm:cxn modelId="{A66C7736-142B-4174-B295-04FA4584FF51}" type="presParOf" srcId="{8FAD912B-ED6B-4203-BEC4-EA74F46DF58F}" destId="{9272A307-9AC6-413C-A46A-8CADF546B3C2}" srcOrd="1" destOrd="0" presId="urn:microsoft.com/office/officeart/2005/8/layout/hierarchy2"/>
    <dgm:cxn modelId="{9857EA84-8E7E-47CE-BE2D-7DFEB3C8D9AF}" type="presParOf" srcId="{9272A307-9AC6-413C-A46A-8CADF546B3C2}" destId="{DAC2A58E-1FB3-4E06-84E7-BCB6C1FEA690}" srcOrd="0" destOrd="0" presId="urn:microsoft.com/office/officeart/2005/8/layout/hierarchy2"/>
    <dgm:cxn modelId="{2F5C6088-8DC9-4FE6-80E7-5A047CF5EC65}" type="presParOf" srcId="{9272A307-9AC6-413C-A46A-8CADF546B3C2}" destId="{2A7BC1E0-A31C-4888-B166-172521CDED20}" srcOrd="1" destOrd="0" presId="urn:microsoft.com/office/officeart/2005/8/layout/hierarchy2"/>
    <dgm:cxn modelId="{7E58E99E-1C4C-4645-BDA7-CF912EDF7BC3}" type="presParOf" srcId="{2A7BC1E0-A31C-4888-B166-172521CDED20}" destId="{30B92604-8290-4935-8243-534501AFBA25}" srcOrd="0" destOrd="0" presId="urn:microsoft.com/office/officeart/2005/8/layout/hierarchy2"/>
    <dgm:cxn modelId="{C73AF12E-36F7-4035-9352-3894FE3876AD}" type="presParOf" srcId="{30B92604-8290-4935-8243-534501AFBA25}" destId="{C7BB43E3-4AAE-41D7-ABD7-0250192C4566}" srcOrd="0" destOrd="0" presId="urn:microsoft.com/office/officeart/2005/8/layout/hierarchy2"/>
    <dgm:cxn modelId="{AD594EC0-908E-4E2F-A643-5075CDD9BB16}" type="presParOf" srcId="{2A7BC1E0-A31C-4888-B166-172521CDED20}" destId="{992A6D3F-4B80-4760-B82E-20A675FA5AE4}" srcOrd="1" destOrd="0" presId="urn:microsoft.com/office/officeart/2005/8/layout/hierarchy2"/>
    <dgm:cxn modelId="{DBDA63C1-EFF8-4250-96E7-F7193F2F4482}" type="presParOf" srcId="{992A6D3F-4B80-4760-B82E-20A675FA5AE4}" destId="{BB417AA3-9909-43CA-A3ED-2AFED5090848}" srcOrd="0" destOrd="0" presId="urn:microsoft.com/office/officeart/2005/8/layout/hierarchy2"/>
    <dgm:cxn modelId="{8D190C9D-04EF-44B0-A81D-871327B407D7}" type="presParOf" srcId="{992A6D3F-4B80-4760-B82E-20A675FA5AE4}" destId="{6546E8D3-8A2E-469C-BF11-C60F70A1FDB7}" srcOrd="1" destOrd="0" presId="urn:microsoft.com/office/officeart/2005/8/layout/hierarchy2"/>
    <dgm:cxn modelId="{C1834EB8-D83A-4803-9013-310C31B280C4}" type="presParOf" srcId="{2A7BC1E0-A31C-4888-B166-172521CDED20}" destId="{BFDF58E2-18BE-44F6-868A-32C75AD4ECE0}" srcOrd="2" destOrd="0" presId="urn:microsoft.com/office/officeart/2005/8/layout/hierarchy2"/>
    <dgm:cxn modelId="{7C772765-4627-47EB-955E-32F7C6B9F472}" type="presParOf" srcId="{BFDF58E2-18BE-44F6-868A-32C75AD4ECE0}" destId="{B9B3AAAB-BF21-4594-B692-CF55A96A3CD0}" srcOrd="0" destOrd="0" presId="urn:microsoft.com/office/officeart/2005/8/layout/hierarchy2"/>
    <dgm:cxn modelId="{554C9DA4-5D66-4BF7-AF24-AA9F52F768E7}" type="presParOf" srcId="{2A7BC1E0-A31C-4888-B166-172521CDED20}" destId="{58BF9E81-4FE5-489A-99A2-77BB0D36BA37}" srcOrd="3" destOrd="0" presId="urn:microsoft.com/office/officeart/2005/8/layout/hierarchy2"/>
    <dgm:cxn modelId="{0AD36ED4-E2A5-464E-BE8A-725265F2B4FA}" type="presParOf" srcId="{58BF9E81-4FE5-489A-99A2-77BB0D36BA37}" destId="{55B4946B-DF20-49DB-B18E-52758BF6E272}" srcOrd="0" destOrd="0" presId="urn:microsoft.com/office/officeart/2005/8/layout/hierarchy2"/>
    <dgm:cxn modelId="{B87AD3AA-BAA7-404B-8D06-0F55F0553D70}" type="presParOf" srcId="{58BF9E81-4FE5-489A-99A2-77BB0D36BA37}" destId="{E943EAB4-2A2C-4AF6-A872-FE9AFDDC64A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21583-82A7-4FA2-A3C9-51A643B5173E}">
      <dsp:nvSpPr>
        <dsp:cNvPr id="0" name=""/>
        <dsp:cNvSpPr/>
      </dsp:nvSpPr>
      <dsp:spPr>
        <a:xfrm>
          <a:off x="5988050" y="2174875"/>
          <a:ext cx="2137833" cy="1068916"/>
        </a:xfrm>
        <a:prstGeom prst="roundRect">
          <a:avLst>
            <a:gd name="adj" fmla="val 10000"/>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GB" sz="3400" kern="1200" dirty="0"/>
            <a:t>DCF</a:t>
          </a:r>
        </a:p>
      </dsp:txBody>
      <dsp:txXfrm>
        <a:off x="6019357" y="2206182"/>
        <a:ext cx="2075219" cy="1006302"/>
      </dsp:txXfrm>
    </dsp:sp>
    <dsp:sp modelId="{C5CC5BC4-95E1-4683-A8EF-92B87E168BE0}">
      <dsp:nvSpPr>
        <dsp:cNvPr id="0" name=""/>
        <dsp:cNvSpPr/>
      </dsp:nvSpPr>
      <dsp:spPr>
        <a:xfrm rot="10800000">
          <a:off x="5132916" y="2691579"/>
          <a:ext cx="855133" cy="35507"/>
        </a:xfrm>
        <a:custGeom>
          <a:avLst/>
          <a:gdLst/>
          <a:ahLst/>
          <a:cxnLst/>
          <a:rect l="0" t="0" r="0" b="0"/>
          <a:pathLst>
            <a:path>
              <a:moveTo>
                <a:pt x="0" y="17753"/>
              </a:moveTo>
              <a:lnTo>
                <a:pt x="855133" y="17753"/>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539105" y="2687955"/>
        <a:ext cx="42756" cy="42756"/>
      </dsp:txXfrm>
    </dsp:sp>
    <dsp:sp modelId="{DAC2A58E-1FB3-4E06-84E7-BCB6C1FEA690}">
      <dsp:nvSpPr>
        <dsp:cNvPr id="0" name=""/>
        <dsp:cNvSpPr/>
      </dsp:nvSpPr>
      <dsp:spPr>
        <a:xfrm>
          <a:off x="2995083" y="2174875"/>
          <a:ext cx="2137833" cy="1068916"/>
        </a:xfrm>
        <a:prstGeom prst="roundRect">
          <a:avLst>
            <a:gd name="adj" fmla="val 10000"/>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GB" sz="3400" kern="1200" dirty="0"/>
            <a:t>Cashflow Projection</a:t>
          </a:r>
        </a:p>
      </dsp:txBody>
      <dsp:txXfrm>
        <a:off x="3026390" y="2206182"/>
        <a:ext cx="2075219" cy="1006302"/>
      </dsp:txXfrm>
    </dsp:sp>
    <dsp:sp modelId="{30B92604-8290-4935-8243-534501AFBA25}">
      <dsp:nvSpPr>
        <dsp:cNvPr id="0" name=""/>
        <dsp:cNvSpPr/>
      </dsp:nvSpPr>
      <dsp:spPr>
        <a:xfrm rot="12942401">
          <a:off x="2040966" y="2384266"/>
          <a:ext cx="1053099" cy="35507"/>
        </a:xfrm>
        <a:custGeom>
          <a:avLst/>
          <a:gdLst/>
          <a:ahLst/>
          <a:cxnLst/>
          <a:rect l="0" t="0" r="0" b="0"/>
          <a:pathLst>
            <a:path>
              <a:moveTo>
                <a:pt x="0" y="17753"/>
              </a:moveTo>
              <a:lnTo>
                <a:pt x="1053099" y="17753"/>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541189" y="2375692"/>
        <a:ext cx="52654" cy="52654"/>
      </dsp:txXfrm>
    </dsp:sp>
    <dsp:sp modelId="{BB417AA3-9909-43CA-A3ED-2AFED5090848}">
      <dsp:nvSpPr>
        <dsp:cNvPr id="0" name=""/>
        <dsp:cNvSpPr/>
      </dsp:nvSpPr>
      <dsp:spPr>
        <a:xfrm>
          <a:off x="2116" y="1560248"/>
          <a:ext cx="2137833" cy="1068916"/>
        </a:xfrm>
        <a:prstGeom prst="roundRect">
          <a:avLst>
            <a:gd name="adj" fmla="val 10000"/>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GB" sz="3400" kern="1200" dirty="0">
              <a:latin typeface="+mn-lt"/>
            </a:rPr>
            <a:t>Analysis of Trading</a:t>
          </a:r>
        </a:p>
      </dsp:txBody>
      <dsp:txXfrm>
        <a:off x="33423" y="1591555"/>
        <a:ext cx="2075219" cy="1006302"/>
      </dsp:txXfrm>
    </dsp:sp>
    <dsp:sp modelId="{BFDF58E2-18BE-44F6-868A-32C75AD4ECE0}">
      <dsp:nvSpPr>
        <dsp:cNvPr id="0" name=""/>
        <dsp:cNvSpPr/>
      </dsp:nvSpPr>
      <dsp:spPr>
        <a:xfrm rot="8657599">
          <a:off x="2040966" y="2998893"/>
          <a:ext cx="1053099" cy="35507"/>
        </a:xfrm>
        <a:custGeom>
          <a:avLst/>
          <a:gdLst/>
          <a:ahLst/>
          <a:cxnLst/>
          <a:rect l="0" t="0" r="0" b="0"/>
          <a:pathLst>
            <a:path>
              <a:moveTo>
                <a:pt x="0" y="17753"/>
              </a:moveTo>
              <a:lnTo>
                <a:pt x="1053099" y="17753"/>
              </a:lnTo>
            </a:path>
          </a:pathLst>
        </a:custGeom>
        <a:noFill/>
        <a:ln w="25400" cap="flat" cmpd="sng" algn="ctr">
          <a:solidFill>
            <a:schemeClr val="bg2"/>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541189" y="2990319"/>
        <a:ext cx="52654" cy="52654"/>
      </dsp:txXfrm>
    </dsp:sp>
    <dsp:sp modelId="{55B4946B-DF20-49DB-B18E-52758BF6E272}">
      <dsp:nvSpPr>
        <dsp:cNvPr id="0" name=""/>
        <dsp:cNvSpPr/>
      </dsp:nvSpPr>
      <dsp:spPr>
        <a:xfrm>
          <a:off x="2116" y="2789502"/>
          <a:ext cx="2137833" cy="1068916"/>
        </a:xfrm>
        <a:prstGeom prst="roundRect">
          <a:avLst>
            <a:gd name="adj" fmla="val 10000"/>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GB" sz="3400" kern="1200" dirty="0"/>
            <a:t>Key Value Drivers</a:t>
          </a:r>
        </a:p>
      </dsp:txBody>
      <dsp:txXfrm>
        <a:off x="33423" y="2820809"/>
        <a:ext cx="2075219" cy="10063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0.87197</cdr:x>
      <cdr:y>0.44638</cdr:y>
    </cdr:from>
    <cdr:to>
      <cdr:x>0.93927</cdr:x>
      <cdr:y>0.59537</cdr:y>
    </cdr:to>
    <cdr:sp macro="" textlink="">
      <cdr:nvSpPr>
        <cdr:cNvPr id="2" name="TextBox 1">
          <a:extLst xmlns:a="http://schemas.openxmlformats.org/drawingml/2006/main">
            <a:ext uri="{FF2B5EF4-FFF2-40B4-BE49-F238E27FC236}">
              <a16:creationId xmlns:a16="http://schemas.microsoft.com/office/drawing/2014/main" id="{99ABBC0D-0CF7-41AC-FF20-5799D1FD8E49}"/>
            </a:ext>
          </a:extLst>
        </cdr:cNvPr>
        <cdr:cNvSpPr txBox="1"/>
      </cdr:nvSpPr>
      <cdr:spPr>
        <a:xfrm xmlns:a="http://schemas.openxmlformats.org/drawingml/2006/main">
          <a:off x="7056925" y="1908330"/>
          <a:ext cx="544639" cy="6369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200" kern="1200" dirty="0">
              <a:solidFill>
                <a:srgbClr val="435254"/>
              </a:solidFill>
              <a:latin typeface="Calibre Regular"/>
              <a:ea typeface="Calibre Regular"/>
              <a:cs typeface="Calibre Regular"/>
            </a:rPr>
            <a:t>1,9 %</a:t>
          </a:r>
          <a:endParaRPr lang="en-US" sz="1200" kern="1200" dirty="0">
            <a:solidFill>
              <a:srgbClr val="435254"/>
            </a:solidFill>
            <a:latin typeface="Calibre Regular"/>
            <a:ea typeface="Calibre Regular"/>
            <a:cs typeface="Calibre Regular"/>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0.56543</cdr:x>
      <cdr:y>0.03097</cdr:y>
    </cdr:from>
    <cdr:to>
      <cdr:x>0.71296</cdr:x>
      <cdr:y>0.91152</cdr:y>
    </cdr:to>
    <cdr:sp macro="" textlink="">
      <cdr:nvSpPr>
        <cdr:cNvPr id="2" name="Rectangle 1">
          <a:extLst xmlns:a="http://schemas.openxmlformats.org/drawingml/2006/main">
            <a:ext uri="{FF2B5EF4-FFF2-40B4-BE49-F238E27FC236}">
              <a16:creationId xmlns:a16="http://schemas.microsoft.com/office/drawing/2014/main" id="{2D99EE69-1346-A3CA-93ED-0DE975D28872}"/>
            </a:ext>
          </a:extLst>
        </cdr:cNvPr>
        <cdr:cNvSpPr/>
      </cdr:nvSpPr>
      <cdr:spPr>
        <a:xfrm xmlns:a="http://schemas.openxmlformats.org/drawingml/2006/main">
          <a:off x="6294476" y="155585"/>
          <a:ext cx="1642395" cy="4423144"/>
        </a:xfrm>
        <a:prstGeom xmlns:a="http://schemas.openxmlformats.org/drawingml/2006/main" prst="rect">
          <a:avLst/>
        </a:prstGeom>
        <a:noFill xmlns:a="http://schemas.openxmlformats.org/drawingml/2006/main"/>
        <a:ln xmlns:a="http://schemas.openxmlformats.org/drawingml/2006/main" w="317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A2315A-1C2B-4732-A0BF-4A37C6D59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60C4552-6946-4AD3-91B9-C1469C1BAF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FD987E-52AD-4AC4-9B8E-6B516CFBBA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91D475-80AD-4D36-BEB1-9E0CA5625733}" type="slidenum">
              <a:rPr lang="en-US" smtClean="0"/>
              <a:t>‹#›</a:t>
            </a:fld>
            <a:endParaRPr lang="en-US"/>
          </a:p>
        </p:txBody>
      </p:sp>
    </p:spTree>
    <p:extLst>
      <p:ext uri="{BB962C8B-B14F-4D97-AF65-F5344CB8AC3E}">
        <p14:creationId xmlns:p14="http://schemas.microsoft.com/office/powerpoint/2010/main" val="3002124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5C41C-6714-4709-9DD0-287337DCF44F}" type="datetimeFigureOut">
              <a:rPr lang="en-GB" smtClean="0"/>
              <a:t>22/05/2024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7CBEC-3BA9-408E-897B-DC62741FD035}" type="slidenum">
              <a:rPr lang="en-GB" smtClean="0"/>
              <a:t>‹#›</a:t>
            </a:fld>
            <a:endParaRPr lang="en-GB"/>
          </a:p>
        </p:txBody>
      </p:sp>
    </p:spTree>
    <p:extLst>
      <p:ext uri="{BB962C8B-B14F-4D97-AF65-F5344CB8AC3E}">
        <p14:creationId xmlns:p14="http://schemas.microsoft.com/office/powerpoint/2010/main" val="181092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27CBEC-3BA9-408E-897B-DC62741FD035}" type="slidenum">
              <a:rPr lang="en-GB" smtClean="0"/>
              <a:t>1</a:t>
            </a:fld>
            <a:endParaRPr lang="en-GB"/>
          </a:p>
        </p:txBody>
      </p:sp>
    </p:spTree>
    <p:extLst>
      <p:ext uri="{BB962C8B-B14F-4D97-AF65-F5344CB8AC3E}">
        <p14:creationId xmlns:p14="http://schemas.microsoft.com/office/powerpoint/2010/main" val="134889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Public </a:t>
            </a:r>
            <a:r>
              <a:rPr lang="fr-BE" dirty="0" err="1"/>
              <a:t>awareness</a:t>
            </a:r>
            <a:r>
              <a:rPr lang="fr-BE" dirty="0"/>
              <a:t> varies </a:t>
            </a:r>
            <a:r>
              <a:rPr lang="fr-BE" dirty="0" err="1"/>
              <a:t>from</a:t>
            </a:r>
            <a:r>
              <a:rPr lang="fr-BE" dirty="0"/>
              <a:t> country to country.  </a:t>
            </a:r>
            <a:r>
              <a:rPr lang="fr-BE" dirty="0" err="1"/>
              <a:t>Awareness</a:t>
            </a:r>
            <a:r>
              <a:rPr lang="fr-BE" dirty="0"/>
              <a:t> </a:t>
            </a:r>
            <a:r>
              <a:rPr lang="fr-BE" dirty="0" err="1"/>
              <a:t>is</a:t>
            </a:r>
            <a:r>
              <a:rPr lang="fr-BE" dirty="0"/>
              <a:t> </a:t>
            </a:r>
            <a:r>
              <a:rPr lang="fr-BE" dirty="0" err="1"/>
              <a:t>highest</a:t>
            </a:r>
            <a:r>
              <a:rPr lang="fr-BE" dirty="0"/>
              <a:t> in the UK and Sweden at 88% but drops to 45% in </a:t>
            </a:r>
            <a:r>
              <a:rPr lang="fr-BE" dirty="0" err="1"/>
              <a:t>Italy</a:t>
            </a:r>
            <a:r>
              <a:rPr lang="fr-BE" dirty="0"/>
              <a:t>.  </a:t>
            </a:r>
            <a:r>
              <a:rPr lang="fr-BE" dirty="0" err="1"/>
              <a:t>Recent</a:t>
            </a:r>
            <a:r>
              <a:rPr lang="fr-BE" dirty="0"/>
              <a:t> store </a:t>
            </a:r>
            <a:r>
              <a:rPr lang="fr-BE" dirty="0" err="1"/>
              <a:t>openings</a:t>
            </a:r>
            <a:r>
              <a:rPr lang="fr-BE" dirty="0"/>
              <a:t> in Sweden have </a:t>
            </a:r>
            <a:r>
              <a:rPr lang="fr-BE" dirty="0" err="1"/>
              <a:t>naturally</a:t>
            </a:r>
            <a:r>
              <a:rPr lang="fr-BE" dirty="0"/>
              <a:t> </a:t>
            </a:r>
            <a:r>
              <a:rPr lang="fr-BE" dirty="0" err="1"/>
              <a:t>increased</a:t>
            </a:r>
            <a:r>
              <a:rPr lang="fr-BE" dirty="0"/>
              <a:t> </a:t>
            </a:r>
            <a:r>
              <a:rPr lang="fr-BE"/>
              <a:t>visibilitiy</a:t>
            </a:r>
            <a:endParaRPr lang="LID4096" dirty="0"/>
          </a:p>
        </p:txBody>
      </p:sp>
      <p:sp>
        <p:nvSpPr>
          <p:cNvPr id="4" name="Slide Number Placeholder 3"/>
          <p:cNvSpPr>
            <a:spLocks noGrp="1"/>
          </p:cNvSpPr>
          <p:nvPr>
            <p:ph type="sldNum" sz="quarter" idx="5"/>
          </p:nvPr>
        </p:nvSpPr>
        <p:spPr/>
        <p:txBody>
          <a:bodyPr/>
          <a:lstStyle/>
          <a:p>
            <a:fld id="{799F489D-D14C-45E3-AC8F-3920E3753103}" type="slidenum">
              <a:rPr lang="LID4096" smtClean="0"/>
              <a:t>12</a:t>
            </a:fld>
            <a:endParaRPr lang="LID4096"/>
          </a:p>
        </p:txBody>
      </p:sp>
    </p:spTree>
    <p:extLst>
      <p:ext uri="{BB962C8B-B14F-4D97-AF65-F5344CB8AC3E}">
        <p14:creationId xmlns:p14="http://schemas.microsoft.com/office/powerpoint/2010/main" val="1684424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19</a:t>
            </a:fld>
            <a:endParaRPr lang="en-GB"/>
          </a:p>
        </p:txBody>
      </p:sp>
    </p:spTree>
    <p:extLst>
      <p:ext uri="{BB962C8B-B14F-4D97-AF65-F5344CB8AC3E}">
        <p14:creationId xmlns:p14="http://schemas.microsoft.com/office/powerpoint/2010/main" val="296619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22</a:t>
            </a:fld>
            <a:endParaRPr lang="en-GB"/>
          </a:p>
        </p:txBody>
      </p:sp>
    </p:spTree>
    <p:extLst>
      <p:ext uri="{BB962C8B-B14F-4D97-AF65-F5344CB8AC3E}">
        <p14:creationId xmlns:p14="http://schemas.microsoft.com/office/powerpoint/2010/main" val="3602584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30</a:t>
            </a:fld>
            <a:endParaRPr lang="en-GB"/>
          </a:p>
        </p:txBody>
      </p:sp>
    </p:spTree>
    <p:extLst>
      <p:ext uri="{BB962C8B-B14F-4D97-AF65-F5344CB8AC3E}">
        <p14:creationId xmlns:p14="http://schemas.microsoft.com/office/powerpoint/2010/main" val="216148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4</a:t>
            </a:fld>
            <a:endParaRPr lang="en-GB"/>
          </a:p>
        </p:txBody>
      </p:sp>
    </p:spTree>
    <p:extLst>
      <p:ext uri="{BB962C8B-B14F-4D97-AF65-F5344CB8AC3E}">
        <p14:creationId xmlns:p14="http://schemas.microsoft.com/office/powerpoint/2010/main" val="9982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5</a:t>
            </a:fld>
            <a:endParaRPr lang="en-GB"/>
          </a:p>
        </p:txBody>
      </p:sp>
    </p:spTree>
    <p:extLst>
      <p:ext uri="{BB962C8B-B14F-4D97-AF65-F5344CB8AC3E}">
        <p14:creationId xmlns:p14="http://schemas.microsoft.com/office/powerpoint/2010/main" val="42936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6</a:t>
            </a:fld>
            <a:endParaRPr lang="en-GB"/>
          </a:p>
        </p:txBody>
      </p:sp>
    </p:spTree>
    <p:extLst>
      <p:ext uri="{BB962C8B-B14F-4D97-AF65-F5344CB8AC3E}">
        <p14:creationId xmlns:p14="http://schemas.microsoft.com/office/powerpoint/2010/main" val="71618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BF774F85-6375-4B3E-B550-BAB2D15861C9}" type="slidenum">
              <a:rPr lang="en-GB" smtClean="0"/>
              <a:t>7</a:t>
            </a:fld>
            <a:endParaRPr lang="en-GB"/>
          </a:p>
        </p:txBody>
      </p:sp>
    </p:spTree>
    <p:extLst>
      <p:ext uri="{BB962C8B-B14F-4D97-AF65-F5344CB8AC3E}">
        <p14:creationId xmlns:p14="http://schemas.microsoft.com/office/powerpoint/2010/main" val="898058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BF774F85-6375-4B3E-B550-BAB2D15861C9}" type="slidenum">
              <a:rPr lang="en-GB" smtClean="0"/>
              <a:t>8</a:t>
            </a:fld>
            <a:endParaRPr lang="en-GB"/>
          </a:p>
        </p:txBody>
      </p:sp>
    </p:spTree>
    <p:extLst>
      <p:ext uri="{BB962C8B-B14F-4D97-AF65-F5344CB8AC3E}">
        <p14:creationId xmlns:p14="http://schemas.microsoft.com/office/powerpoint/2010/main" val="118509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BF774F85-6375-4B3E-B550-BAB2D15861C9}" type="slidenum">
              <a:rPr lang="en-GB" smtClean="0"/>
              <a:t>9</a:t>
            </a:fld>
            <a:endParaRPr lang="en-GB"/>
          </a:p>
        </p:txBody>
      </p:sp>
    </p:spTree>
    <p:extLst>
      <p:ext uri="{BB962C8B-B14F-4D97-AF65-F5344CB8AC3E}">
        <p14:creationId xmlns:p14="http://schemas.microsoft.com/office/powerpoint/2010/main" val="55073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BF774F85-6375-4B3E-B550-BAB2D15861C9}" type="slidenum">
              <a:rPr lang="en-GB" smtClean="0"/>
              <a:t>10</a:t>
            </a:fld>
            <a:endParaRPr lang="en-GB"/>
          </a:p>
        </p:txBody>
      </p:sp>
    </p:spTree>
    <p:extLst>
      <p:ext uri="{BB962C8B-B14F-4D97-AF65-F5344CB8AC3E}">
        <p14:creationId xmlns:p14="http://schemas.microsoft.com/office/powerpoint/2010/main" val="1705541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11</a:t>
            </a:fld>
            <a:endParaRPr lang="en-GB"/>
          </a:p>
        </p:txBody>
      </p:sp>
    </p:spTree>
    <p:extLst>
      <p:ext uri="{BB962C8B-B14F-4D97-AF65-F5344CB8AC3E}">
        <p14:creationId xmlns:p14="http://schemas.microsoft.com/office/powerpoint/2010/main" val="317295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2.xml"/><Relationship Id="rId4" Type="http://schemas.openxmlformats.org/officeDocument/2006/relationships/tags" Target="../tags/tag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ext Cover 1">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1238" y="1451248"/>
            <a:ext cx="7585236" cy="3210125"/>
          </a:xfrm>
        </p:spPr>
        <p:txBody>
          <a:bodyPr/>
          <a:lstStyle>
            <a:lvl1pPr>
              <a:defRPr sz="6600">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84575" y="4727575"/>
            <a:ext cx="5534025" cy="1250951"/>
          </a:xfrm>
        </p:spPr>
        <p:txBody>
          <a:bodyPr tIns="0">
            <a:noAutofit/>
          </a:bodyPr>
          <a:lstStyle>
            <a:lvl1pPr>
              <a:spcBef>
                <a:spcPts val="0"/>
              </a:spcBef>
              <a:spcAft>
                <a:spcPts val="0"/>
              </a:spcAft>
              <a:defRPr sz="1700">
                <a:solidFill>
                  <a:schemeClr val="bg1"/>
                </a:solidFill>
                <a:latin typeface="+mn-lt"/>
              </a:defRPr>
            </a:lvl1pPr>
            <a:lvl2pPr>
              <a:spcBef>
                <a:spcPts val="0"/>
              </a:spcBef>
              <a:spcAft>
                <a:spcPts val="0"/>
              </a:spcAft>
              <a:defRPr sz="1700">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GB"/>
              <a:t>Subheading</a:t>
            </a:r>
          </a:p>
          <a:p>
            <a:pPr lvl="1"/>
            <a:r>
              <a:rPr lang="en-GB"/>
              <a:t>Subheading 2</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35D7B5-D90F-42C0-A009-8563EAB2BC7A}"/>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BRE Vector Logo">
            <a:extLst>
              <a:ext uri="{FF2B5EF4-FFF2-40B4-BE49-F238E27FC236}">
                <a16:creationId xmlns:a16="http://schemas.microsoft.com/office/drawing/2014/main" id="{F9796778-32CE-488E-AC58-62F8EB4EE904}"/>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3137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ext Agenda 1 Dark">
    <p:bg>
      <p:bgPr>
        <a:solidFill>
          <a:srgbClr val="012B2D"/>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solidFill>
                  <a:schemeClr val="bg1"/>
                </a:solidFill>
              </a:defRPr>
            </a:lvl1pPr>
          </a:lstStyle>
          <a:p>
            <a:r>
              <a:rPr lang="en-GB"/>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42900" indent="-342900">
              <a:lnSpc>
                <a:spcPct val="100000"/>
              </a:lnSpc>
              <a:spcBef>
                <a:spcPts val="0"/>
              </a:spcBef>
              <a:spcAft>
                <a:spcPts val="600"/>
              </a:spcAft>
              <a:buFont typeface="+mj-lt"/>
              <a:buAutoNum type="arabicPlain"/>
              <a:tabLst/>
              <a:defRPr sz="1600">
                <a:solidFill>
                  <a:schemeClr val="bg1"/>
                </a:solidFill>
                <a:latin typeface="+mn-lt"/>
              </a:defRPr>
            </a:lvl1pPr>
            <a:lvl2pPr marL="514350" indent="-171450">
              <a:buFont typeface="Calibre" panose="020B0503030202060203" pitchFamily="34" charset="0"/>
              <a:buChar char="–"/>
              <a:defRPr sz="1100">
                <a:solidFill>
                  <a:schemeClr val="bg1"/>
                </a:solidFill>
                <a:latin typeface="+mn-lt"/>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8" name="TextBox 7">
            <a:extLst>
              <a:ext uri="{FF2B5EF4-FFF2-40B4-BE49-F238E27FC236}">
                <a16:creationId xmlns:a16="http://schemas.microsoft.com/office/drawing/2014/main" id="{378EE95C-17B0-474E-86B9-86CE4D5CE658}"/>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9" name="TextBox 8">
            <a:extLst>
              <a:ext uri="{FF2B5EF4-FFF2-40B4-BE49-F238E27FC236}">
                <a16:creationId xmlns:a16="http://schemas.microsoft.com/office/drawing/2014/main" id="{F73834A5-DF51-4D0D-B974-EB0F420A228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160488599"/>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Single Column + Subheading + Note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7" y="1617663"/>
            <a:ext cx="8094663" cy="4259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5"/>
            <a:ext cx="1936751" cy="182683"/>
          </a:xfrm>
        </p:spPr>
        <p:txBody>
          <a:bodyPr rIns="0"/>
          <a:lstStyle>
            <a:lvl1pPr>
              <a:lnSpc>
                <a:spcPct val="90000"/>
              </a:lnSpc>
              <a:spcBef>
                <a:spcPts val="0"/>
              </a:spcBef>
              <a:spcAft>
                <a:spcPts val="0"/>
              </a:spcAft>
              <a:defRPr sz="1051"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BC711B05-4549-41C6-99B5-4B7537143611}"/>
              </a:ext>
            </a:extLst>
          </p:cNvPr>
          <p:cNvSpPr>
            <a:spLocks noGrp="1"/>
          </p:cNvSpPr>
          <p:nvPr>
            <p:ph type="body" sz="quarter" idx="44"/>
          </p:nvPr>
        </p:nvSpPr>
        <p:spPr>
          <a:xfrm>
            <a:off x="511178" y="3492065"/>
            <a:ext cx="1947861" cy="2889687"/>
          </a:xfrm>
        </p:spPr>
        <p:txBody>
          <a:bodyPr/>
          <a:lstStyle>
            <a:lvl1pPr>
              <a:spcBef>
                <a:spcPts val="600"/>
              </a:spcBef>
              <a:spcAft>
                <a:spcPts val="0"/>
              </a:spcAft>
              <a:defRPr sz="1051">
                <a:latin typeface="Calibre Semibold" panose="020B0703030202060203" pitchFamily="34" charset="0"/>
              </a:defRPr>
            </a:lvl1pPr>
            <a:lvl2pPr>
              <a:spcBef>
                <a:spcPts val="300"/>
              </a:spcBef>
              <a:spcAft>
                <a:spcPts val="300"/>
              </a:spcAft>
              <a:defRPr sz="1051">
                <a:latin typeface="+mn-lt"/>
              </a:defRPr>
            </a:lvl2pPr>
            <a:lvl3pPr marL="171446" indent="-171446">
              <a:spcBef>
                <a:spcPts val="200"/>
              </a:spcBef>
              <a:spcAft>
                <a:spcPts val="0"/>
              </a:spcAft>
              <a:buFont typeface="Calibre" panose="020B0503030202060203" pitchFamily="34" charset="0"/>
              <a:buChar char="–"/>
              <a:defRPr sz="1051">
                <a:latin typeface="+mn-lt"/>
              </a:defRPr>
            </a:lvl3pPr>
            <a:lvl4pPr>
              <a:defRPr sz="1051">
                <a:latin typeface="+mn-lt"/>
              </a:defRPr>
            </a:lvl4pPr>
            <a:lvl5pPr>
              <a:defRPr sz="1051">
                <a:latin typeface="+mn-lt"/>
              </a:defRPr>
            </a:lvl5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0D6F2D8A-FF16-404E-8A5E-3EB4D2D2339F}"/>
              </a:ext>
            </a:extLst>
          </p:cNvPr>
          <p:cNvSpPr>
            <a:spLocks noGrp="1"/>
          </p:cNvSpPr>
          <p:nvPr>
            <p:ph type="body" sz="quarter" idx="12" hasCustomPrompt="1"/>
          </p:nvPr>
        </p:nvSpPr>
        <p:spPr>
          <a:xfrm>
            <a:off x="3584577" y="916061"/>
            <a:ext cx="2971801" cy="584128"/>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46" indent="-171446">
              <a:buFont typeface="Calibre" panose="020B0503030202060203" pitchFamily="34" charset="0"/>
              <a:buChar char="–"/>
              <a:defRPr lang="en-US" sz="1200" dirty="0" smtClean="0">
                <a:solidFill>
                  <a:schemeClr val="tx1"/>
                </a:solidFill>
                <a:latin typeface="+mn-lt"/>
                <a:ea typeface="+mn-ea"/>
                <a:cs typeface="+mn-cs"/>
              </a:defRPr>
            </a:lvl3pPr>
            <a:lvl4pPr marL="356607">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1"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1" dirty="0" smtClean="0">
                <a:solidFill>
                  <a:schemeClr val="tx1"/>
                </a:solidFill>
                <a:latin typeface="+mn-lt"/>
                <a:ea typeface="+mn-ea"/>
                <a:cs typeface="+mn-cs"/>
              </a:defRPr>
            </a:lvl7pPr>
            <a:lvl8pPr marL="171446" indent="-171446">
              <a:spcBef>
                <a:spcPts val="200"/>
              </a:spcBef>
              <a:spcAft>
                <a:spcPts val="0"/>
              </a:spcAft>
              <a:buFont typeface="Calibre" panose="020B0503030202060203" pitchFamily="34" charset="0"/>
              <a:buChar char="–"/>
              <a:defRPr lang="en-US" sz="1051"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907586519"/>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Cover">
    <p:bg>
      <p:bgPr>
        <a:solidFill>
          <a:srgbClr val="012A2D"/>
        </a:solidFill>
        <a:effectLst/>
      </p:bgPr>
    </p:bg>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B6E4B144-561B-DB4E-A9D4-D782A5BFF440}"/>
              </a:ext>
            </a:extLst>
          </p:cNvPr>
          <p:cNvSpPr>
            <a:spLocks noGrp="1"/>
          </p:cNvSpPr>
          <p:nvPr>
            <p:ph type="pic" sz="quarter" idx="13" hasCustomPrompt="1"/>
          </p:nvPr>
        </p:nvSpPr>
        <p:spPr>
          <a:xfrm>
            <a:off x="6206129" y="258762"/>
            <a:ext cx="5757181" cy="6338887"/>
          </a:xfrm>
          <a:solidFill>
            <a:srgbClr val="F6F6F6"/>
          </a:solidFill>
        </p:spPr>
        <p:txBody>
          <a:bodyPr anchor="ctr" anchorCtr="0"/>
          <a:lstStyle>
            <a:lvl1pPr algn="ctr">
              <a:defRPr/>
            </a:lvl1pPr>
          </a:lstStyle>
          <a:p>
            <a:r>
              <a:rPr lang="en-US"/>
              <a:t>Click to add photo</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hasCustomPrompt="1"/>
          </p:nvPr>
        </p:nvSpPr>
        <p:spPr>
          <a:xfrm>
            <a:off x="393700" y="1936750"/>
            <a:ext cx="4689475" cy="1947864"/>
          </a:xfrm>
        </p:spPr>
        <p:txBody>
          <a:bodyPr anchor="b" anchorCtr="0"/>
          <a:lstStyle>
            <a:lvl1pPr>
              <a:lnSpc>
                <a:spcPts val="4800"/>
              </a:lnSpc>
              <a:defRPr sz="4800">
                <a:solidFill>
                  <a:schemeClr val="bg1"/>
                </a:solidFill>
              </a:defRPr>
            </a:lvl1pPr>
          </a:lstStyle>
          <a:p>
            <a:br>
              <a:rPr lang="en-US"/>
            </a:br>
            <a:r>
              <a:rPr lang="en-US"/>
              <a:t>Click to edit </a:t>
            </a:r>
            <a:br>
              <a:rPr lang="en-US"/>
            </a:br>
            <a:r>
              <a:rPr lang="en-US"/>
              <a:t>Master title</a:t>
            </a:r>
            <a:br>
              <a:rPr lang="en-US"/>
            </a:br>
            <a:r>
              <a:rPr lang="en-US"/>
              <a:t> style</a:t>
            </a:r>
            <a:endParaRPr lang="en-GB"/>
          </a:p>
        </p:txBody>
      </p:sp>
      <p:cxnSp>
        <p:nvCxnSpPr>
          <p:cNvPr id="15" name="Line of Sight">
            <a:extLst>
              <a:ext uri="{FF2B5EF4-FFF2-40B4-BE49-F238E27FC236}">
                <a16:creationId xmlns:a16="http://schemas.microsoft.com/office/drawing/2014/main" id="{EA86D596-0B6F-AD42-8A60-E4B30A60F41D}"/>
              </a:ext>
            </a:extLst>
          </p:cNvPr>
          <p:cNvCxnSpPr>
            <a:cxnSpLocks/>
          </p:cNvCxnSpPr>
          <p:nvPr userDrawn="1"/>
        </p:nvCxnSpPr>
        <p:spPr>
          <a:xfrm>
            <a:off x="393699" y="4536095"/>
            <a:ext cx="3799957" cy="0"/>
          </a:xfrm>
          <a:prstGeom prst="line">
            <a:avLst/>
          </a:prstGeom>
          <a:noFill/>
          <a:ln w="25400" cap="flat" cmpd="sng" algn="ctr">
            <a:solidFill>
              <a:srgbClr val="17E88F"/>
            </a:solidFill>
            <a:prstDash val="solid"/>
            <a:miter lim="800000"/>
          </a:ln>
          <a:effectLst/>
        </p:spPr>
      </p:cxnSp>
      <p:sp>
        <p:nvSpPr>
          <p:cNvPr id="6" name="Text Placeholder 5">
            <a:extLst>
              <a:ext uri="{FF2B5EF4-FFF2-40B4-BE49-F238E27FC236}">
                <a16:creationId xmlns:a16="http://schemas.microsoft.com/office/drawing/2014/main" id="{1AF938C5-3BB9-6944-9EF6-3009302D85C0}"/>
              </a:ext>
            </a:extLst>
          </p:cNvPr>
          <p:cNvSpPr>
            <a:spLocks noGrp="1"/>
          </p:cNvSpPr>
          <p:nvPr>
            <p:ph type="body" sz="quarter" idx="11"/>
          </p:nvPr>
        </p:nvSpPr>
        <p:spPr>
          <a:xfrm>
            <a:off x="4232275" y="4423092"/>
            <a:ext cx="1801813" cy="1944163"/>
          </a:xfrm>
        </p:spPr>
        <p:txBody>
          <a:bodyPr/>
          <a:lstStyle>
            <a:lvl1pPr>
              <a:spcBef>
                <a:spcPts val="0"/>
              </a:spcBef>
              <a:spcAft>
                <a:spcPts val="2100"/>
              </a:spcAft>
              <a:defRPr sz="1600" b="0" i="0">
                <a:solidFill>
                  <a:schemeClr val="bg1"/>
                </a:solidFill>
                <a:latin typeface="Calibre" panose="020B0503030202060203" pitchFamily="34" charset="77"/>
              </a:defRPr>
            </a:lvl1pPr>
            <a:lvl2pPr>
              <a:lnSpc>
                <a:spcPct val="100000"/>
              </a:lnSpc>
              <a:spcBef>
                <a:spcPts val="0"/>
              </a:spcBef>
              <a:spcAft>
                <a:spcPts val="0"/>
              </a:spcAft>
              <a:defRPr sz="1200" b="0" i="0" cap="all" baseline="0">
                <a:solidFill>
                  <a:schemeClr val="bg1"/>
                </a:solidFill>
                <a:latin typeface="Calibre" panose="020B0503030202060203" pitchFamily="34" charset="77"/>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0"/>
            <a:r>
              <a:rPr lang="en-GB"/>
              <a:t>Second level</a:t>
            </a:r>
          </a:p>
        </p:txBody>
      </p:sp>
      <p:sp>
        <p:nvSpPr>
          <p:cNvPr id="4" name="Text Placeholder 3">
            <a:extLst>
              <a:ext uri="{FF2B5EF4-FFF2-40B4-BE49-F238E27FC236}">
                <a16:creationId xmlns:a16="http://schemas.microsoft.com/office/drawing/2014/main" id="{11546E42-E2B1-2947-BBCF-FD1881D99913}"/>
              </a:ext>
            </a:extLst>
          </p:cNvPr>
          <p:cNvSpPr>
            <a:spLocks noGrp="1"/>
          </p:cNvSpPr>
          <p:nvPr>
            <p:ph type="body" sz="quarter" idx="10"/>
          </p:nvPr>
        </p:nvSpPr>
        <p:spPr>
          <a:xfrm>
            <a:off x="393699" y="1361297"/>
            <a:ext cx="4341607" cy="400050"/>
          </a:xfrm>
        </p:spPr>
        <p:txBody>
          <a:bodyPr anchor="b"/>
          <a:lstStyle>
            <a:lvl1pPr>
              <a:defRPr sz="1600" b="0" i="0">
                <a:solidFill>
                  <a:srgbClr val="17E88F"/>
                </a:solidFill>
                <a:latin typeface="Calibre" panose="020B0503030202060203" pitchFamily="34" charset="77"/>
              </a:defRPr>
            </a:lvl1pPr>
            <a:lvl2pPr>
              <a:defRPr>
                <a:solidFill>
                  <a:srgbClr val="17E88F"/>
                </a:solidFill>
              </a:defRPr>
            </a:lvl2pPr>
            <a:lvl3pPr>
              <a:defRPr>
                <a:solidFill>
                  <a:srgbClr val="17E88F"/>
                </a:solidFill>
              </a:defRPr>
            </a:lvl3pPr>
            <a:lvl4pPr>
              <a:defRPr>
                <a:solidFill>
                  <a:srgbClr val="17E88F"/>
                </a:solidFill>
              </a:defRPr>
            </a:lvl4pPr>
            <a:lvl5pPr>
              <a:defRPr>
                <a:solidFill>
                  <a:srgbClr val="17E88F"/>
                </a:solidFill>
              </a:defRPr>
            </a:lvl5pPr>
          </a:lstStyle>
          <a:p>
            <a:pPr lvl="0"/>
            <a:r>
              <a:rPr lang="en-GB"/>
              <a:t>Click to edit Master text styles</a:t>
            </a:r>
          </a:p>
        </p:txBody>
      </p:sp>
      <p:sp>
        <p:nvSpPr>
          <p:cNvPr id="2" name="TextBox 1">
            <a:extLst>
              <a:ext uri="{FF2B5EF4-FFF2-40B4-BE49-F238E27FC236}">
                <a16:creationId xmlns:a16="http://schemas.microsoft.com/office/drawing/2014/main" id="{C63E223B-696A-6643-A6EF-657A507F183B}"/>
              </a:ext>
            </a:extLst>
          </p:cNvPr>
          <p:cNvSpPr txBox="1"/>
          <p:nvPr userDrawn="1"/>
        </p:nvSpPr>
        <p:spPr>
          <a:xfrm>
            <a:off x="1917700" y="317500"/>
            <a:ext cx="0" cy="0"/>
          </a:xfrm>
          <a:prstGeom prst="rect">
            <a:avLst/>
          </a:prstGeom>
          <a:noFill/>
        </p:spPr>
        <p:txBody>
          <a:bodyPr wrap="none" lIns="0" tIns="0" rIns="0" bIns="0" rtlCol="0">
            <a:noAutofit/>
          </a:bodyPr>
          <a:lstStyle/>
          <a:p>
            <a:pPr algn="l"/>
            <a:endParaRPr lang="en-US"/>
          </a:p>
        </p:txBody>
      </p:sp>
      <p:sp>
        <p:nvSpPr>
          <p:cNvPr id="18" name="Rectangle 17">
            <a:extLst>
              <a:ext uri="{FF2B5EF4-FFF2-40B4-BE49-F238E27FC236}">
                <a16:creationId xmlns:a16="http://schemas.microsoft.com/office/drawing/2014/main" id="{E811B888-62AD-5248-A703-AD1E790602F0}"/>
              </a:ext>
            </a:extLst>
          </p:cNvPr>
          <p:cNvSpPr/>
          <p:nvPr userDrawn="1"/>
        </p:nvSpPr>
        <p:spPr>
          <a:xfrm>
            <a:off x="-1895268" y="2620299"/>
            <a:ext cx="1739143" cy="493632"/>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lnSpc>
                <a:spcPts val="2200"/>
              </a:lnSpc>
              <a:spcAft>
                <a:spcPts val="0"/>
              </a:spcAft>
            </a:pPr>
            <a:endParaRPr lang="en-US">
              <a:solidFill>
                <a:schemeClr val="bg1"/>
              </a:solidFill>
            </a:endParaRPr>
          </a:p>
        </p:txBody>
      </p:sp>
      <p:sp>
        <p:nvSpPr>
          <p:cNvPr id="24" name="TextBox 23">
            <a:extLst>
              <a:ext uri="{FF2B5EF4-FFF2-40B4-BE49-F238E27FC236}">
                <a16:creationId xmlns:a16="http://schemas.microsoft.com/office/drawing/2014/main" id="{9FF1DDA5-50E9-9D40-8667-BE706433AD07}"/>
              </a:ext>
            </a:extLst>
          </p:cNvPr>
          <p:cNvSpPr txBox="1"/>
          <p:nvPr userDrawn="1"/>
        </p:nvSpPr>
        <p:spPr>
          <a:xfrm>
            <a:off x="-1865271" y="2620299"/>
            <a:ext cx="1600095" cy="493632"/>
          </a:xfrm>
          <a:prstGeom prst="rect">
            <a:avLst/>
          </a:prstGeom>
          <a:noFill/>
        </p:spPr>
        <p:txBody>
          <a:bodyPr wrap="square" lIns="36000" tIns="36000" rIns="36000" bIns="36000" numCol="1" rtlCol="0">
            <a:noAutofit/>
          </a:bodyPr>
          <a:lstStyle/>
          <a:p>
            <a:pPr algn="r">
              <a:lnSpc>
                <a:spcPct val="100000"/>
              </a:lnSpc>
              <a:spcBef>
                <a:spcPts val="0"/>
              </a:spcBef>
              <a:spcAft>
                <a:spcPts val="0"/>
              </a:spcAft>
            </a:pPr>
            <a:r>
              <a:rPr lang="en-US" sz="1200" b="0" i="0">
                <a:solidFill>
                  <a:schemeClr val="bg1"/>
                </a:solidFill>
                <a:latin typeface="Calibre" panose="020B0503030202060203" pitchFamily="34" charset="77"/>
              </a:rPr>
              <a:t>Market Outlook lockup fixed. Please do not alter.</a:t>
            </a:r>
            <a:endParaRPr lang="en-US" sz="1200" b="0" i="0">
              <a:solidFill>
                <a:srgbClr val="17E88F"/>
              </a:solidFill>
              <a:latin typeface="Calibre" panose="020B0503030202060203" pitchFamily="34" charset="77"/>
            </a:endParaRPr>
          </a:p>
          <a:p>
            <a:pPr algn="r">
              <a:lnSpc>
                <a:spcPct val="100000"/>
              </a:lnSpc>
              <a:spcBef>
                <a:spcPts val="0"/>
              </a:spcBef>
              <a:spcAft>
                <a:spcPts val="0"/>
              </a:spcAft>
              <a:buFontTx/>
              <a:buNone/>
            </a:pPr>
            <a:endParaRPr lang="en-US" sz="1200" b="0" i="0">
              <a:solidFill>
                <a:schemeClr val="bg1"/>
              </a:solidFill>
              <a:latin typeface="Calibre" panose="020B0503030202060203" pitchFamily="34" charset="77"/>
            </a:endParaRPr>
          </a:p>
        </p:txBody>
      </p:sp>
      <p:sp>
        <p:nvSpPr>
          <p:cNvPr id="9" name="TextBox 8">
            <a:extLst>
              <a:ext uri="{FF2B5EF4-FFF2-40B4-BE49-F238E27FC236}">
                <a16:creationId xmlns:a16="http://schemas.microsoft.com/office/drawing/2014/main" id="{6D804D60-02CC-7B4C-B5F4-6642787BCF5A}"/>
              </a:ext>
            </a:extLst>
          </p:cNvPr>
          <p:cNvSpPr txBox="1"/>
          <p:nvPr userDrawn="1"/>
        </p:nvSpPr>
        <p:spPr>
          <a:xfrm>
            <a:off x="-1723981" y="427079"/>
            <a:ext cx="1587431" cy="1200409"/>
          </a:xfrm>
          <a:prstGeom prst="rect">
            <a:avLst/>
          </a:prstGeom>
          <a:noFill/>
        </p:spPr>
        <p:txBody>
          <a:bodyPr wrap="square" lIns="0" tIns="0" rIns="0" bIns="0" numCol="1" rtlCol="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200" b="0" i="0">
                <a:solidFill>
                  <a:srgbClr val="17E88F"/>
                </a:solidFill>
                <a:latin typeface="Calibre" panose="020B0503030202060203" pitchFamily="34" charset="77"/>
              </a:rPr>
              <a:t>Report Theme (16pt)</a:t>
            </a:r>
          </a:p>
          <a:p>
            <a:pPr algn="l">
              <a:lnSpc>
                <a:spcPct val="100000"/>
              </a:lnSpc>
              <a:spcBef>
                <a:spcPts val="0"/>
              </a:spcBef>
              <a:spcAft>
                <a:spcPts val="0"/>
              </a:spcAft>
            </a:pPr>
            <a:r>
              <a:rPr lang="en-US" sz="1200" b="0" i="0">
                <a:solidFill>
                  <a:schemeClr val="accent3"/>
                </a:solidFill>
                <a:latin typeface="Calibre Medium" panose="020B0503030202060203" pitchFamily="34" charset="77"/>
              </a:rPr>
              <a:t>Report Themes:</a:t>
            </a:r>
          </a:p>
          <a:p>
            <a:pPr marL="171450" indent="-171450">
              <a:lnSpc>
                <a:spcPct val="100000"/>
              </a:lnSpc>
              <a:spcBef>
                <a:spcPts val="0"/>
              </a:spcBef>
              <a:spcAft>
                <a:spcPts val="0"/>
              </a:spcAft>
              <a:buFont typeface="System Font Regular"/>
              <a:buChar char="–"/>
            </a:pPr>
            <a:r>
              <a:rPr lang="en-HK" sz="1200" b="0" i="0">
                <a:solidFill>
                  <a:schemeClr val="accent3"/>
                </a:solidFill>
                <a:effectLst/>
                <a:latin typeface="Calibre" panose="020B0503030202060203" pitchFamily="34" charset="77"/>
                <a:ea typeface="+mn-ea"/>
                <a:cs typeface="+mn-cs"/>
              </a:rPr>
              <a:t>Intelligent Investment</a:t>
            </a:r>
          </a:p>
          <a:p>
            <a:pPr marL="171450" indent="-171450">
              <a:lnSpc>
                <a:spcPct val="100000"/>
              </a:lnSpc>
              <a:spcBef>
                <a:spcPts val="0"/>
              </a:spcBef>
              <a:spcAft>
                <a:spcPts val="0"/>
              </a:spcAft>
              <a:buFont typeface="System Font Regular"/>
              <a:buChar char="–"/>
            </a:pPr>
            <a:r>
              <a:rPr lang="en-HK" sz="1200" b="0" i="0">
                <a:solidFill>
                  <a:schemeClr val="accent3"/>
                </a:solidFill>
                <a:effectLst/>
                <a:latin typeface="Calibre" panose="020B0503030202060203" pitchFamily="34" charset="77"/>
                <a:ea typeface="+mn-ea"/>
                <a:cs typeface="+mn-cs"/>
              </a:rPr>
              <a:t>Future Cities</a:t>
            </a:r>
          </a:p>
          <a:p>
            <a:pPr marL="171450" indent="-171450">
              <a:lnSpc>
                <a:spcPct val="100000"/>
              </a:lnSpc>
              <a:spcBef>
                <a:spcPts val="0"/>
              </a:spcBef>
              <a:spcAft>
                <a:spcPts val="0"/>
              </a:spcAft>
              <a:buFont typeface="System Font Regular"/>
              <a:buChar char="–"/>
            </a:pPr>
            <a:r>
              <a:rPr lang="en-HK" sz="1200" b="0" i="0">
                <a:solidFill>
                  <a:schemeClr val="accent3"/>
                </a:solidFill>
                <a:effectLst/>
                <a:latin typeface="Calibre" panose="020B0503030202060203" pitchFamily="34" charset="77"/>
                <a:ea typeface="+mn-ea"/>
                <a:cs typeface="+mn-cs"/>
              </a:rPr>
              <a:t>Adaptive Spaces</a:t>
            </a:r>
          </a:p>
          <a:p>
            <a:pPr marL="171450" indent="-171450">
              <a:lnSpc>
                <a:spcPct val="100000"/>
              </a:lnSpc>
              <a:spcBef>
                <a:spcPts val="0"/>
              </a:spcBef>
              <a:spcAft>
                <a:spcPts val="0"/>
              </a:spcAft>
              <a:buFont typeface="System Font Regular"/>
              <a:buChar char="–"/>
            </a:pPr>
            <a:r>
              <a:rPr lang="en-HK" sz="1200" b="0" i="0">
                <a:solidFill>
                  <a:schemeClr val="accent3"/>
                </a:solidFill>
                <a:effectLst/>
                <a:latin typeface="Calibre" panose="020B0503030202060203" pitchFamily="34" charset="77"/>
                <a:ea typeface="+mn-ea"/>
                <a:cs typeface="+mn-cs"/>
              </a:rPr>
              <a:t>Evolving Workforce</a:t>
            </a:r>
          </a:p>
          <a:p>
            <a:pPr marL="171450" indent="-171450">
              <a:lnSpc>
                <a:spcPct val="100000"/>
              </a:lnSpc>
              <a:spcBef>
                <a:spcPts val="0"/>
              </a:spcBef>
              <a:spcAft>
                <a:spcPts val="0"/>
              </a:spcAft>
              <a:buFont typeface="System Font Regular"/>
              <a:buChar char="–"/>
            </a:pPr>
            <a:r>
              <a:rPr lang="en-HK" sz="1200" b="0" i="0">
                <a:solidFill>
                  <a:schemeClr val="accent3"/>
                </a:solidFill>
                <a:effectLst/>
                <a:latin typeface="Calibre" panose="020B0503030202060203" pitchFamily="34" charset="77"/>
                <a:ea typeface="+mn-ea"/>
                <a:cs typeface="+mn-cs"/>
              </a:rPr>
              <a:t>Creating Resilience</a:t>
            </a:r>
            <a:endParaRPr lang="en-US" sz="1200" b="0" i="0">
              <a:solidFill>
                <a:schemeClr val="accent3"/>
              </a:solidFill>
              <a:latin typeface="Calibre" panose="020B0503030202060203" pitchFamily="34" charset="77"/>
            </a:endParaRPr>
          </a:p>
          <a:p>
            <a:pPr algn="l">
              <a:lnSpc>
                <a:spcPct val="100000"/>
              </a:lnSpc>
              <a:spcBef>
                <a:spcPts val="0"/>
              </a:spcBef>
              <a:spcAft>
                <a:spcPts val="0"/>
              </a:spcAft>
            </a:pPr>
            <a:endParaRPr lang="en-US" sz="1200">
              <a:solidFill>
                <a:srgbClr val="435254"/>
              </a:solidFill>
            </a:endParaRPr>
          </a:p>
        </p:txBody>
      </p:sp>
      <p:sp>
        <p:nvSpPr>
          <p:cNvPr id="16" name="Rectangle 15">
            <a:extLst>
              <a:ext uri="{FF2B5EF4-FFF2-40B4-BE49-F238E27FC236}">
                <a16:creationId xmlns:a16="http://schemas.microsoft.com/office/drawing/2014/main" id="{9C8B491C-A1BD-0740-904E-3BECF09D7F3F}"/>
              </a:ext>
            </a:extLst>
          </p:cNvPr>
          <p:cNvSpPr/>
          <p:nvPr userDrawn="1"/>
        </p:nvSpPr>
        <p:spPr>
          <a:xfrm>
            <a:off x="-1895268" y="4316258"/>
            <a:ext cx="1739143" cy="493633"/>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lnSpc>
                <a:spcPts val="2200"/>
              </a:lnSpc>
              <a:spcAft>
                <a:spcPts val="0"/>
              </a:spcAft>
            </a:pPr>
            <a:endParaRPr lang="en-US">
              <a:solidFill>
                <a:schemeClr val="bg1"/>
              </a:solidFill>
            </a:endParaRPr>
          </a:p>
        </p:txBody>
      </p:sp>
      <p:sp>
        <p:nvSpPr>
          <p:cNvPr id="17" name="TextBox 16">
            <a:extLst>
              <a:ext uri="{FF2B5EF4-FFF2-40B4-BE49-F238E27FC236}">
                <a16:creationId xmlns:a16="http://schemas.microsoft.com/office/drawing/2014/main" id="{3105D9E9-8652-A843-BE3E-DBDCFA74B264}"/>
              </a:ext>
            </a:extLst>
          </p:cNvPr>
          <p:cNvSpPr txBox="1"/>
          <p:nvPr userDrawn="1"/>
        </p:nvSpPr>
        <p:spPr>
          <a:xfrm>
            <a:off x="-1865271" y="4316259"/>
            <a:ext cx="1600095" cy="493632"/>
          </a:xfrm>
          <a:prstGeom prst="rect">
            <a:avLst/>
          </a:prstGeom>
          <a:noFill/>
        </p:spPr>
        <p:txBody>
          <a:bodyPr wrap="square" lIns="36000" tIns="36000" rIns="36000" bIns="36000" numCol="1" rtlCol="0">
            <a:noAutofit/>
          </a:bodyPr>
          <a:lstStyle/>
          <a:p>
            <a:pPr algn="r">
              <a:lnSpc>
                <a:spcPct val="100000"/>
              </a:lnSpc>
              <a:spcBef>
                <a:spcPts val="0"/>
              </a:spcBef>
              <a:spcAft>
                <a:spcPts val="0"/>
              </a:spcAft>
            </a:pPr>
            <a:r>
              <a:rPr lang="en-US" sz="1200" b="0" i="0">
                <a:solidFill>
                  <a:schemeClr val="bg1"/>
                </a:solidFill>
                <a:latin typeface="Calibre" panose="020B0503030202060203" pitchFamily="34" charset="77"/>
              </a:rPr>
              <a:t>Change Market name</a:t>
            </a:r>
            <a:br>
              <a:rPr lang="en-US" sz="1200" b="0" i="0">
                <a:solidFill>
                  <a:schemeClr val="bg1"/>
                </a:solidFill>
                <a:latin typeface="Calibre" panose="020B0503030202060203" pitchFamily="34" charset="77"/>
              </a:rPr>
            </a:br>
            <a:r>
              <a:rPr lang="en-US" sz="1200" b="0" i="0">
                <a:solidFill>
                  <a:schemeClr val="bg1"/>
                </a:solidFill>
                <a:latin typeface="Calibre" panose="020B0503030202060203" pitchFamily="34" charset="77"/>
              </a:rPr>
              <a:t>as needed.</a:t>
            </a:r>
          </a:p>
        </p:txBody>
      </p:sp>
      <p:sp>
        <p:nvSpPr>
          <p:cNvPr id="19" name="Rectangle 18">
            <a:extLst>
              <a:ext uri="{FF2B5EF4-FFF2-40B4-BE49-F238E27FC236}">
                <a16:creationId xmlns:a16="http://schemas.microsoft.com/office/drawing/2014/main" id="{19A102FC-D270-B049-BF46-12F248485C68}"/>
              </a:ext>
            </a:extLst>
          </p:cNvPr>
          <p:cNvSpPr/>
          <p:nvPr userDrawn="1"/>
        </p:nvSpPr>
        <p:spPr>
          <a:xfrm>
            <a:off x="12450990" y="3143428"/>
            <a:ext cx="1938110" cy="741185"/>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lnSpc>
                <a:spcPts val="2200"/>
              </a:lnSpc>
              <a:spcAft>
                <a:spcPts val="0"/>
              </a:spcAft>
            </a:pPr>
            <a:endParaRPr lang="en-US">
              <a:solidFill>
                <a:schemeClr val="bg1"/>
              </a:solidFill>
            </a:endParaRPr>
          </a:p>
        </p:txBody>
      </p:sp>
      <p:sp>
        <p:nvSpPr>
          <p:cNvPr id="20" name="TextBox 19">
            <a:extLst>
              <a:ext uri="{FF2B5EF4-FFF2-40B4-BE49-F238E27FC236}">
                <a16:creationId xmlns:a16="http://schemas.microsoft.com/office/drawing/2014/main" id="{F0ED1270-DF36-7241-85A2-3D58946C560B}"/>
              </a:ext>
            </a:extLst>
          </p:cNvPr>
          <p:cNvSpPr txBox="1"/>
          <p:nvPr userDrawn="1"/>
        </p:nvSpPr>
        <p:spPr>
          <a:xfrm>
            <a:off x="12517563" y="3180005"/>
            <a:ext cx="1769937" cy="704608"/>
          </a:xfrm>
          <a:prstGeom prst="rect">
            <a:avLst/>
          </a:prstGeom>
          <a:noFill/>
        </p:spPr>
        <p:txBody>
          <a:bodyPr wrap="square" lIns="36000" tIns="36000" rIns="36000" bIns="36000" numCol="1" rtlCol="0">
            <a:noAutofit/>
          </a:bodyPr>
          <a:lstStyle/>
          <a:p>
            <a:pPr algn="l">
              <a:lnSpc>
                <a:spcPct val="100000"/>
              </a:lnSpc>
              <a:spcBef>
                <a:spcPts val="0"/>
              </a:spcBef>
              <a:spcAft>
                <a:spcPts val="0"/>
              </a:spcAft>
            </a:pPr>
            <a:r>
              <a:rPr lang="en-US" sz="1200" b="0" i="0">
                <a:solidFill>
                  <a:schemeClr val="bg1"/>
                </a:solidFill>
                <a:latin typeface="Calibre" panose="020B0503030202060203" pitchFamily="34" charset="77"/>
              </a:rPr>
              <a:t>Cover photography: Urban cityscape / thriving spaces</a:t>
            </a:r>
          </a:p>
        </p:txBody>
      </p:sp>
    </p:spTree>
    <p:extLst>
      <p:ext uri="{BB962C8B-B14F-4D97-AF65-F5344CB8AC3E}">
        <p14:creationId xmlns:p14="http://schemas.microsoft.com/office/powerpoint/2010/main" val="2670170219"/>
      </p:ext>
    </p:extLst>
  </p:cSld>
  <p:clrMapOvr>
    <a:masterClrMapping/>
  </p:clrMapOvr>
  <p:extLst>
    <p:ext uri="{DCECCB84-F9BA-43D5-87BE-67443E8EF086}">
      <p15:sldGuideLst xmlns:p15="http://schemas.microsoft.com/office/powerpoint/2012/main">
        <p15:guide id="1" orient="horz" pos="436">
          <p15:clr>
            <a:srgbClr val="9FCC3B"/>
          </p15:clr>
        </p15:guide>
        <p15:guide id="3" pos="7378">
          <p15:clr>
            <a:srgbClr val="9FCC3B"/>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4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63926"/>
            <a:ext cx="2462784" cy="3008376"/>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461811" y="12619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81D27A89-DE43-4BCD-8815-9541F7452F64}"/>
              </a:ext>
            </a:extLst>
          </p:cNvPr>
          <p:cNvSpPr>
            <a:spLocks noGrp="1"/>
          </p:cNvSpPr>
          <p:nvPr>
            <p:ph type="title"/>
          </p:nvPr>
        </p:nvSpPr>
        <p:spPr/>
        <p:txBody>
          <a:bodyPr/>
          <a:lstStyle/>
          <a:p>
            <a:r>
              <a:rPr lang="en-US"/>
              <a:t>Click to edit Master title style</a:t>
            </a:r>
            <a:endParaRPr lang="en-GB"/>
          </a:p>
        </p:txBody>
      </p:sp>
      <p:cxnSp>
        <p:nvCxnSpPr>
          <p:cNvPr id="19" name="Straight Connector 18">
            <a:extLst>
              <a:ext uri="{FF2B5EF4-FFF2-40B4-BE49-F238E27FC236}">
                <a16:creationId xmlns:a16="http://schemas.microsoft.com/office/drawing/2014/main" id="{C542D828-5E0F-408B-9BB1-DC73E52A80A6}"/>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D4F1797D-9AC8-4413-B18A-5D243659AC9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6" name="Picture Placeholder 15">
            <a:extLst>
              <a:ext uri="{FF2B5EF4-FFF2-40B4-BE49-F238E27FC236}">
                <a16:creationId xmlns:a16="http://schemas.microsoft.com/office/drawing/2014/main" id="{080C59A7-858E-460E-B8B6-4DE0E0B0BF91}"/>
              </a:ext>
            </a:extLst>
          </p:cNvPr>
          <p:cNvSpPr>
            <a:spLocks noGrp="1"/>
          </p:cNvSpPr>
          <p:nvPr>
            <p:ph type="pic" sz="quarter" idx="48"/>
          </p:nvPr>
        </p:nvSpPr>
        <p:spPr>
          <a:xfrm>
            <a:off x="3655965" y="2507500"/>
            <a:ext cx="720000" cy="1080000"/>
          </a:xfrm>
        </p:spPr>
        <p:txBody>
          <a:bodyPr/>
          <a:lstStyle/>
          <a:p>
            <a:endParaRPr lang="en-GB"/>
          </a:p>
        </p:txBody>
      </p:sp>
      <p:sp>
        <p:nvSpPr>
          <p:cNvPr id="22" name="Picture Placeholder 15">
            <a:extLst>
              <a:ext uri="{FF2B5EF4-FFF2-40B4-BE49-F238E27FC236}">
                <a16:creationId xmlns:a16="http://schemas.microsoft.com/office/drawing/2014/main" id="{71148B90-1CEE-B5CA-B962-43FD45FE1DA7}"/>
              </a:ext>
            </a:extLst>
          </p:cNvPr>
          <p:cNvSpPr>
            <a:spLocks noGrp="1"/>
          </p:cNvSpPr>
          <p:nvPr>
            <p:ph type="pic" sz="quarter" idx="51"/>
          </p:nvPr>
        </p:nvSpPr>
        <p:spPr>
          <a:xfrm>
            <a:off x="3655965" y="1261900"/>
            <a:ext cx="720000" cy="1080000"/>
          </a:xfrm>
        </p:spPr>
        <p:txBody>
          <a:bodyPr/>
          <a:lstStyle/>
          <a:p>
            <a:endParaRPr lang="en-GB"/>
          </a:p>
        </p:txBody>
      </p:sp>
      <p:sp>
        <p:nvSpPr>
          <p:cNvPr id="23" name="Content Placeholder 1">
            <a:extLst>
              <a:ext uri="{FF2B5EF4-FFF2-40B4-BE49-F238E27FC236}">
                <a16:creationId xmlns:a16="http://schemas.microsoft.com/office/drawing/2014/main" id="{5484F99F-35E5-E864-6892-948A4A36C39A}"/>
              </a:ext>
            </a:extLst>
          </p:cNvPr>
          <p:cNvSpPr>
            <a:spLocks noGrp="1"/>
          </p:cNvSpPr>
          <p:nvPr>
            <p:ph sz="quarter" idx="52"/>
          </p:nvPr>
        </p:nvSpPr>
        <p:spPr>
          <a:xfrm>
            <a:off x="4461811" y="25075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1">
            <a:extLst>
              <a:ext uri="{FF2B5EF4-FFF2-40B4-BE49-F238E27FC236}">
                <a16:creationId xmlns:a16="http://schemas.microsoft.com/office/drawing/2014/main" id="{14B1AD5D-1FBB-48EE-0585-6ED2321C21BA}"/>
              </a:ext>
            </a:extLst>
          </p:cNvPr>
          <p:cNvSpPr>
            <a:spLocks noGrp="1"/>
          </p:cNvSpPr>
          <p:nvPr>
            <p:ph sz="quarter" idx="53"/>
          </p:nvPr>
        </p:nvSpPr>
        <p:spPr>
          <a:xfrm>
            <a:off x="6514002" y="12619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1">
            <a:extLst>
              <a:ext uri="{FF2B5EF4-FFF2-40B4-BE49-F238E27FC236}">
                <a16:creationId xmlns:a16="http://schemas.microsoft.com/office/drawing/2014/main" id="{A5C60267-5FA3-D7BC-F0A1-96172210689F}"/>
              </a:ext>
            </a:extLst>
          </p:cNvPr>
          <p:cNvSpPr>
            <a:spLocks noGrp="1"/>
          </p:cNvSpPr>
          <p:nvPr>
            <p:ph sz="quarter" idx="54"/>
          </p:nvPr>
        </p:nvSpPr>
        <p:spPr>
          <a:xfrm>
            <a:off x="6514002" y="25075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Content Placeholder 1">
            <a:extLst>
              <a:ext uri="{FF2B5EF4-FFF2-40B4-BE49-F238E27FC236}">
                <a16:creationId xmlns:a16="http://schemas.microsoft.com/office/drawing/2014/main" id="{AB770656-6D7D-E9AC-EA2C-4B4728A7DAD9}"/>
              </a:ext>
            </a:extLst>
          </p:cNvPr>
          <p:cNvSpPr>
            <a:spLocks noGrp="1"/>
          </p:cNvSpPr>
          <p:nvPr>
            <p:ph sz="quarter" idx="55"/>
          </p:nvPr>
        </p:nvSpPr>
        <p:spPr>
          <a:xfrm>
            <a:off x="8572010" y="12619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Content Placeholder 1">
            <a:extLst>
              <a:ext uri="{FF2B5EF4-FFF2-40B4-BE49-F238E27FC236}">
                <a16:creationId xmlns:a16="http://schemas.microsoft.com/office/drawing/2014/main" id="{B8BEE27D-55B7-AB0B-39C0-511EFC00DE16}"/>
              </a:ext>
            </a:extLst>
          </p:cNvPr>
          <p:cNvSpPr>
            <a:spLocks noGrp="1"/>
          </p:cNvSpPr>
          <p:nvPr>
            <p:ph sz="quarter" idx="56"/>
          </p:nvPr>
        </p:nvSpPr>
        <p:spPr>
          <a:xfrm>
            <a:off x="8572010" y="25075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Content Placeholder 1">
            <a:extLst>
              <a:ext uri="{FF2B5EF4-FFF2-40B4-BE49-F238E27FC236}">
                <a16:creationId xmlns:a16="http://schemas.microsoft.com/office/drawing/2014/main" id="{6B3E0DBF-F390-B4A1-A9F1-8632579E599D}"/>
              </a:ext>
            </a:extLst>
          </p:cNvPr>
          <p:cNvSpPr>
            <a:spLocks noGrp="1"/>
          </p:cNvSpPr>
          <p:nvPr>
            <p:ph sz="quarter" idx="57"/>
          </p:nvPr>
        </p:nvSpPr>
        <p:spPr>
          <a:xfrm>
            <a:off x="10609799" y="12619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Content Placeholder 1">
            <a:extLst>
              <a:ext uri="{FF2B5EF4-FFF2-40B4-BE49-F238E27FC236}">
                <a16:creationId xmlns:a16="http://schemas.microsoft.com/office/drawing/2014/main" id="{9F2E370C-2112-3AA9-51A9-551F6E30D86D}"/>
              </a:ext>
            </a:extLst>
          </p:cNvPr>
          <p:cNvSpPr>
            <a:spLocks noGrp="1"/>
          </p:cNvSpPr>
          <p:nvPr>
            <p:ph sz="quarter" idx="58"/>
          </p:nvPr>
        </p:nvSpPr>
        <p:spPr>
          <a:xfrm>
            <a:off x="10609799" y="2507500"/>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Picture Placeholder 15">
            <a:extLst>
              <a:ext uri="{FF2B5EF4-FFF2-40B4-BE49-F238E27FC236}">
                <a16:creationId xmlns:a16="http://schemas.microsoft.com/office/drawing/2014/main" id="{7A887302-D934-D99D-1F84-13B749A52C30}"/>
              </a:ext>
            </a:extLst>
          </p:cNvPr>
          <p:cNvSpPr>
            <a:spLocks noGrp="1"/>
          </p:cNvSpPr>
          <p:nvPr>
            <p:ph type="pic" sz="quarter" idx="59"/>
          </p:nvPr>
        </p:nvSpPr>
        <p:spPr>
          <a:xfrm>
            <a:off x="5705294" y="2507500"/>
            <a:ext cx="720000" cy="1080000"/>
          </a:xfrm>
        </p:spPr>
        <p:txBody>
          <a:bodyPr/>
          <a:lstStyle/>
          <a:p>
            <a:endParaRPr lang="en-GB"/>
          </a:p>
        </p:txBody>
      </p:sp>
      <p:sp>
        <p:nvSpPr>
          <p:cNvPr id="31" name="Picture Placeholder 15">
            <a:extLst>
              <a:ext uri="{FF2B5EF4-FFF2-40B4-BE49-F238E27FC236}">
                <a16:creationId xmlns:a16="http://schemas.microsoft.com/office/drawing/2014/main" id="{2F406408-C931-EEDC-A280-607777C4A31C}"/>
              </a:ext>
            </a:extLst>
          </p:cNvPr>
          <p:cNvSpPr>
            <a:spLocks noGrp="1"/>
          </p:cNvSpPr>
          <p:nvPr>
            <p:ph type="pic" sz="quarter" idx="60"/>
          </p:nvPr>
        </p:nvSpPr>
        <p:spPr>
          <a:xfrm>
            <a:off x="5705294" y="1261900"/>
            <a:ext cx="720000" cy="1080000"/>
          </a:xfrm>
        </p:spPr>
        <p:txBody>
          <a:bodyPr/>
          <a:lstStyle/>
          <a:p>
            <a:endParaRPr lang="en-GB"/>
          </a:p>
        </p:txBody>
      </p:sp>
      <p:sp>
        <p:nvSpPr>
          <p:cNvPr id="32" name="Picture Placeholder 15">
            <a:extLst>
              <a:ext uri="{FF2B5EF4-FFF2-40B4-BE49-F238E27FC236}">
                <a16:creationId xmlns:a16="http://schemas.microsoft.com/office/drawing/2014/main" id="{2EED2515-FB02-5C80-A805-86ADA39171D0}"/>
              </a:ext>
            </a:extLst>
          </p:cNvPr>
          <p:cNvSpPr>
            <a:spLocks noGrp="1"/>
          </p:cNvSpPr>
          <p:nvPr>
            <p:ph type="pic" sz="quarter" idx="61"/>
          </p:nvPr>
        </p:nvSpPr>
        <p:spPr>
          <a:xfrm>
            <a:off x="7754623" y="2507500"/>
            <a:ext cx="720000" cy="1080000"/>
          </a:xfrm>
        </p:spPr>
        <p:txBody>
          <a:bodyPr/>
          <a:lstStyle/>
          <a:p>
            <a:endParaRPr lang="en-GB"/>
          </a:p>
        </p:txBody>
      </p:sp>
      <p:sp>
        <p:nvSpPr>
          <p:cNvPr id="33" name="Picture Placeholder 15">
            <a:extLst>
              <a:ext uri="{FF2B5EF4-FFF2-40B4-BE49-F238E27FC236}">
                <a16:creationId xmlns:a16="http://schemas.microsoft.com/office/drawing/2014/main" id="{99BEB376-C652-5853-AE88-84A11520E7E7}"/>
              </a:ext>
            </a:extLst>
          </p:cNvPr>
          <p:cNvSpPr>
            <a:spLocks noGrp="1"/>
          </p:cNvSpPr>
          <p:nvPr>
            <p:ph type="pic" sz="quarter" idx="62"/>
          </p:nvPr>
        </p:nvSpPr>
        <p:spPr>
          <a:xfrm>
            <a:off x="7754623" y="1261900"/>
            <a:ext cx="720000" cy="1080000"/>
          </a:xfrm>
        </p:spPr>
        <p:txBody>
          <a:bodyPr/>
          <a:lstStyle/>
          <a:p>
            <a:endParaRPr lang="en-GB"/>
          </a:p>
        </p:txBody>
      </p:sp>
      <p:sp>
        <p:nvSpPr>
          <p:cNvPr id="34" name="Picture Placeholder 15">
            <a:extLst>
              <a:ext uri="{FF2B5EF4-FFF2-40B4-BE49-F238E27FC236}">
                <a16:creationId xmlns:a16="http://schemas.microsoft.com/office/drawing/2014/main" id="{9FFFA8BE-8841-4909-43F7-E89200E746E3}"/>
              </a:ext>
            </a:extLst>
          </p:cNvPr>
          <p:cNvSpPr>
            <a:spLocks noGrp="1"/>
          </p:cNvSpPr>
          <p:nvPr>
            <p:ph type="pic" sz="quarter" idx="63"/>
          </p:nvPr>
        </p:nvSpPr>
        <p:spPr>
          <a:xfrm>
            <a:off x="9803952" y="2507500"/>
            <a:ext cx="720000" cy="1080000"/>
          </a:xfrm>
        </p:spPr>
        <p:txBody>
          <a:bodyPr/>
          <a:lstStyle/>
          <a:p>
            <a:endParaRPr lang="en-GB"/>
          </a:p>
        </p:txBody>
      </p:sp>
      <p:sp>
        <p:nvSpPr>
          <p:cNvPr id="35" name="Picture Placeholder 15">
            <a:extLst>
              <a:ext uri="{FF2B5EF4-FFF2-40B4-BE49-F238E27FC236}">
                <a16:creationId xmlns:a16="http://schemas.microsoft.com/office/drawing/2014/main" id="{812249AC-214D-017F-5614-59164F074A36}"/>
              </a:ext>
            </a:extLst>
          </p:cNvPr>
          <p:cNvSpPr>
            <a:spLocks noGrp="1"/>
          </p:cNvSpPr>
          <p:nvPr>
            <p:ph type="pic" sz="quarter" idx="64"/>
          </p:nvPr>
        </p:nvSpPr>
        <p:spPr>
          <a:xfrm>
            <a:off x="9803952" y="1261900"/>
            <a:ext cx="720000" cy="1080000"/>
          </a:xfrm>
        </p:spPr>
        <p:txBody>
          <a:bodyPr/>
          <a:lstStyle/>
          <a:p>
            <a:endParaRPr lang="en-GB"/>
          </a:p>
        </p:txBody>
      </p:sp>
      <p:sp>
        <p:nvSpPr>
          <p:cNvPr id="36" name="Content Placeholder 1">
            <a:extLst>
              <a:ext uri="{FF2B5EF4-FFF2-40B4-BE49-F238E27FC236}">
                <a16:creationId xmlns:a16="http://schemas.microsoft.com/office/drawing/2014/main" id="{D22305F3-61E3-7365-9E0B-6916098E42C5}"/>
              </a:ext>
            </a:extLst>
          </p:cNvPr>
          <p:cNvSpPr>
            <a:spLocks noGrp="1"/>
          </p:cNvSpPr>
          <p:nvPr>
            <p:ph sz="quarter" idx="65"/>
          </p:nvPr>
        </p:nvSpPr>
        <p:spPr>
          <a:xfrm>
            <a:off x="10609799" y="40843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Content Placeholder 1">
            <a:extLst>
              <a:ext uri="{FF2B5EF4-FFF2-40B4-BE49-F238E27FC236}">
                <a16:creationId xmlns:a16="http://schemas.microsoft.com/office/drawing/2014/main" id="{C8952B2A-5BD6-E4D5-B384-053E7139A134}"/>
              </a:ext>
            </a:extLst>
          </p:cNvPr>
          <p:cNvSpPr>
            <a:spLocks noGrp="1"/>
          </p:cNvSpPr>
          <p:nvPr>
            <p:ph sz="quarter" idx="66"/>
          </p:nvPr>
        </p:nvSpPr>
        <p:spPr>
          <a:xfrm>
            <a:off x="10609799" y="53299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Picture Placeholder 15">
            <a:extLst>
              <a:ext uri="{FF2B5EF4-FFF2-40B4-BE49-F238E27FC236}">
                <a16:creationId xmlns:a16="http://schemas.microsoft.com/office/drawing/2014/main" id="{0372022F-A5D9-86CE-806E-511163BE058C}"/>
              </a:ext>
            </a:extLst>
          </p:cNvPr>
          <p:cNvSpPr>
            <a:spLocks noGrp="1"/>
          </p:cNvSpPr>
          <p:nvPr>
            <p:ph type="pic" sz="quarter" idx="67"/>
          </p:nvPr>
        </p:nvSpPr>
        <p:spPr>
          <a:xfrm>
            <a:off x="9803952" y="5329988"/>
            <a:ext cx="720000" cy="1080000"/>
          </a:xfrm>
        </p:spPr>
        <p:txBody>
          <a:bodyPr/>
          <a:lstStyle/>
          <a:p>
            <a:endParaRPr lang="en-GB"/>
          </a:p>
        </p:txBody>
      </p:sp>
      <p:sp>
        <p:nvSpPr>
          <p:cNvPr id="39" name="Picture Placeholder 15">
            <a:extLst>
              <a:ext uri="{FF2B5EF4-FFF2-40B4-BE49-F238E27FC236}">
                <a16:creationId xmlns:a16="http://schemas.microsoft.com/office/drawing/2014/main" id="{00F4DD8D-FC3A-8E39-3FB7-B69B9B253612}"/>
              </a:ext>
            </a:extLst>
          </p:cNvPr>
          <p:cNvSpPr>
            <a:spLocks noGrp="1"/>
          </p:cNvSpPr>
          <p:nvPr>
            <p:ph type="pic" sz="quarter" idx="68"/>
          </p:nvPr>
        </p:nvSpPr>
        <p:spPr>
          <a:xfrm>
            <a:off x="9803952" y="4084388"/>
            <a:ext cx="720000" cy="1080000"/>
          </a:xfrm>
        </p:spPr>
        <p:txBody>
          <a:bodyPr/>
          <a:lstStyle/>
          <a:p>
            <a:endParaRPr lang="en-GB"/>
          </a:p>
        </p:txBody>
      </p:sp>
      <p:sp>
        <p:nvSpPr>
          <p:cNvPr id="40" name="Content Placeholder 1">
            <a:extLst>
              <a:ext uri="{FF2B5EF4-FFF2-40B4-BE49-F238E27FC236}">
                <a16:creationId xmlns:a16="http://schemas.microsoft.com/office/drawing/2014/main" id="{FA4E2D90-827B-E406-8A5A-499B17E1CA9D}"/>
              </a:ext>
            </a:extLst>
          </p:cNvPr>
          <p:cNvSpPr>
            <a:spLocks noGrp="1"/>
          </p:cNvSpPr>
          <p:nvPr>
            <p:ph sz="quarter" idx="69"/>
          </p:nvPr>
        </p:nvSpPr>
        <p:spPr>
          <a:xfrm>
            <a:off x="4461811" y="40843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15">
            <a:extLst>
              <a:ext uri="{FF2B5EF4-FFF2-40B4-BE49-F238E27FC236}">
                <a16:creationId xmlns:a16="http://schemas.microsoft.com/office/drawing/2014/main" id="{12E8FF97-6B16-9C30-1C9C-9337F5AE8923}"/>
              </a:ext>
            </a:extLst>
          </p:cNvPr>
          <p:cNvSpPr>
            <a:spLocks noGrp="1"/>
          </p:cNvSpPr>
          <p:nvPr>
            <p:ph type="pic" sz="quarter" idx="70"/>
          </p:nvPr>
        </p:nvSpPr>
        <p:spPr>
          <a:xfrm>
            <a:off x="3655965" y="4084388"/>
            <a:ext cx="720000" cy="1080000"/>
          </a:xfrm>
        </p:spPr>
        <p:txBody>
          <a:bodyPr/>
          <a:lstStyle/>
          <a:p>
            <a:endParaRPr lang="en-GB"/>
          </a:p>
        </p:txBody>
      </p:sp>
      <p:sp>
        <p:nvSpPr>
          <p:cNvPr id="42" name="Content Placeholder 1">
            <a:extLst>
              <a:ext uri="{FF2B5EF4-FFF2-40B4-BE49-F238E27FC236}">
                <a16:creationId xmlns:a16="http://schemas.microsoft.com/office/drawing/2014/main" id="{0B1B979A-CDA7-CB65-F9C6-0CE1B1AEA202}"/>
              </a:ext>
            </a:extLst>
          </p:cNvPr>
          <p:cNvSpPr>
            <a:spLocks noGrp="1"/>
          </p:cNvSpPr>
          <p:nvPr>
            <p:ph sz="quarter" idx="71"/>
          </p:nvPr>
        </p:nvSpPr>
        <p:spPr>
          <a:xfrm>
            <a:off x="6514002" y="40843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Content Placeholder 1">
            <a:extLst>
              <a:ext uri="{FF2B5EF4-FFF2-40B4-BE49-F238E27FC236}">
                <a16:creationId xmlns:a16="http://schemas.microsoft.com/office/drawing/2014/main" id="{E161D1B9-FF30-E56E-A2FA-F4AC2F8A6453}"/>
              </a:ext>
            </a:extLst>
          </p:cNvPr>
          <p:cNvSpPr>
            <a:spLocks noGrp="1"/>
          </p:cNvSpPr>
          <p:nvPr>
            <p:ph sz="quarter" idx="72"/>
          </p:nvPr>
        </p:nvSpPr>
        <p:spPr>
          <a:xfrm>
            <a:off x="8572010" y="40843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Picture Placeholder 15">
            <a:extLst>
              <a:ext uri="{FF2B5EF4-FFF2-40B4-BE49-F238E27FC236}">
                <a16:creationId xmlns:a16="http://schemas.microsoft.com/office/drawing/2014/main" id="{1B1D6AA3-45C0-C580-0F6C-1C6D43E53B02}"/>
              </a:ext>
            </a:extLst>
          </p:cNvPr>
          <p:cNvSpPr>
            <a:spLocks noGrp="1"/>
          </p:cNvSpPr>
          <p:nvPr>
            <p:ph type="pic" sz="quarter" idx="73"/>
          </p:nvPr>
        </p:nvSpPr>
        <p:spPr>
          <a:xfrm>
            <a:off x="5705294" y="4084388"/>
            <a:ext cx="720000" cy="1080000"/>
          </a:xfrm>
        </p:spPr>
        <p:txBody>
          <a:bodyPr/>
          <a:lstStyle/>
          <a:p>
            <a:endParaRPr lang="en-GB"/>
          </a:p>
        </p:txBody>
      </p:sp>
      <p:sp>
        <p:nvSpPr>
          <p:cNvPr id="45" name="Picture Placeholder 15">
            <a:extLst>
              <a:ext uri="{FF2B5EF4-FFF2-40B4-BE49-F238E27FC236}">
                <a16:creationId xmlns:a16="http://schemas.microsoft.com/office/drawing/2014/main" id="{2E418BF1-630D-7F5A-64AD-964DFAFCA4CB}"/>
              </a:ext>
            </a:extLst>
          </p:cNvPr>
          <p:cNvSpPr>
            <a:spLocks noGrp="1"/>
          </p:cNvSpPr>
          <p:nvPr>
            <p:ph type="pic" sz="quarter" idx="74"/>
          </p:nvPr>
        </p:nvSpPr>
        <p:spPr>
          <a:xfrm>
            <a:off x="7754623" y="4084388"/>
            <a:ext cx="720000" cy="1080000"/>
          </a:xfrm>
        </p:spPr>
        <p:txBody>
          <a:bodyPr/>
          <a:lstStyle/>
          <a:p>
            <a:endParaRPr lang="en-GB"/>
          </a:p>
        </p:txBody>
      </p:sp>
      <p:sp>
        <p:nvSpPr>
          <p:cNvPr id="46" name="Content Placeholder 1">
            <a:extLst>
              <a:ext uri="{FF2B5EF4-FFF2-40B4-BE49-F238E27FC236}">
                <a16:creationId xmlns:a16="http://schemas.microsoft.com/office/drawing/2014/main" id="{6559ACB1-E04B-69F1-4D1F-7A7DE5F15DEE}"/>
              </a:ext>
            </a:extLst>
          </p:cNvPr>
          <p:cNvSpPr>
            <a:spLocks noGrp="1"/>
          </p:cNvSpPr>
          <p:nvPr>
            <p:ph sz="quarter" idx="75"/>
          </p:nvPr>
        </p:nvSpPr>
        <p:spPr>
          <a:xfrm>
            <a:off x="4461811" y="53299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Picture Placeholder 15">
            <a:extLst>
              <a:ext uri="{FF2B5EF4-FFF2-40B4-BE49-F238E27FC236}">
                <a16:creationId xmlns:a16="http://schemas.microsoft.com/office/drawing/2014/main" id="{CA82DE7C-A6EB-ADED-7DEB-A63F22BAA135}"/>
              </a:ext>
            </a:extLst>
          </p:cNvPr>
          <p:cNvSpPr>
            <a:spLocks noGrp="1"/>
          </p:cNvSpPr>
          <p:nvPr>
            <p:ph type="pic" sz="quarter" idx="76"/>
          </p:nvPr>
        </p:nvSpPr>
        <p:spPr>
          <a:xfrm>
            <a:off x="3655965" y="5329988"/>
            <a:ext cx="720000" cy="1080000"/>
          </a:xfrm>
        </p:spPr>
        <p:txBody>
          <a:bodyPr/>
          <a:lstStyle/>
          <a:p>
            <a:endParaRPr lang="en-GB"/>
          </a:p>
        </p:txBody>
      </p:sp>
      <p:sp>
        <p:nvSpPr>
          <p:cNvPr id="48" name="Content Placeholder 1">
            <a:extLst>
              <a:ext uri="{FF2B5EF4-FFF2-40B4-BE49-F238E27FC236}">
                <a16:creationId xmlns:a16="http://schemas.microsoft.com/office/drawing/2014/main" id="{53E96038-6F94-7456-C37A-F08389C638D7}"/>
              </a:ext>
            </a:extLst>
          </p:cNvPr>
          <p:cNvSpPr>
            <a:spLocks noGrp="1"/>
          </p:cNvSpPr>
          <p:nvPr>
            <p:ph sz="quarter" idx="77"/>
          </p:nvPr>
        </p:nvSpPr>
        <p:spPr>
          <a:xfrm>
            <a:off x="6514002" y="53299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Content Placeholder 1">
            <a:extLst>
              <a:ext uri="{FF2B5EF4-FFF2-40B4-BE49-F238E27FC236}">
                <a16:creationId xmlns:a16="http://schemas.microsoft.com/office/drawing/2014/main" id="{31288942-ACA0-5D6C-573E-568B461B20B3}"/>
              </a:ext>
            </a:extLst>
          </p:cNvPr>
          <p:cNvSpPr>
            <a:spLocks noGrp="1"/>
          </p:cNvSpPr>
          <p:nvPr>
            <p:ph sz="quarter" idx="78"/>
          </p:nvPr>
        </p:nvSpPr>
        <p:spPr>
          <a:xfrm>
            <a:off x="8572010" y="5329988"/>
            <a:ext cx="1073353" cy="1080000"/>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Picture Placeholder 15">
            <a:extLst>
              <a:ext uri="{FF2B5EF4-FFF2-40B4-BE49-F238E27FC236}">
                <a16:creationId xmlns:a16="http://schemas.microsoft.com/office/drawing/2014/main" id="{9CB41F70-8873-D2B4-8B64-E554E6795466}"/>
              </a:ext>
            </a:extLst>
          </p:cNvPr>
          <p:cNvSpPr>
            <a:spLocks noGrp="1"/>
          </p:cNvSpPr>
          <p:nvPr>
            <p:ph type="pic" sz="quarter" idx="79"/>
          </p:nvPr>
        </p:nvSpPr>
        <p:spPr>
          <a:xfrm>
            <a:off x="5705294" y="5329988"/>
            <a:ext cx="720000" cy="1080000"/>
          </a:xfrm>
        </p:spPr>
        <p:txBody>
          <a:bodyPr/>
          <a:lstStyle/>
          <a:p>
            <a:endParaRPr lang="en-GB"/>
          </a:p>
        </p:txBody>
      </p:sp>
      <p:sp>
        <p:nvSpPr>
          <p:cNvPr id="51" name="Picture Placeholder 15">
            <a:extLst>
              <a:ext uri="{FF2B5EF4-FFF2-40B4-BE49-F238E27FC236}">
                <a16:creationId xmlns:a16="http://schemas.microsoft.com/office/drawing/2014/main" id="{E7D913F9-EE27-2684-9DB7-1BEE52B1BC47}"/>
              </a:ext>
            </a:extLst>
          </p:cNvPr>
          <p:cNvSpPr>
            <a:spLocks noGrp="1"/>
          </p:cNvSpPr>
          <p:nvPr>
            <p:ph type="pic" sz="quarter" idx="80"/>
          </p:nvPr>
        </p:nvSpPr>
        <p:spPr>
          <a:xfrm>
            <a:off x="7754623" y="5329988"/>
            <a:ext cx="720000" cy="1080000"/>
          </a:xfrm>
        </p:spPr>
        <p:txBody>
          <a:bodyPr/>
          <a:lstStyle/>
          <a:p>
            <a:endParaRPr lang="en-GB"/>
          </a:p>
        </p:txBody>
      </p:sp>
    </p:spTree>
    <p:extLst>
      <p:ext uri="{BB962C8B-B14F-4D97-AF65-F5344CB8AC3E}">
        <p14:creationId xmlns:p14="http://schemas.microsoft.com/office/powerpoint/2010/main" val="4035256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wo Column + Subheading + Notes">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E75F33F6-0A58-474C-B6DA-81A66074D158}"/>
              </a:ext>
            </a:extLst>
          </p:cNvPr>
          <p:cNvSpPr>
            <a:spLocks noGrp="1"/>
          </p:cNvSpPr>
          <p:nvPr>
            <p:ph sz="quarter" idx="39"/>
          </p:nvPr>
        </p:nvSpPr>
        <p:spPr>
          <a:xfrm>
            <a:off x="7693333" y="1618456"/>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BC96A2-D1C8-41BD-B90A-74BD42940234}"/>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C964E3A1-3626-432A-9819-1B4206CF6504}"/>
              </a:ext>
            </a:extLst>
          </p:cNvPr>
          <p:cNvSpPr>
            <a:spLocks noGrp="1"/>
          </p:cNvSpPr>
          <p:nvPr>
            <p:ph type="body" sz="quarter" idx="12" hasCustomPrompt="1"/>
          </p:nvPr>
        </p:nvSpPr>
        <p:spPr>
          <a:xfrm>
            <a:off x="3584576"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Text Placeholder 4">
            <a:extLst>
              <a:ext uri="{FF2B5EF4-FFF2-40B4-BE49-F238E27FC236}">
                <a16:creationId xmlns:a16="http://schemas.microsoft.com/office/drawing/2014/main" id="{C59D201F-04CE-42A9-843F-2B662ABEF12C}"/>
              </a:ext>
            </a:extLst>
          </p:cNvPr>
          <p:cNvSpPr>
            <a:spLocks noGrp="1"/>
          </p:cNvSpPr>
          <p:nvPr>
            <p:ph type="body" sz="quarter" idx="48" hasCustomPrompt="1"/>
          </p:nvPr>
        </p:nvSpPr>
        <p:spPr>
          <a:xfrm>
            <a:off x="7681911"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566709356"/>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wo Column + Subheading + Notes">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E75F33F6-0A58-474C-B6DA-81A66074D158}"/>
              </a:ext>
            </a:extLst>
          </p:cNvPr>
          <p:cNvSpPr>
            <a:spLocks noGrp="1"/>
          </p:cNvSpPr>
          <p:nvPr>
            <p:ph sz="quarter" idx="39"/>
          </p:nvPr>
        </p:nvSpPr>
        <p:spPr>
          <a:xfrm>
            <a:off x="7693333" y="1618456"/>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BC96A2-D1C8-41BD-B90A-74BD42940234}"/>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2C26CECA-9A8E-450A-8431-BA9DF8A1870D}"/>
              </a:ext>
            </a:extLst>
          </p:cNvPr>
          <p:cNvSpPr>
            <a:spLocks noGrp="1"/>
          </p:cNvSpPr>
          <p:nvPr>
            <p:ph type="body" sz="quarter" idx="12" hasCustomPrompt="1"/>
          </p:nvPr>
        </p:nvSpPr>
        <p:spPr>
          <a:xfrm>
            <a:off x="3596482" y="917539"/>
            <a:ext cx="3981011"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1" name="Text Placeholder 4">
            <a:extLst>
              <a:ext uri="{FF2B5EF4-FFF2-40B4-BE49-F238E27FC236}">
                <a16:creationId xmlns:a16="http://schemas.microsoft.com/office/drawing/2014/main" id="{8940BE29-480F-4138-BA82-8B38A3C09D25}"/>
              </a:ext>
            </a:extLst>
          </p:cNvPr>
          <p:cNvSpPr>
            <a:spLocks noGrp="1"/>
          </p:cNvSpPr>
          <p:nvPr>
            <p:ph type="body" sz="quarter" idx="53" hasCustomPrompt="1"/>
          </p:nvPr>
        </p:nvSpPr>
        <p:spPr>
          <a:xfrm>
            <a:off x="7698226" y="917539"/>
            <a:ext cx="3981011"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641925832"/>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7_Title + 4 Column + Titl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DA477A-EA05-4910-A907-B37AE40891F2}"/>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3E1B1BC1-6426-4194-977F-50E0566069B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2C4518EA-20F4-4C32-AE32-5FF170885DAD}"/>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7" name="Content Placeholder 16">
            <a:extLst>
              <a:ext uri="{FF2B5EF4-FFF2-40B4-BE49-F238E27FC236}">
                <a16:creationId xmlns:a16="http://schemas.microsoft.com/office/drawing/2014/main" id="{382EEC82-E425-4447-8168-823386C35811}"/>
              </a:ext>
            </a:extLst>
          </p:cNvPr>
          <p:cNvSpPr>
            <a:spLocks noGrp="1"/>
          </p:cNvSpPr>
          <p:nvPr>
            <p:ph sz="quarter" idx="46"/>
          </p:nvPr>
        </p:nvSpPr>
        <p:spPr>
          <a:xfrm>
            <a:off x="3596483" y="2286038"/>
            <a:ext cx="2620800" cy="4095712"/>
          </a:xfrm>
          <a:custGeom>
            <a:avLst/>
            <a:gdLst>
              <a:gd name="connsiteX0" fmla="*/ 0 w 1946577"/>
              <a:gd name="connsiteY0" fmla="*/ 0 h 4376737"/>
              <a:gd name="connsiteX1" fmla="*/ 1946577 w 1946577"/>
              <a:gd name="connsiteY1" fmla="*/ 0 h 4376737"/>
              <a:gd name="connsiteX2" fmla="*/ 1946577 w 1946577"/>
              <a:gd name="connsiteY2" fmla="*/ 4376737 h 4376737"/>
              <a:gd name="connsiteX3" fmla="*/ 0 w 1946577"/>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46577" h="4376737">
                <a:moveTo>
                  <a:pt x="0" y="0"/>
                </a:moveTo>
                <a:lnTo>
                  <a:pt x="1946577" y="0"/>
                </a:lnTo>
                <a:lnTo>
                  <a:pt x="1946577"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5B06FC62-0D29-4AB4-A866-E5DF66540810}"/>
              </a:ext>
            </a:extLst>
          </p:cNvPr>
          <p:cNvSpPr>
            <a:spLocks noGrp="1"/>
          </p:cNvSpPr>
          <p:nvPr>
            <p:ph type="body" sz="quarter" idx="50"/>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DEA8446A-B0D9-47B3-9D07-FC91721D0366}"/>
              </a:ext>
            </a:extLst>
          </p:cNvPr>
          <p:cNvSpPr>
            <a:spLocks noGrp="1"/>
          </p:cNvSpPr>
          <p:nvPr>
            <p:ph type="body" sz="quarter" idx="12" hasCustomPrompt="1"/>
          </p:nvPr>
        </p:nvSpPr>
        <p:spPr>
          <a:xfrm>
            <a:off x="3584576" y="917539"/>
            <a:ext cx="8094660"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4" name="Content Placeholder 16">
            <a:extLst>
              <a:ext uri="{FF2B5EF4-FFF2-40B4-BE49-F238E27FC236}">
                <a16:creationId xmlns:a16="http://schemas.microsoft.com/office/drawing/2014/main" id="{E3381566-DF39-4889-92CB-FB18C8E931FB}"/>
              </a:ext>
            </a:extLst>
          </p:cNvPr>
          <p:cNvSpPr>
            <a:spLocks noGrp="1"/>
          </p:cNvSpPr>
          <p:nvPr>
            <p:ph sz="quarter" idx="51"/>
          </p:nvPr>
        </p:nvSpPr>
        <p:spPr>
          <a:xfrm>
            <a:off x="6327460" y="2286036"/>
            <a:ext cx="2620800" cy="4095713"/>
          </a:xfrm>
          <a:custGeom>
            <a:avLst/>
            <a:gdLst>
              <a:gd name="connsiteX0" fmla="*/ 0 w 1946577"/>
              <a:gd name="connsiteY0" fmla="*/ 0 h 4376737"/>
              <a:gd name="connsiteX1" fmla="*/ 1946577 w 1946577"/>
              <a:gd name="connsiteY1" fmla="*/ 0 h 4376737"/>
              <a:gd name="connsiteX2" fmla="*/ 1946577 w 1946577"/>
              <a:gd name="connsiteY2" fmla="*/ 4376737 h 4376737"/>
              <a:gd name="connsiteX3" fmla="*/ 0 w 1946577"/>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46577" h="4376737">
                <a:moveTo>
                  <a:pt x="0" y="0"/>
                </a:moveTo>
                <a:lnTo>
                  <a:pt x="1946577" y="0"/>
                </a:lnTo>
                <a:lnTo>
                  <a:pt x="1946577"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6">
            <a:extLst>
              <a:ext uri="{FF2B5EF4-FFF2-40B4-BE49-F238E27FC236}">
                <a16:creationId xmlns:a16="http://schemas.microsoft.com/office/drawing/2014/main" id="{1F291743-675F-4648-97E7-02FA0F1FEF5C}"/>
              </a:ext>
            </a:extLst>
          </p:cNvPr>
          <p:cNvSpPr>
            <a:spLocks noGrp="1"/>
          </p:cNvSpPr>
          <p:nvPr>
            <p:ph sz="quarter" idx="52"/>
          </p:nvPr>
        </p:nvSpPr>
        <p:spPr>
          <a:xfrm>
            <a:off x="9058436" y="2286036"/>
            <a:ext cx="2620800" cy="4095714"/>
          </a:xfrm>
          <a:custGeom>
            <a:avLst/>
            <a:gdLst>
              <a:gd name="connsiteX0" fmla="*/ 0 w 1946577"/>
              <a:gd name="connsiteY0" fmla="*/ 0 h 4376737"/>
              <a:gd name="connsiteX1" fmla="*/ 1946577 w 1946577"/>
              <a:gd name="connsiteY1" fmla="*/ 0 h 4376737"/>
              <a:gd name="connsiteX2" fmla="*/ 1946577 w 1946577"/>
              <a:gd name="connsiteY2" fmla="*/ 4376737 h 4376737"/>
              <a:gd name="connsiteX3" fmla="*/ 0 w 1946577"/>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46577" h="4376737">
                <a:moveTo>
                  <a:pt x="0" y="0"/>
                </a:moveTo>
                <a:lnTo>
                  <a:pt x="1946577" y="0"/>
                </a:lnTo>
                <a:lnTo>
                  <a:pt x="1946577"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a:extLst>
              <a:ext uri="{FF2B5EF4-FFF2-40B4-BE49-F238E27FC236}">
                <a16:creationId xmlns:a16="http://schemas.microsoft.com/office/drawing/2014/main" id="{70890D4D-8519-43B0-A829-4CA15306637C}"/>
              </a:ext>
            </a:extLst>
          </p:cNvPr>
          <p:cNvSpPr>
            <a:spLocks noGrp="1"/>
          </p:cNvSpPr>
          <p:nvPr>
            <p:ph type="body" sz="quarter" idx="53" hasCustomPrompt="1"/>
          </p:nvPr>
        </p:nvSpPr>
        <p:spPr>
          <a:xfrm>
            <a:off x="3596483" y="1601788"/>
            <a:ext cx="2620800"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Text Placeholder 4">
            <a:extLst>
              <a:ext uri="{FF2B5EF4-FFF2-40B4-BE49-F238E27FC236}">
                <a16:creationId xmlns:a16="http://schemas.microsoft.com/office/drawing/2014/main" id="{0C3D8FB5-CCDC-4939-90BC-2DCA0B2238DD}"/>
              </a:ext>
            </a:extLst>
          </p:cNvPr>
          <p:cNvSpPr>
            <a:spLocks noGrp="1"/>
          </p:cNvSpPr>
          <p:nvPr>
            <p:ph type="body" sz="quarter" idx="54" hasCustomPrompt="1"/>
          </p:nvPr>
        </p:nvSpPr>
        <p:spPr>
          <a:xfrm>
            <a:off x="6327460" y="1601788"/>
            <a:ext cx="2620800"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9" name="Text Placeholder 4">
            <a:extLst>
              <a:ext uri="{FF2B5EF4-FFF2-40B4-BE49-F238E27FC236}">
                <a16:creationId xmlns:a16="http://schemas.microsoft.com/office/drawing/2014/main" id="{0D386934-621C-4CB7-8CB2-CBEBF5435A2F}"/>
              </a:ext>
            </a:extLst>
          </p:cNvPr>
          <p:cNvSpPr>
            <a:spLocks noGrp="1"/>
          </p:cNvSpPr>
          <p:nvPr>
            <p:ph type="body" sz="quarter" idx="55" hasCustomPrompt="1"/>
          </p:nvPr>
        </p:nvSpPr>
        <p:spPr>
          <a:xfrm>
            <a:off x="9058436" y="1601788"/>
            <a:ext cx="2620800"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2486766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813A-6878-8634-0139-975F146E9A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ID4096"/>
          </a:p>
        </p:txBody>
      </p:sp>
      <p:sp>
        <p:nvSpPr>
          <p:cNvPr id="3" name="Subtitle 2">
            <a:extLst>
              <a:ext uri="{FF2B5EF4-FFF2-40B4-BE49-F238E27FC236}">
                <a16:creationId xmlns:a16="http://schemas.microsoft.com/office/drawing/2014/main" id="{83834326-7C54-BCAB-5431-CB248978D8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ID4096"/>
          </a:p>
        </p:txBody>
      </p:sp>
      <p:sp>
        <p:nvSpPr>
          <p:cNvPr id="4" name="Date Placeholder 3">
            <a:extLst>
              <a:ext uri="{FF2B5EF4-FFF2-40B4-BE49-F238E27FC236}">
                <a16:creationId xmlns:a16="http://schemas.microsoft.com/office/drawing/2014/main" id="{28596F14-F2C2-16AA-76F3-E0B0AC5B9E56}"/>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5" name="Footer Placeholder 4">
            <a:extLst>
              <a:ext uri="{FF2B5EF4-FFF2-40B4-BE49-F238E27FC236}">
                <a16:creationId xmlns:a16="http://schemas.microsoft.com/office/drawing/2014/main" id="{18D2A23F-C66D-096A-E10F-048B7FFEAD5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BBF0CFA-B4DB-2440-4091-CBCFADB0610B}"/>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36173467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7AB0-556E-B857-6410-EE72E7D60C15}"/>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2BE6E521-22E5-5E25-39F5-F93B5CE9D95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0C6586B0-D106-EAB3-2781-727B481F0AD7}"/>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5" name="Footer Placeholder 4">
            <a:extLst>
              <a:ext uri="{FF2B5EF4-FFF2-40B4-BE49-F238E27FC236}">
                <a16:creationId xmlns:a16="http://schemas.microsoft.com/office/drawing/2014/main" id="{8AB78FC7-6A60-2149-BDDE-D780CAB6A890}"/>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20E9542-BDF5-BC3F-6885-C355E4866709}"/>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11665621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D0B0-D618-6B2F-FBA6-83648B06C7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ID4096"/>
          </a:p>
        </p:txBody>
      </p:sp>
      <p:sp>
        <p:nvSpPr>
          <p:cNvPr id="3" name="Text Placeholder 2">
            <a:extLst>
              <a:ext uri="{FF2B5EF4-FFF2-40B4-BE49-F238E27FC236}">
                <a16:creationId xmlns:a16="http://schemas.microsoft.com/office/drawing/2014/main" id="{701A84AD-352C-C386-4C2C-24239100AD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2D5B9D4-8B69-1237-B77C-642967E14CB6}"/>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5" name="Footer Placeholder 4">
            <a:extLst>
              <a:ext uri="{FF2B5EF4-FFF2-40B4-BE49-F238E27FC236}">
                <a16:creationId xmlns:a16="http://schemas.microsoft.com/office/drawing/2014/main" id="{09197D70-25C8-B3DF-2ACF-53E2CE2401A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B808F132-4EE7-F6D3-C055-7E5F749054AF}"/>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24778700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B49D-C98B-31CD-E8AA-FD078799D298}"/>
              </a:ext>
            </a:extLst>
          </p:cNvPr>
          <p:cNvSpPr>
            <a:spLocks noGrp="1"/>
          </p:cNvSpPr>
          <p:nvPr>
            <p:ph type="title"/>
          </p:nvPr>
        </p:nvSpPr>
        <p:spPr/>
        <p:txBody>
          <a:bodyPr/>
          <a:lstStyle/>
          <a:p>
            <a:r>
              <a:rPr lang="en-GB"/>
              <a:t>Click to edit Master title style</a:t>
            </a:r>
            <a:endParaRPr lang="LID4096"/>
          </a:p>
        </p:txBody>
      </p:sp>
      <p:sp>
        <p:nvSpPr>
          <p:cNvPr id="3" name="Content Placeholder 2">
            <a:extLst>
              <a:ext uri="{FF2B5EF4-FFF2-40B4-BE49-F238E27FC236}">
                <a16:creationId xmlns:a16="http://schemas.microsoft.com/office/drawing/2014/main" id="{6C744B90-2684-0AA6-3930-8C6A0B8351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Content Placeholder 3">
            <a:extLst>
              <a:ext uri="{FF2B5EF4-FFF2-40B4-BE49-F238E27FC236}">
                <a16:creationId xmlns:a16="http://schemas.microsoft.com/office/drawing/2014/main" id="{9B758631-223D-96AE-196F-75CAD32B5A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Date Placeholder 4">
            <a:extLst>
              <a:ext uri="{FF2B5EF4-FFF2-40B4-BE49-F238E27FC236}">
                <a16:creationId xmlns:a16="http://schemas.microsoft.com/office/drawing/2014/main" id="{58CE8224-1BB3-CD91-88E8-DE73E120EADD}"/>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6" name="Footer Placeholder 5">
            <a:extLst>
              <a:ext uri="{FF2B5EF4-FFF2-40B4-BE49-F238E27FC236}">
                <a16:creationId xmlns:a16="http://schemas.microsoft.com/office/drawing/2014/main" id="{5BB1F363-32B0-33A0-F611-326F181DE820}"/>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68638DEA-63B1-BE7D-D972-52249E0B9973}"/>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87887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27" y="1812877"/>
            <a:ext cx="810371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GB"/>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4" y="4102100"/>
            <a:ext cx="7581902" cy="2275550"/>
          </a:xfrm>
        </p:spPr>
        <p:txBody>
          <a:bodyPr rIns="512064" numCol="2" spcCol="768096"/>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78822843"/>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558A-F7A2-FDF6-CEBA-E490B84E33FF}"/>
              </a:ext>
            </a:extLst>
          </p:cNvPr>
          <p:cNvSpPr>
            <a:spLocks noGrp="1"/>
          </p:cNvSpPr>
          <p:nvPr>
            <p:ph type="title"/>
          </p:nvPr>
        </p:nvSpPr>
        <p:spPr>
          <a:xfrm>
            <a:off x="839788" y="365125"/>
            <a:ext cx="10515600" cy="1325563"/>
          </a:xfrm>
        </p:spPr>
        <p:txBody>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3834FA18-391D-5A0C-A12B-6AD1D2FF4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41EF12-851E-6BED-D0A2-D8E9562C6A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5" name="Text Placeholder 4">
            <a:extLst>
              <a:ext uri="{FF2B5EF4-FFF2-40B4-BE49-F238E27FC236}">
                <a16:creationId xmlns:a16="http://schemas.microsoft.com/office/drawing/2014/main" id="{62670AD0-5F05-61D8-DD3D-DBA88CFDA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0AD7FC-0783-6C6B-8E93-06959D27095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7" name="Date Placeholder 6">
            <a:extLst>
              <a:ext uri="{FF2B5EF4-FFF2-40B4-BE49-F238E27FC236}">
                <a16:creationId xmlns:a16="http://schemas.microsoft.com/office/drawing/2014/main" id="{8C16B767-9981-75E3-1B7E-D5B244654589}"/>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8" name="Footer Placeholder 7">
            <a:extLst>
              <a:ext uri="{FF2B5EF4-FFF2-40B4-BE49-F238E27FC236}">
                <a16:creationId xmlns:a16="http://schemas.microsoft.com/office/drawing/2014/main" id="{15F4DE53-A903-CE41-CC6C-FD5A95548B6D}"/>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E7564FC0-1968-692A-AA5E-9ECE19E002C0}"/>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646711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5352-5E97-896D-F34E-FC0E614CFB53}"/>
              </a:ext>
            </a:extLst>
          </p:cNvPr>
          <p:cNvSpPr>
            <a:spLocks noGrp="1"/>
          </p:cNvSpPr>
          <p:nvPr>
            <p:ph type="title"/>
          </p:nvPr>
        </p:nvSpPr>
        <p:spPr/>
        <p:txBody>
          <a:bodyPr/>
          <a:lstStyle/>
          <a:p>
            <a:r>
              <a:rPr lang="en-GB"/>
              <a:t>Click to edit Master title style</a:t>
            </a:r>
            <a:endParaRPr lang="LID4096"/>
          </a:p>
        </p:txBody>
      </p:sp>
      <p:sp>
        <p:nvSpPr>
          <p:cNvPr id="3" name="Date Placeholder 2">
            <a:extLst>
              <a:ext uri="{FF2B5EF4-FFF2-40B4-BE49-F238E27FC236}">
                <a16:creationId xmlns:a16="http://schemas.microsoft.com/office/drawing/2014/main" id="{9745F427-3438-D15D-6B77-FF92B9145B5C}"/>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4" name="Footer Placeholder 3">
            <a:extLst>
              <a:ext uri="{FF2B5EF4-FFF2-40B4-BE49-F238E27FC236}">
                <a16:creationId xmlns:a16="http://schemas.microsoft.com/office/drawing/2014/main" id="{D95FDB37-31E8-2504-B4B8-8E42425783D0}"/>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E800DB32-832C-257D-58DE-498157B646D7}"/>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3877135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0A95A-DCEF-2397-449F-A1E9514B4342}"/>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3" name="Footer Placeholder 2">
            <a:extLst>
              <a:ext uri="{FF2B5EF4-FFF2-40B4-BE49-F238E27FC236}">
                <a16:creationId xmlns:a16="http://schemas.microsoft.com/office/drawing/2014/main" id="{05C7B1FC-DCBA-91B7-207E-B43E15B18670}"/>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04DD9BEC-8B08-0FB2-B3B6-E1FA73D2D96F}"/>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8925682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02E5-AE4C-0A8B-336B-ADAD5A030F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Content Placeholder 2">
            <a:extLst>
              <a:ext uri="{FF2B5EF4-FFF2-40B4-BE49-F238E27FC236}">
                <a16:creationId xmlns:a16="http://schemas.microsoft.com/office/drawing/2014/main" id="{101C708E-BEBA-E80F-2E55-627C113574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Text Placeholder 3">
            <a:extLst>
              <a:ext uri="{FF2B5EF4-FFF2-40B4-BE49-F238E27FC236}">
                <a16:creationId xmlns:a16="http://schemas.microsoft.com/office/drawing/2014/main" id="{57FE0CA5-9206-872E-6714-5E04E4ED8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EE9376-05C2-BA54-5AD5-48FF5B1F3F34}"/>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6" name="Footer Placeholder 5">
            <a:extLst>
              <a:ext uri="{FF2B5EF4-FFF2-40B4-BE49-F238E27FC236}">
                <a16:creationId xmlns:a16="http://schemas.microsoft.com/office/drawing/2014/main" id="{EBCCDFB5-13F3-DB2A-2088-CA66BC6F18CF}"/>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305574F2-BECE-7A0F-A4E7-1A42584BADE5}"/>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41248846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2285-59AF-CAFE-7FAE-E26C5D6947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ID4096"/>
          </a:p>
        </p:txBody>
      </p:sp>
      <p:sp>
        <p:nvSpPr>
          <p:cNvPr id="3" name="Picture Placeholder 2">
            <a:extLst>
              <a:ext uri="{FF2B5EF4-FFF2-40B4-BE49-F238E27FC236}">
                <a16:creationId xmlns:a16="http://schemas.microsoft.com/office/drawing/2014/main" id="{A1FDEE62-23F8-CEAA-0EBF-7B750B936E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B3942732-9646-9150-1B53-BE8D4B0A3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655635-56EC-0B88-6BAF-3C1B68D09813}"/>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6" name="Footer Placeholder 5">
            <a:extLst>
              <a:ext uri="{FF2B5EF4-FFF2-40B4-BE49-F238E27FC236}">
                <a16:creationId xmlns:a16="http://schemas.microsoft.com/office/drawing/2014/main" id="{BD65E984-7D22-64EC-7A07-73170C21EAA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261E42DB-A40E-3794-81E7-E852772F1106}"/>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111992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1FF4C-6B6F-08E6-A571-CD1A152E8C83}"/>
              </a:ext>
            </a:extLst>
          </p:cNvPr>
          <p:cNvSpPr>
            <a:spLocks noGrp="1"/>
          </p:cNvSpPr>
          <p:nvPr>
            <p:ph type="title"/>
          </p:nvPr>
        </p:nvSpPr>
        <p:spPr/>
        <p:txBody>
          <a:bodyPr/>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03D10043-40DD-83F8-EB67-7D6FA06E51B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0740CCA6-A510-14E6-8F0A-D2CF2C6C8E35}"/>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5" name="Footer Placeholder 4">
            <a:extLst>
              <a:ext uri="{FF2B5EF4-FFF2-40B4-BE49-F238E27FC236}">
                <a16:creationId xmlns:a16="http://schemas.microsoft.com/office/drawing/2014/main" id="{F12478B2-15BE-DAED-DAFF-859F3B2EA840}"/>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E1AE1BD-247E-6C13-E6B3-B3382EEACE2F}"/>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34897015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63E63-D037-2EE5-8B1C-A3FF435F6B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ID4096"/>
          </a:p>
        </p:txBody>
      </p:sp>
      <p:sp>
        <p:nvSpPr>
          <p:cNvPr id="3" name="Vertical Text Placeholder 2">
            <a:extLst>
              <a:ext uri="{FF2B5EF4-FFF2-40B4-BE49-F238E27FC236}">
                <a16:creationId xmlns:a16="http://schemas.microsoft.com/office/drawing/2014/main" id="{DF92A1A6-36B7-BE6A-CCFE-DA1784057B7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9E390204-6CCB-92C1-1348-2E3E9405C39D}"/>
              </a:ext>
            </a:extLst>
          </p:cNvPr>
          <p:cNvSpPr>
            <a:spLocks noGrp="1"/>
          </p:cNvSpPr>
          <p:nvPr>
            <p:ph type="dt" sz="half" idx="10"/>
          </p:nvPr>
        </p:nvSpPr>
        <p:spPr/>
        <p:txBody>
          <a:bodyPr/>
          <a:lstStyle/>
          <a:p>
            <a:fld id="{6A30932E-4ADE-4DBE-9A7E-4EA5D32DDB04}" type="datetimeFigureOut">
              <a:rPr lang="LID4096" smtClean="0"/>
              <a:t>05/22/2024</a:t>
            </a:fld>
            <a:endParaRPr lang="LID4096"/>
          </a:p>
        </p:txBody>
      </p:sp>
      <p:sp>
        <p:nvSpPr>
          <p:cNvPr id="5" name="Footer Placeholder 4">
            <a:extLst>
              <a:ext uri="{FF2B5EF4-FFF2-40B4-BE49-F238E27FC236}">
                <a16:creationId xmlns:a16="http://schemas.microsoft.com/office/drawing/2014/main" id="{772FE21B-CC7A-5B3B-14A4-7544A6E08EED}"/>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716385BD-2219-FCD3-08C6-63E976178E1F}"/>
              </a:ext>
            </a:extLst>
          </p:cNvPr>
          <p:cNvSpPr>
            <a:spLocks noGrp="1"/>
          </p:cNvSpPr>
          <p:nvPr>
            <p:ph type="sldNum" sz="quarter" idx="12"/>
          </p:nvPr>
        </p:nvSpPr>
        <p:spPr/>
        <p:txBody>
          <a:bodyPr/>
          <a:lstStyle/>
          <a:p>
            <a:fld id="{7BFE0455-5466-4D97-996E-AF9F0646A3AF}" type="slidenum">
              <a:rPr lang="LID4096" smtClean="0"/>
              <a:t>‹#›</a:t>
            </a:fld>
            <a:endParaRPr lang="LID4096"/>
          </a:p>
        </p:txBody>
      </p:sp>
    </p:spTree>
    <p:extLst>
      <p:ext uri="{BB962C8B-B14F-4D97-AF65-F5344CB8AC3E}">
        <p14:creationId xmlns:p14="http://schemas.microsoft.com/office/powerpoint/2010/main" val="27138983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5468-069D-CA20-097D-23C9CB425A78}"/>
              </a:ext>
            </a:extLst>
          </p:cNvPr>
          <p:cNvSpPr>
            <a:spLocks noGrp="1"/>
          </p:cNvSpPr>
          <p:nvPr>
            <p:ph type="title"/>
            <p:custDataLst>
              <p:tags r:id="rId1"/>
            </p:custDataLst>
          </p:nvPr>
        </p:nvSpPr>
        <p:spPr/>
        <p:txBody>
          <a:bodyPr/>
          <a:lstStyle/>
          <a:p>
            <a:r>
              <a:rPr lang="en-GB"/>
              <a:t>Click to edit Master title style</a:t>
            </a:r>
          </a:p>
        </p:txBody>
      </p:sp>
      <p:sp>
        <p:nvSpPr>
          <p:cNvPr id="6" name="Content Placeholder 5">
            <a:extLst>
              <a:ext uri="{FF2B5EF4-FFF2-40B4-BE49-F238E27FC236}">
                <a16:creationId xmlns:a16="http://schemas.microsoft.com/office/drawing/2014/main" id="{B658DFF6-7F1E-2BF4-1803-67A5BC1E0F41}"/>
              </a:ext>
            </a:extLst>
          </p:cNvPr>
          <p:cNvSpPr>
            <a:spLocks noGrp="1"/>
          </p:cNvSpPr>
          <p:nvPr>
            <p:ph sz="quarter" idx="12"/>
            <p:custDataLst>
              <p:tags r:id="rId2"/>
            </p:custDataLst>
          </p:nvPr>
        </p:nvSpPr>
        <p:spPr>
          <a:xfrm>
            <a:off x="252413"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5">
            <a:extLst>
              <a:ext uri="{FF2B5EF4-FFF2-40B4-BE49-F238E27FC236}">
                <a16:creationId xmlns:a16="http://schemas.microsoft.com/office/drawing/2014/main" id="{F0106021-06EC-B891-88CE-0774798438D3}"/>
              </a:ext>
            </a:extLst>
          </p:cNvPr>
          <p:cNvSpPr>
            <a:spLocks noGrp="1"/>
          </p:cNvSpPr>
          <p:nvPr>
            <p:ph sz="quarter" idx="13"/>
            <p:custDataLst>
              <p:tags r:id="rId3"/>
            </p:custDataLst>
          </p:nvPr>
        </p:nvSpPr>
        <p:spPr>
          <a:xfrm>
            <a:off x="6172202" y="1752600"/>
            <a:ext cx="5767387" cy="41719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a:extLst>
              <a:ext uri="{FF2B5EF4-FFF2-40B4-BE49-F238E27FC236}">
                <a16:creationId xmlns:a16="http://schemas.microsoft.com/office/drawing/2014/main" id="{D6A604D3-D36D-DF98-6342-49CCCC7E932F}"/>
              </a:ext>
            </a:extLst>
          </p:cNvPr>
          <p:cNvSpPr>
            <a:spLocks noGrp="1"/>
          </p:cNvSpPr>
          <p:nvPr>
            <p:ph type="sldNum" sz="quarter" idx="14"/>
            <p:custDataLst>
              <p:tags r:id="rId4"/>
            </p:custDataLst>
          </p:nvPr>
        </p:nvSpPr>
        <p:spPr/>
        <p:txBody>
          <a:bodyPr/>
          <a:lstStyle/>
          <a:p>
            <a:fld id="{0001D976-1952-4225-8B5D-FB6C01AF759E}" type="slidenum">
              <a:rPr lang="en-US" noProof="0" smtClean="0"/>
              <a:pPr/>
              <a:t>‹#›</a:t>
            </a:fld>
            <a:r>
              <a:rPr lang="en-US" noProof="0"/>
              <a:t> | © 2023 Jones Lang LaSalle IP, Inc. All rights reserved.</a:t>
            </a:r>
          </a:p>
        </p:txBody>
      </p:sp>
    </p:spTree>
    <p:extLst>
      <p:ext uri="{BB962C8B-B14F-4D97-AF65-F5344CB8AC3E}">
        <p14:creationId xmlns:p14="http://schemas.microsoft.com/office/powerpoint/2010/main" val="590625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Image Section Opener 1 Dark">
    <p:bg>
      <p:bgPr>
        <a:solidFill>
          <a:srgbClr val="012A2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05061" y="3376613"/>
            <a:ext cx="2466739" cy="726893"/>
          </a:xfrm>
        </p:spPr>
        <p:txBody>
          <a:bodyPr anchor="t"/>
          <a:lstStyle>
            <a:lvl1pPr>
              <a:defRPr sz="4400" b="0">
                <a:solidFill>
                  <a:schemeClr val="bg1">
                    <a:alpha val="80000"/>
                  </a:schemeClr>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0B80AEDB-7934-4503-BD6D-314ACBAD791D}"/>
              </a:ext>
            </a:extLst>
          </p:cNvPr>
          <p:cNvSpPr>
            <a:spLocks noGrp="1"/>
          </p:cNvSpPr>
          <p:nvPr>
            <p:ph type="body" sz="quarter" idx="10" hasCustomPrompt="1"/>
          </p:nvPr>
        </p:nvSpPr>
        <p:spPr>
          <a:xfrm>
            <a:off x="439200" y="1560786"/>
            <a:ext cx="2121438" cy="1815827"/>
          </a:xfrm>
        </p:spPr>
        <p:txBody>
          <a:bodyPr anchor="t"/>
          <a:lstStyle>
            <a:lvl1pPr>
              <a:lnSpc>
                <a:spcPct val="70000"/>
              </a:lnSpc>
              <a:defRPr sz="18500">
                <a:solidFill>
                  <a:schemeClr val="bg1">
                    <a:alpha val="80000"/>
                  </a:schemeClr>
                </a:solidFill>
              </a:defRPr>
            </a:lvl1pPr>
          </a:lstStyle>
          <a:p>
            <a:pPr lvl="0"/>
            <a:r>
              <a:rPr lang="en-GB"/>
              <a:t>1</a:t>
            </a:r>
          </a:p>
        </p:txBody>
      </p:sp>
      <p:sp>
        <p:nvSpPr>
          <p:cNvPr id="6" name="Picture Placeholder 5">
            <a:extLst>
              <a:ext uri="{FF2B5EF4-FFF2-40B4-BE49-F238E27FC236}">
                <a16:creationId xmlns:a16="http://schemas.microsoft.com/office/drawing/2014/main" id="{B819427E-9467-4012-BAE9-3224FF25637E}"/>
              </a:ext>
            </a:extLst>
          </p:cNvPr>
          <p:cNvSpPr>
            <a:spLocks noGrp="1"/>
          </p:cNvSpPr>
          <p:nvPr>
            <p:ph type="pic" sz="quarter" idx="11"/>
          </p:nvPr>
        </p:nvSpPr>
        <p:spPr>
          <a:xfrm>
            <a:off x="6657975" y="2852738"/>
            <a:ext cx="5021263" cy="3529012"/>
          </a:xfrm>
        </p:spPr>
        <p:txBody>
          <a:bodyPr/>
          <a:lstStyle>
            <a:lvl1pPr>
              <a:defRPr>
                <a:solidFill>
                  <a:schemeClr val="bg1"/>
                </a:solidFill>
              </a:defRPr>
            </a:lvl1pPr>
          </a:lstStyle>
          <a:p>
            <a:r>
              <a:rPr lang="en-US"/>
              <a:t>Click icon to add picture</a:t>
            </a:r>
            <a:endParaRPr lang="en-GB"/>
          </a:p>
        </p:txBody>
      </p:sp>
      <p:sp>
        <p:nvSpPr>
          <p:cNvPr id="5" name="Rectangle 4">
            <a:extLst>
              <a:ext uri="{FF2B5EF4-FFF2-40B4-BE49-F238E27FC236}">
                <a16:creationId xmlns:a16="http://schemas.microsoft.com/office/drawing/2014/main" id="{F4CF045F-0765-4AAF-BBC9-79D2EBF954E7}"/>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295150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genda 3">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GB"/>
              <a:t>Agenda</a:t>
            </a:r>
          </a:p>
        </p:txBody>
      </p:sp>
      <p:cxnSp>
        <p:nvCxnSpPr>
          <p:cNvPr id="13" name="Straight Connector 12">
            <a:extLst>
              <a:ext uri="{FF2B5EF4-FFF2-40B4-BE49-F238E27FC236}">
                <a16:creationId xmlns:a16="http://schemas.microsoft.com/office/drawing/2014/main" id="{0B9F7272-20C6-418C-8A6C-B6F913708AEE}"/>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75" name="Agenda Placeholder">
            <a:extLst>
              <a:ext uri="{FF2B5EF4-FFF2-40B4-BE49-F238E27FC236}">
                <a16:creationId xmlns:a16="http://schemas.microsoft.com/office/drawing/2014/main" id="{E08FCD91-4ED5-4472-8502-99710E85E61C}"/>
              </a:ext>
            </a:extLst>
          </p:cNvPr>
          <p:cNvSpPr>
            <a:spLocks noGrp="1"/>
          </p:cNvSpPr>
          <p:nvPr>
            <p:ph type="body" sz="quarter" idx="10" hasCustomPrompt="1"/>
          </p:nvPr>
        </p:nvSpPr>
        <p:spPr>
          <a:xfrm>
            <a:off x="7683500" y="1601788"/>
            <a:ext cx="2950014" cy="4275137"/>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BDB04C03-037A-4942-9253-93DB7247F3BE}"/>
              </a:ext>
            </a:extLst>
          </p:cNvPr>
          <p:cNvSpPr>
            <a:spLocks noGrp="1"/>
          </p:cNvSpPr>
          <p:nvPr>
            <p:ph type="pic" sz="quarter" idx="13"/>
          </p:nvPr>
        </p:nvSpPr>
        <p:spPr>
          <a:xfrm>
            <a:off x="511175" y="2436729"/>
            <a:ext cx="2971800" cy="1973208"/>
          </a:xfrm>
        </p:spPr>
        <p:txBody>
          <a:bodyPr/>
          <a:lstStyle/>
          <a:p>
            <a:r>
              <a:rPr lang="en-US"/>
              <a:t>Click icon to add picture</a:t>
            </a:r>
            <a:endParaRPr lang="en-GB"/>
          </a:p>
        </p:txBody>
      </p:sp>
    </p:spTree>
    <p:extLst>
      <p:ext uri="{BB962C8B-B14F-4D97-AF65-F5344CB8AC3E}">
        <p14:creationId xmlns:p14="http://schemas.microsoft.com/office/powerpoint/2010/main" val="418188384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genda 1">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1441744" cy="1325563"/>
          </a:xfrm>
        </p:spPr>
        <p:txBody>
          <a:bodyPr/>
          <a:lstStyle>
            <a:lvl1pPr>
              <a:defRPr>
                <a:solidFill>
                  <a:schemeClr val="tx1"/>
                </a:solidFill>
              </a:defRPr>
            </a:lvl1pPr>
          </a:lstStyle>
          <a:p>
            <a:r>
              <a:rPr lang="en-GB"/>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8707438" y="1562876"/>
            <a:ext cx="2971799" cy="4314049"/>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476250"/>
            <a:ext cx="4506913" cy="5905500"/>
          </a:xfrm>
        </p:spPr>
        <p:txBody>
          <a:bodyPr/>
          <a:lstStyle/>
          <a:p>
            <a:r>
              <a:rPr lang="en-US"/>
              <a:t>Click icon to add picture</a:t>
            </a:r>
            <a:endParaRPr lang="en-GB"/>
          </a:p>
        </p:txBody>
      </p:sp>
    </p:spTree>
    <p:extLst>
      <p:ext uri="{BB962C8B-B14F-4D97-AF65-F5344CB8AC3E}">
        <p14:creationId xmlns:p14="http://schemas.microsoft.com/office/powerpoint/2010/main" val="260774419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Agenda 1 Dark">
    <p:bg>
      <p:bgPr>
        <a:solidFill>
          <a:srgbClr val="012A2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1441744" cy="1325563"/>
          </a:xfrm>
        </p:spPr>
        <p:txBody>
          <a:bodyPr/>
          <a:lstStyle>
            <a:lvl1pPr>
              <a:defRPr>
                <a:solidFill>
                  <a:schemeClr val="bg1"/>
                </a:solidFill>
              </a:defRPr>
            </a:lvl1pPr>
          </a:lstStyle>
          <a:p>
            <a:r>
              <a:rPr lang="en-GB"/>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8707438" y="1562876"/>
            <a:ext cx="2971799" cy="4314049"/>
          </a:xfrm>
        </p:spPr>
        <p:txBody>
          <a:bodyPr/>
          <a:lstStyle>
            <a:lvl1pPr marL="342900" indent="-342900">
              <a:lnSpc>
                <a:spcPct val="100000"/>
              </a:lnSpc>
              <a:spcBef>
                <a:spcPts val="0"/>
              </a:spcBef>
              <a:spcAft>
                <a:spcPts val="600"/>
              </a:spcAft>
              <a:buFont typeface="+mj-lt"/>
              <a:buAutoNum type="arabicPlain"/>
              <a:tabLst/>
              <a:defRPr sz="1600">
                <a:solidFill>
                  <a:schemeClr val="bg1"/>
                </a:solidFill>
                <a:latin typeface="+mn-lt"/>
              </a:defRPr>
            </a:lvl1pPr>
            <a:lvl2pPr marL="514350" indent="-171450">
              <a:buFont typeface="Calibre" panose="020B0503030202060203" pitchFamily="34" charset="0"/>
              <a:buChar char="–"/>
              <a:defRPr sz="1100">
                <a:solidFill>
                  <a:schemeClr val="bg1"/>
                </a:solidFill>
                <a:latin typeface="+mn-lt"/>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476250"/>
            <a:ext cx="4506913" cy="5905500"/>
          </a:xfrm>
        </p:spPr>
        <p:txBody>
          <a:bodyPr/>
          <a:lstStyle>
            <a:lvl1pPr>
              <a:defRPr>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1053A7E3-6304-4250-B44B-DA8FB5E67F65}"/>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0" name="TextBox 9">
            <a:extLst>
              <a:ext uri="{FF2B5EF4-FFF2-40B4-BE49-F238E27FC236}">
                <a16:creationId xmlns:a16="http://schemas.microsoft.com/office/drawing/2014/main" id="{49D8847A-8E6A-4F35-B6DA-1BB0A465AAE3}"/>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54414099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Agenda 2">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2971798" cy="525463"/>
          </a:xfrm>
        </p:spPr>
        <p:txBody>
          <a:bodyPr/>
          <a:lstStyle>
            <a:lvl1pPr>
              <a:defRPr>
                <a:solidFill>
                  <a:schemeClr val="tx1"/>
                </a:solidFill>
              </a:defRPr>
            </a:lvl1pPr>
          </a:lstStyle>
          <a:p>
            <a:r>
              <a:rPr lang="en-GB"/>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511175" y="2227263"/>
            <a:ext cx="2971799" cy="4154487"/>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1601789"/>
            <a:ext cx="8094663" cy="4779962"/>
          </a:xfrm>
        </p:spPr>
        <p:txBody>
          <a:bodyPr/>
          <a:lstStyle/>
          <a:p>
            <a:r>
              <a:rPr lang="en-US"/>
              <a:t>Click icon to add picture</a:t>
            </a:r>
            <a:endParaRPr lang="en-GB"/>
          </a:p>
        </p:txBody>
      </p:sp>
    </p:spTree>
    <p:extLst>
      <p:ext uri="{BB962C8B-B14F-4D97-AF65-F5344CB8AC3E}">
        <p14:creationId xmlns:p14="http://schemas.microsoft.com/office/powerpoint/2010/main" val="80736605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Agenda 3">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00200"/>
            <a:ext cx="2971798" cy="525463"/>
          </a:xfrm>
        </p:spPr>
        <p:txBody>
          <a:bodyPr/>
          <a:lstStyle>
            <a:lvl1pPr>
              <a:defRPr>
                <a:solidFill>
                  <a:schemeClr val="tx1"/>
                </a:solidFill>
              </a:defRPr>
            </a:lvl1pPr>
          </a:lstStyle>
          <a:p>
            <a:r>
              <a:rPr lang="en-GB"/>
              <a:t>Agenda</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5" y="3478212"/>
            <a:ext cx="2460625" cy="2903538"/>
          </a:xfrm>
        </p:spPr>
        <p:txBody>
          <a:bodyPr/>
          <a:lstStyle/>
          <a:p>
            <a:r>
              <a:rPr lang="en-US"/>
              <a:t>Click icon to add picture</a:t>
            </a:r>
            <a:endParaRPr lang="en-GB"/>
          </a:p>
        </p:txBody>
      </p:sp>
      <p:sp>
        <p:nvSpPr>
          <p:cNvPr id="9" name="Picture Placeholder 5">
            <a:extLst>
              <a:ext uri="{FF2B5EF4-FFF2-40B4-BE49-F238E27FC236}">
                <a16:creationId xmlns:a16="http://schemas.microsoft.com/office/drawing/2014/main" id="{B02182EA-23EB-4F80-85DC-273E369D441D}"/>
              </a:ext>
            </a:extLst>
          </p:cNvPr>
          <p:cNvSpPr>
            <a:spLocks noGrp="1"/>
          </p:cNvSpPr>
          <p:nvPr>
            <p:ph type="pic" sz="quarter" idx="14"/>
          </p:nvPr>
        </p:nvSpPr>
        <p:spPr>
          <a:xfrm>
            <a:off x="6146800" y="3478212"/>
            <a:ext cx="2460625" cy="2903538"/>
          </a:xfrm>
        </p:spPr>
        <p:txBody>
          <a:bodyPr/>
          <a:lstStyle/>
          <a:p>
            <a:r>
              <a:rPr lang="en-US"/>
              <a:t>Click icon to add picture</a:t>
            </a:r>
            <a:endParaRPr lang="en-GB"/>
          </a:p>
        </p:txBody>
      </p:sp>
      <p:sp>
        <p:nvSpPr>
          <p:cNvPr id="10" name="Picture Placeholder 5">
            <a:extLst>
              <a:ext uri="{FF2B5EF4-FFF2-40B4-BE49-F238E27FC236}">
                <a16:creationId xmlns:a16="http://schemas.microsoft.com/office/drawing/2014/main" id="{F41C082D-D2E8-46DF-B484-21B3330683E6}"/>
              </a:ext>
            </a:extLst>
          </p:cNvPr>
          <p:cNvSpPr>
            <a:spLocks noGrp="1"/>
          </p:cNvSpPr>
          <p:nvPr>
            <p:ph type="pic" sz="quarter" idx="15"/>
          </p:nvPr>
        </p:nvSpPr>
        <p:spPr>
          <a:xfrm>
            <a:off x="8704262" y="3478212"/>
            <a:ext cx="2460625" cy="2903538"/>
          </a:xfrm>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FF56D822-4BE8-4265-9502-3BFA008CC373}"/>
              </a:ext>
            </a:extLst>
          </p:cNvPr>
          <p:cNvSpPr>
            <a:spLocks noGrp="1"/>
          </p:cNvSpPr>
          <p:nvPr>
            <p:ph type="body" sz="quarter" idx="16"/>
          </p:nvPr>
        </p:nvSpPr>
        <p:spPr>
          <a:xfrm>
            <a:off x="3584575" y="1601787"/>
            <a:ext cx="2460625" cy="177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4EAAA0CC-1E20-4497-9131-AC03BF97EE48}"/>
              </a:ext>
            </a:extLst>
          </p:cNvPr>
          <p:cNvSpPr>
            <a:spLocks noGrp="1"/>
          </p:cNvSpPr>
          <p:nvPr>
            <p:ph type="body" sz="quarter" idx="17"/>
          </p:nvPr>
        </p:nvSpPr>
        <p:spPr>
          <a:xfrm>
            <a:off x="6146800" y="1601787"/>
            <a:ext cx="2460625" cy="177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0">
            <a:extLst>
              <a:ext uri="{FF2B5EF4-FFF2-40B4-BE49-F238E27FC236}">
                <a16:creationId xmlns:a16="http://schemas.microsoft.com/office/drawing/2014/main" id="{CBA11F3B-2B6C-4112-9F86-27277516ECB4}"/>
              </a:ext>
            </a:extLst>
          </p:cNvPr>
          <p:cNvSpPr>
            <a:spLocks noGrp="1"/>
          </p:cNvSpPr>
          <p:nvPr>
            <p:ph type="body" sz="quarter" idx="18"/>
          </p:nvPr>
        </p:nvSpPr>
        <p:spPr>
          <a:xfrm>
            <a:off x="8707438" y="1601787"/>
            <a:ext cx="2460625" cy="177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67900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ec Summ 4 Column">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grpSp>
        <p:nvGrpSpPr>
          <p:cNvPr id="2" name="Column Rules">
            <a:extLst>
              <a:ext uri="{FF2B5EF4-FFF2-40B4-BE49-F238E27FC236}">
                <a16:creationId xmlns:a16="http://schemas.microsoft.com/office/drawing/2014/main" id="{1FD093C6-9BFF-4EC4-BD31-C16B04A7358D}"/>
              </a:ext>
            </a:extLst>
          </p:cNvPr>
          <p:cNvGrpSpPr/>
          <p:nvPr userDrawn="1"/>
        </p:nvGrpSpPr>
        <p:grpSpPr>
          <a:xfrm>
            <a:off x="505977" y="2225674"/>
            <a:ext cx="8540896" cy="1261872"/>
            <a:chOff x="505977" y="2225674"/>
            <a:chExt cx="8540896" cy="1431925"/>
          </a:xfrm>
        </p:grpSpPr>
        <p:cxnSp>
          <p:nvCxnSpPr>
            <p:cNvPr id="22" name="Column Rule 4">
              <a:extLst>
                <a:ext uri="{FF2B5EF4-FFF2-40B4-BE49-F238E27FC236}">
                  <a16:creationId xmlns:a16="http://schemas.microsoft.com/office/drawing/2014/main" id="{39F456A1-F89D-4E8D-9939-5DDC80972902}"/>
                </a:ext>
              </a:extLst>
            </p:cNvPr>
            <p:cNvCxnSpPr>
              <a:cxnSpLocks/>
            </p:cNvCxnSpPr>
            <p:nvPr userDrawn="1"/>
          </p:nvCxnSpPr>
          <p:spPr>
            <a:xfrm>
              <a:off x="9046873"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3" name="Column Rule 3">
              <a:extLst>
                <a:ext uri="{FF2B5EF4-FFF2-40B4-BE49-F238E27FC236}">
                  <a16:creationId xmlns:a16="http://schemas.microsoft.com/office/drawing/2014/main" id="{C4B15205-E96B-489D-84B5-39F086178357}"/>
                </a:ext>
              </a:extLst>
            </p:cNvPr>
            <p:cNvCxnSpPr>
              <a:cxnSpLocks/>
            </p:cNvCxnSpPr>
            <p:nvPr userDrawn="1"/>
          </p:nvCxnSpPr>
          <p:spPr>
            <a:xfrm>
              <a:off x="6199907"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6" name="Column Rule 2">
              <a:extLst>
                <a:ext uri="{FF2B5EF4-FFF2-40B4-BE49-F238E27FC236}">
                  <a16:creationId xmlns:a16="http://schemas.microsoft.com/office/drawing/2014/main" id="{74B34D04-2DB5-4ECD-B5DF-25A38C332E27}"/>
                </a:ext>
              </a:extLst>
            </p:cNvPr>
            <p:cNvCxnSpPr>
              <a:cxnSpLocks/>
            </p:cNvCxnSpPr>
            <p:nvPr userDrawn="1"/>
          </p:nvCxnSpPr>
          <p:spPr>
            <a:xfrm>
              <a:off x="3352942"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1" name="Column Rule 1">
              <a:extLst>
                <a:ext uri="{FF2B5EF4-FFF2-40B4-BE49-F238E27FC236}">
                  <a16:creationId xmlns:a16="http://schemas.microsoft.com/office/drawing/2014/main" id="{FE3C7069-4632-4876-8DC1-2CA1440016D8}"/>
                </a:ext>
              </a:extLst>
            </p:cNvPr>
            <p:cNvCxnSpPr>
              <a:cxnSpLocks/>
            </p:cNvCxnSpPr>
            <p:nvPr userDrawn="1"/>
          </p:nvCxnSpPr>
          <p:spPr>
            <a:xfrm>
              <a:off x="505977"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20" name="Content Placeholder 4">
            <a:extLst>
              <a:ext uri="{FF2B5EF4-FFF2-40B4-BE49-F238E27FC236}">
                <a16:creationId xmlns:a16="http://schemas.microsoft.com/office/drawing/2014/main" id="{E8AF4775-5960-4028-BD81-98CE17CB9110}"/>
              </a:ext>
            </a:extLst>
          </p:cNvPr>
          <p:cNvSpPr>
            <a:spLocks noGrp="1"/>
          </p:cNvSpPr>
          <p:nvPr userDrawn="1">
            <p:ph sz="quarter" idx="23"/>
          </p:nvPr>
        </p:nvSpPr>
        <p:spPr>
          <a:xfrm>
            <a:off x="9211630"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Heading Placeholder 4">
            <a:extLst>
              <a:ext uri="{FF2B5EF4-FFF2-40B4-BE49-F238E27FC236}">
                <a16:creationId xmlns:a16="http://schemas.microsoft.com/office/drawing/2014/main" id="{8747FC40-DD0F-400B-B030-B52E1E681067}"/>
              </a:ext>
            </a:extLst>
          </p:cNvPr>
          <p:cNvSpPr>
            <a:spLocks noGrp="1"/>
          </p:cNvSpPr>
          <p:nvPr userDrawn="1">
            <p:ph type="body" sz="quarter" idx="21" hasCustomPrompt="1"/>
          </p:nvPr>
        </p:nvSpPr>
        <p:spPr>
          <a:xfrm>
            <a:off x="9211630" y="2226691"/>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userDrawn="1">
            <p:ph sz="quarter" idx="16"/>
          </p:nvPr>
        </p:nvSpPr>
        <p:spPr>
          <a:xfrm>
            <a:off x="6363679"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Heading Placeholder 3">
            <a:extLst>
              <a:ext uri="{FF2B5EF4-FFF2-40B4-BE49-F238E27FC236}">
                <a16:creationId xmlns:a16="http://schemas.microsoft.com/office/drawing/2014/main" id="{8D649D2F-7D7D-4802-A705-A08201E6D24D}"/>
              </a:ext>
            </a:extLst>
          </p:cNvPr>
          <p:cNvSpPr>
            <a:spLocks noGrp="1"/>
          </p:cNvSpPr>
          <p:nvPr userDrawn="1">
            <p:ph type="body" sz="quarter" idx="17" hasCustomPrompt="1"/>
          </p:nvPr>
        </p:nvSpPr>
        <p:spPr>
          <a:xfrm>
            <a:off x="6363679" y="2225675"/>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userDrawn="1">
            <p:ph sz="quarter" idx="14"/>
          </p:nvPr>
        </p:nvSpPr>
        <p:spPr>
          <a:xfrm>
            <a:off x="3515729"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Heading Placeholder 2">
            <a:extLst>
              <a:ext uri="{FF2B5EF4-FFF2-40B4-BE49-F238E27FC236}">
                <a16:creationId xmlns:a16="http://schemas.microsoft.com/office/drawing/2014/main" id="{6FE6ECDB-AF0B-4645-9EF8-7E58A711A6A0}"/>
              </a:ext>
            </a:extLst>
          </p:cNvPr>
          <p:cNvSpPr>
            <a:spLocks noGrp="1"/>
          </p:cNvSpPr>
          <p:nvPr userDrawn="1">
            <p:ph type="body" sz="quarter" idx="15" hasCustomPrompt="1"/>
          </p:nvPr>
        </p:nvSpPr>
        <p:spPr>
          <a:xfrm>
            <a:off x="3515729" y="2225675"/>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userDrawn="1">
            <p:ph sz="quarter" idx="12"/>
          </p:nvPr>
        </p:nvSpPr>
        <p:spPr>
          <a:xfrm>
            <a:off x="667779" y="3332098"/>
            <a:ext cx="2459736"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eading Placeholder 1">
            <a:extLst>
              <a:ext uri="{FF2B5EF4-FFF2-40B4-BE49-F238E27FC236}">
                <a16:creationId xmlns:a16="http://schemas.microsoft.com/office/drawing/2014/main" id="{478E80C0-0E36-48D9-AC93-9C6F4EC94042}"/>
              </a:ext>
            </a:extLst>
          </p:cNvPr>
          <p:cNvSpPr>
            <a:spLocks noGrp="1"/>
          </p:cNvSpPr>
          <p:nvPr userDrawn="1">
            <p:ph type="body" sz="quarter" idx="13" hasCustomPrompt="1"/>
          </p:nvPr>
        </p:nvSpPr>
        <p:spPr>
          <a:xfrm>
            <a:off x="667779" y="2225673"/>
            <a:ext cx="2459736"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17" name="Rectangle 16">
            <a:extLst>
              <a:ext uri="{FF2B5EF4-FFF2-40B4-BE49-F238E27FC236}">
                <a16:creationId xmlns:a16="http://schemas.microsoft.com/office/drawing/2014/main" id="{48F2A704-B213-4A97-B805-2B1D7681D50E}"/>
              </a:ext>
            </a:extLst>
          </p:cNvPr>
          <p:cNvSpPr/>
          <p:nvPr userDrawn="1"/>
        </p:nvSpPr>
        <p:spPr>
          <a:xfrm>
            <a:off x="-1828800" y="2225675"/>
            <a:ext cx="1676400" cy="3030538"/>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gn="l">
              <a:spcAft>
                <a:spcPts val="300"/>
              </a:spcAft>
            </a:pPr>
            <a:r>
              <a:rPr lang="en-GB" sz="1200">
                <a:solidFill>
                  <a:schemeClr val="bg1"/>
                </a:solidFill>
              </a:rPr>
              <a:t>Make sure the</a:t>
            </a:r>
            <a:br>
              <a:rPr lang="en-GB" sz="1200">
                <a:solidFill>
                  <a:schemeClr val="bg1"/>
                </a:solidFill>
              </a:rPr>
            </a:br>
            <a:r>
              <a:rPr lang="en-GB" sz="1200">
                <a:solidFill>
                  <a:schemeClr val="bg1"/>
                </a:solidFill>
              </a:rPr>
              <a:t>column lines are:</a:t>
            </a:r>
          </a:p>
          <a:p>
            <a:pPr marL="171450" lvl="1" indent="-171450" algn="l">
              <a:spcAft>
                <a:spcPts val="300"/>
              </a:spcAft>
              <a:buFont typeface="+mj-lt"/>
              <a:buAutoNum type="arabicPeriod"/>
            </a:pPr>
            <a:r>
              <a:rPr lang="en-GB" sz="1200">
                <a:solidFill>
                  <a:schemeClr val="bg1"/>
                </a:solidFill>
              </a:rPr>
              <a:t>All the same height</a:t>
            </a:r>
          </a:p>
          <a:p>
            <a:pPr marL="171450" lvl="1" indent="-171450" algn="l">
              <a:spcAft>
                <a:spcPts val="300"/>
              </a:spcAft>
              <a:buFont typeface="+mj-lt"/>
              <a:buAutoNum type="arabicPeriod"/>
            </a:pPr>
            <a:r>
              <a:rPr lang="en-GB" sz="1200">
                <a:solidFill>
                  <a:schemeClr val="bg1"/>
                </a:solidFill>
              </a:rPr>
              <a:t>As tall as the tallest column of text</a:t>
            </a:r>
          </a:p>
          <a:p>
            <a:pPr marL="171450" lvl="1" indent="-171450" algn="l">
              <a:spcAft>
                <a:spcPts val="300"/>
              </a:spcAft>
              <a:buFont typeface="+mj-lt"/>
              <a:buAutoNum type="arabicPeriod"/>
            </a:pPr>
            <a:r>
              <a:rPr lang="en-GB" sz="1200">
                <a:solidFill>
                  <a:schemeClr val="bg1"/>
                </a:solidFill>
              </a:rPr>
              <a:t>Remain equidistant by not ungrouping</a:t>
            </a:r>
          </a:p>
          <a:p>
            <a:pPr algn="l">
              <a:spcAft>
                <a:spcPts val="300"/>
              </a:spcAft>
            </a:pPr>
            <a:r>
              <a:rPr lang="en-GB" sz="1200">
                <a:solidFill>
                  <a:schemeClr val="bg1"/>
                </a:solidFill>
              </a:rPr>
              <a:t>If the column lines get deleted by accident, COPY and paste a set  from the slide layout’s master:</a:t>
            </a:r>
            <a:br>
              <a:rPr lang="en-GB" sz="1200">
                <a:solidFill>
                  <a:schemeClr val="bg1"/>
                </a:solidFill>
              </a:rPr>
            </a:br>
            <a:r>
              <a:rPr lang="en-GB" sz="1200" i="1">
                <a:solidFill>
                  <a:schemeClr val="bg1"/>
                </a:solidFill>
              </a:rPr>
              <a:t>View &gt; Slide Master</a:t>
            </a:r>
          </a:p>
          <a:p>
            <a:pPr algn="l">
              <a:spcAft>
                <a:spcPts val="300"/>
              </a:spcAft>
            </a:pPr>
            <a:endParaRPr lang="en-GB" sz="1800">
              <a:solidFill>
                <a:schemeClr val="bg1"/>
              </a:solidFill>
            </a:endParaRPr>
          </a:p>
        </p:txBody>
      </p:sp>
    </p:spTree>
    <p:extLst>
      <p:ext uri="{BB962C8B-B14F-4D97-AF65-F5344CB8AC3E}">
        <p14:creationId xmlns:p14="http://schemas.microsoft.com/office/powerpoint/2010/main" val="1078514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ec Summ 3 Column">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grpSp>
        <p:nvGrpSpPr>
          <p:cNvPr id="7" name="Column Rules">
            <a:extLst>
              <a:ext uri="{FF2B5EF4-FFF2-40B4-BE49-F238E27FC236}">
                <a16:creationId xmlns:a16="http://schemas.microsoft.com/office/drawing/2014/main" id="{87D564AF-DF84-4180-84CA-A17335C05E5A}"/>
              </a:ext>
            </a:extLst>
          </p:cNvPr>
          <p:cNvGrpSpPr/>
          <p:nvPr userDrawn="1"/>
        </p:nvGrpSpPr>
        <p:grpSpPr>
          <a:xfrm>
            <a:off x="505977" y="2225674"/>
            <a:ext cx="7829979" cy="1261872"/>
            <a:chOff x="505977" y="2225674"/>
            <a:chExt cx="7829979" cy="1431925"/>
          </a:xfrm>
        </p:grpSpPr>
        <p:cxnSp>
          <p:nvCxnSpPr>
            <p:cNvPr id="23" name="Column Rule 3">
              <a:extLst>
                <a:ext uri="{FF2B5EF4-FFF2-40B4-BE49-F238E27FC236}">
                  <a16:creationId xmlns:a16="http://schemas.microsoft.com/office/drawing/2014/main" id="{C4B15205-E96B-489D-84B5-39F086178357}"/>
                </a:ext>
              </a:extLst>
            </p:cNvPr>
            <p:cNvCxnSpPr>
              <a:cxnSpLocks/>
            </p:cNvCxnSpPr>
            <p:nvPr userDrawn="1"/>
          </p:nvCxnSpPr>
          <p:spPr>
            <a:xfrm>
              <a:off x="8335956"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6" name="Column Rule 2">
              <a:extLst>
                <a:ext uri="{FF2B5EF4-FFF2-40B4-BE49-F238E27FC236}">
                  <a16:creationId xmlns:a16="http://schemas.microsoft.com/office/drawing/2014/main" id="{74B34D04-2DB5-4ECD-B5DF-25A38C332E27}"/>
                </a:ext>
              </a:extLst>
            </p:cNvPr>
            <p:cNvCxnSpPr/>
            <p:nvPr userDrawn="1"/>
          </p:nvCxnSpPr>
          <p:spPr>
            <a:xfrm>
              <a:off x="4420966"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21" name="Column Rule 1">
              <a:extLst>
                <a:ext uri="{FF2B5EF4-FFF2-40B4-BE49-F238E27FC236}">
                  <a16:creationId xmlns:a16="http://schemas.microsoft.com/office/drawing/2014/main" id="{FE3C7069-4632-4876-8DC1-2CA1440016D8}"/>
                </a:ext>
              </a:extLst>
            </p:cNvPr>
            <p:cNvCxnSpPr/>
            <p:nvPr userDrawn="1"/>
          </p:nvCxnSpPr>
          <p:spPr>
            <a:xfrm>
              <a:off x="505977" y="2225674"/>
              <a:ext cx="0" cy="1431925"/>
            </a:xfrm>
            <a:prstGeom prst="line">
              <a:avLst/>
            </a:prstGeom>
            <a:ln w="25400">
              <a:solidFill>
                <a:schemeClr val="bg2"/>
              </a:solidFill>
              <a:miter lim="800000"/>
            </a:ln>
          </p:spPr>
          <p:style>
            <a:lnRef idx="1">
              <a:schemeClr val="accent1"/>
            </a:lnRef>
            <a:fillRef idx="0">
              <a:schemeClr val="accent1"/>
            </a:fillRef>
            <a:effectRef idx="0">
              <a:schemeClr val="accent1"/>
            </a:effectRef>
            <a:fontRef idx="minor">
              <a:schemeClr val="tx1"/>
            </a:fontRef>
          </p:style>
        </p:cxnSp>
      </p:grpSp>
      <p:sp>
        <p:nvSpPr>
          <p:cNvPr id="10" name="Content Placeholder 3">
            <a:extLst>
              <a:ext uri="{FF2B5EF4-FFF2-40B4-BE49-F238E27FC236}">
                <a16:creationId xmlns:a16="http://schemas.microsoft.com/office/drawing/2014/main" id="{96F8CE7E-C8FD-42CD-9FE2-33854B67611D}"/>
              </a:ext>
            </a:extLst>
          </p:cNvPr>
          <p:cNvSpPr>
            <a:spLocks noGrp="1"/>
          </p:cNvSpPr>
          <p:nvPr userDrawn="1">
            <p:ph sz="quarter" idx="16"/>
          </p:nvPr>
        </p:nvSpPr>
        <p:spPr>
          <a:xfrm>
            <a:off x="8501064" y="3332098"/>
            <a:ext cx="3175000"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Heading Placeholder 3">
            <a:extLst>
              <a:ext uri="{FF2B5EF4-FFF2-40B4-BE49-F238E27FC236}">
                <a16:creationId xmlns:a16="http://schemas.microsoft.com/office/drawing/2014/main" id="{8D649D2F-7D7D-4802-A705-A08201E6D24D}"/>
              </a:ext>
            </a:extLst>
          </p:cNvPr>
          <p:cNvSpPr>
            <a:spLocks noGrp="1"/>
          </p:cNvSpPr>
          <p:nvPr userDrawn="1">
            <p:ph type="body" sz="quarter" idx="17" hasCustomPrompt="1"/>
          </p:nvPr>
        </p:nvSpPr>
        <p:spPr>
          <a:xfrm>
            <a:off x="8501064" y="2225675"/>
            <a:ext cx="3175000"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userDrawn="1">
            <p:ph sz="quarter" idx="14"/>
          </p:nvPr>
        </p:nvSpPr>
        <p:spPr>
          <a:xfrm>
            <a:off x="4584421" y="3332098"/>
            <a:ext cx="3172968"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Heading Placeholder 2">
            <a:extLst>
              <a:ext uri="{FF2B5EF4-FFF2-40B4-BE49-F238E27FC236}">
                <a16:creationId xmlns:a16="http://schemas.microsoft.com/office/drawing/2014/main" id="{6FE6ECDB-AF0B-4645-9EF8-7E58A711A6A0}"/>
              </a:ext>
            </a:extLst>
          </p:cNvPr>
          <p:cNvSpPr>
            <a:spLocks noGrp="1"/>
          </p:cNvSpPr>
          <p:nvPr userDrawn="1">
            <p:ph type="body" sz="quarter" idx="15" hasCustomPrompt="1"/>
          </p:nvPr>
        </p:nvSpPr>
        <p:spPr>
          <a:xfrm>
            <a:off x="4584421" y="2225675"/>
            <a:ext cx="3172968"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userDrawn="1">
            <p:ph sz="quarter" idx="12"/>
          </p:nvPr>
        </p:nvSpPr>
        <p:spPr>
          <a:xfrm>
            <a:off x="667779" y="3332097"/>
            <a:ext cx="3172968" cy="2551176"/>
          </a:xfrm>
        </p:spPr>
        <p:txBody>
          <a:bodyPr/>
          <a:lstStyle>
            <a:lvl1pPr>
              <a:spcAft>
                <a:spcPts val="0"/>
              </a:spcAft>
              <a:defRPr>
                <a:latin typeface="Calibre Light" panose="020B0303030202060203" pitchFamily="34" charset="0"/>
              </a:defRPr>
            </a:lvl1pPr>
            <a:lvl2pPr>
              <a:defRPr sz="1600">
                <a:latin typeface="Calibre Semibold" panose="020B07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eading Placeholder 1">
            <a:extLst>
              <a:ext uri="{FF2B5EF4-FFF2-40B4-BE49-F238E27FC236}">
                <a16:creationId xmlns:a16="http://schemas.microsoft.com/office/drawing/2014/main" id="{478E80C0-0E36-48D9-AC93-9C6F4EC94042}"/>
              </a:ext>
            </a:extLst>
          </p:cNvPr>
          <p:cNvSpPr>
            <a:spLocks noGrp="1"/>
          </p:cNvSpPr>
          <p:nvPr userDrawn="1">
            <p:ph type="body" sz="quarter" idx="13" hasCustomPrompt="1"/>
          </p:nvPr>
        </p:nvSpPr>
        <p:spPr>
          <a:xfrm>
            <a:off x="667779" y="2225673"/>
            <a:ext cx="3172968" cy="914400"/>
          </a:xfrm>
        </p:spPr>
        <p:txBody>
          <a:bodyPr/>
          <a:lstStyle>
            <a:lvl1pPr>
              <a:lnSpc>
                <a:spcPct val="82000"/>
              </a:lnSpc>
              <a:spcBef>
                <a:spcPts val="0"/>
              </a:spcBef>
              <a:spcAft>
                <a:spcPts val="0"/>
              </a:spcAft>
              <a:defRPr lang="en-US" sz="3600" b="0" dirty="0" smtClean="0">
                <a:solidFill>
                  <a:srgbClr val="003F2D"/>
                </a:solidFill>
                <a:latin typeface="+mj-lt"/>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Column Header</a:t>
            </a:r>
          </a:p>
        </p:txBody>
      </p:sp>
      <p:sp>
        <p:nvSpPr>
          <p:cNvPr id="15" name="Rectangle 14">
            <a:extLst>
              <a:ext uri="{FF2B5EF4-FFF2-40B4-BE49-F238E27FC236}">
                <a16:creationId xmlns:a16="http://schemas.microsoft.com/office/drawing/2014/main" id="{2CD6F558-36EA-4E1B-B941-943C0CC96B5C}"/>
              </a:ext>
            </a:extLst>
          </p:cNvPr>
          <p:cNvSpPr/>
          <p:nvPr userDrawn="1"/>
        </p:nvSpPr>
        <p:spPr>
          <a:xfrm>
            <a:off x="-1828800" y="2225675"/>
            <a:ext cx="1676400" cy="3030538"/>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91440" bIns="0" rtlCol="0" anchor="t" anchorCtr="0"/>
          <a:lstStyle/>
          <a:p>
            <a:pPr algn="l">
              <a:spcAft>
                <a:spcPts val="300"/>
              </a:spcAft>
            </a:pPr>
            <a:r>
              <a:rPr lang="en-GB" sz="1200">
                <a:solidFill>
                  <a:schemeClr val="bg1"/>
                </a:solidFill>
              </a:rPr>
              <a:t>Make sure the</a:t>
            </a:r>
            <a:br>
              <a:rPr lang="en-GB" sz="1200">
                <a:solidFill>
                  <a:schemeClr val="bg1"/>
                </a:solidFill>
              </a:rPr>
            </a:br>
            <a:r>
              <a:rPr lang="en-GB" sz="1200">
                <a:solidFill>
                  <a:schemeClr val="bg1"/>
                </a:solidFill>
              </a:rPr>
              <a:t>column lines are:</a:t>
            </a:r>
          </a:p>
          <a:p>
            <a:pPr marL="171450" lvl="1" indent="-171450" algn="l">
              <a:spcAft>
                <a:spcPts val="300"/>
              </a:spcAft>
              <a:buFont typeface="+mj-lt"/>
              <a:buAutoNum type="arabicPeriod"/>
            </a:pPr>
            <a:r>
              <a:rPr lang="en-GB" sz="1200">
                <a:solidFill>
                  <a:schemeClr val="bg1"/>
                </a:solidFill>
              </a:rPr>
              <a:t>All the same height</a:t>
            </a:r>
          </a:p>
          <a:p>
            <a:pPr marL="171450" lvl="1" indent="-171450" algn="l">
              <a:spcAft>
                <a:spcPts val="300"/>
              </a:spcAft>
              <a:buFont typeface="+mj-lt"/>
              <a:buAutoNum type="arabicPeriod"/>
            </a:pPr>
            <a:r>
              <a:rPr lang="en-GB" sz="1200">
                <a:solidFill>
                  <a:schemeClr val="bg1"/>
                </a:solidFill>
              </a:rPr>
              <a:t>As tall as the tallest column of text</a:t>
            </a:r>
          </a:p>
          <a:p>
            <a:pPr marL="171450" lvl="1" indent="-171450" algn="l">
              <a:spcAft>
                <a:spcPts val="300"/>
              </a:spcAft>
              <a:buFont typeface="+mj-lt"/>
              <a:buAutoNum type="arabicPeriod"/>
            </a:pPr>
            <a:r>
              <a:rPr lang="en-GB" sz="1200">
                <a:solidFill>
                  <a:schemeClr val="bg1"/>
                </a:solidFill>
              </a:rPr>
              <a:t>Remain equidistant by not ungrouping</a:t>
            </a:r>
          </a:p>
          <a:p>
            <a:pPr algn="l">
              <a:spcAft>
                <a:spcPts val="300"/>
              </a:spcAft>
            </a:pPr>
            <a:r>
              <a:rPr lang="en-GB" sz="1200">
                <a:solidFill>
                  <a:schemeClr val="bg1"/>
                </a:solidFill>
              </a:rPr>
              <a:t>If the column lines get deleted by accident, COPY and paste a set  from the slide layout’s master:</a:t>
            </a:r>
            <a:br>
              <a:rPr lang="en-GB" sz="1200">
                <a:solidFill>
                  <a:schemeClr val="bg1"/>
                </a:solidFill>
              </a:rPr>
            </a:br>
            <a:r>
              <a:rPr lang="en-GB" sz="1200" i="1">
                <a:solidFill>
                  <a:schemeClr val="bg1"/>
                </a:solidFill>
              </a:rPr>
              <a:t>View &gt; Slide Master</a:t>
            </a:r>
          </a:p>
          <a:p>
            <a:pPr algn="l">
              <a:spcAft>
                <a:spcPts val="300"/>
              </a:spcAft>
            </a:pPr>
            <a:endParaRPr lang="en-GB" sz="1800">
              <a:solidFill>
                <a:schemeClr val="bg1"/>
              </a:solidFill>
            </a:endParaRPr>
          </a:p>
        </p:txBody>
      </p:sp>
    </p:spTree>
    <p:extLst>
      <p:ext uri="{BB962C8B-B14F-4D97-AF65-F5344CB8AC3E}">
        <p14:creationId xmlns:p14="http://schemas.microsoft.com/office/powerpoint/2010/main" val="2635003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ext Section Opener 1 Dark">
    <p:bg>
      <p:bgPr>
        <a:solidFill>
          <a:srgbClr val="012A2C"/>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E93DAEA-1371-40B1-AA61-B7A48DAD0DDD}"/>
              </a:ext>
            </a:extLst>
          </p:cNvPr>
          <p:cNvCxnSpPr>
            <a:cxnSpLocks/>
          </p:cNvCxnSpPr>
          <p:nvPr/>
        </p:nvCxnSpPr>
        <p:spPr>
          <a:xfrm flipH="1">
            <a:off x="-4874462" y="3227163"/>
            <a:ext cx="11014187"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EF57CAE-C614-4FB7-8803-8772B9B9089B}"/>
              </a:ext>
            </a:extLst>
          </p:cNvPr>
          <p:cNvSpPr/>
          <p:nvPr userDrawn="1"/>
        </p:nvSpPr>
        <p:spPr>
          <a:xfrm>
            <a:off x="0" y="0"/>
            <a:ext cx="6203950"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2" y="2852738"/>
            <a:ext cx="2466739" cy="726893"/>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675C32-E7FA-4FC2-8068-9BCFE3F29195}"/>
              </a:ext>
            </a:extLst>
          </p:cNvPr>
          <p:cNvSpPr>
            <a:spLocks noGrp="1"/>
          </p:cNvSpPr>
          <p:nvPr>
            <p:ph type="body" sz="quarter" idx="10" hasCustomPrompt="1"/>
          </p:nvPr>
        </p:nvSpPr>
        <p:spPr>
          <a:xfrm>
            <a:off x="-292141" y="-1006460"/>
            <a:ext cx="7026275" cy="6857985"/>
          </a:xfrm>
        </p:spPr>
        <p:txBody>
          <a:bodyPr anchor="ctr"/>
          <a:lstStyle>
            <a:lvl1pPr>
              <a:defRPr sz="88000">
                <a:solidFill>
                  <a:schemeClr val="bg1">
                    <a:alpha val="80000"/>
                  </a:schemeClr>
                </a:solidFill>
              </a:defRPr>
            </a:lvl1pPr>
          </a:lstStyle>
          <a:p>
            <a:pPr lvl="0"/>
            <a:r>
              <a:rPr lang="en-GB"/>
              <a:t>1</a:t>
            </a:r>
          </a:p>
        </p:txBody>
      </p:sp>
      <p:sp>
        <p:nvSpPr>
          <p:cNvPr id="8" name="Rectangle 7">
            <a:extLst>
              <a:ext uri="{FF2B5EF4-FFF2-40B4-BE49-F238E27FC236}">
                <a16:creationId xmlns:a16="http://schemas.microsoft.com/office/drawing/2014/main" id="{CDAFC796-E0A1-4C43-A4FA-B277A94DD1AA}"/>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283664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1.85185E-6 L 0.21003 -1.85185E-6 " pathEditMode="relative" rAng="0" ptsTypes="AA">
                                      <p:cBhvr>
                                        <p:cTn id="6" dur="2000" fill="hold"/>
                                        <p:tgtEl>
                                          <p:spTgt spid="6"/>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ext Cover 2">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57812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93749" y="1524787"/>
            <a:ext cx="7021090" cy="3024184"/>
          </a:xfrm>
        </p:spPr>
        <p:txBody>
          <a:bodyPr/>
          <a:lstStyle>
            <a:lvl1pPr>
              <a:lnSpc>
                <a:spcPct val="80000"/>
              </a:lnSpc>
              <a:defRPr sz="9600">
                <a:solidFill>
                  <a:schemeClr val="bg1"/>
                </a:solidFill>
              </a:defRPr>
            </a:lvl1pPr>
          </a:lstStyle>
          <a:p>
            <a:r>
              <a:rPr lang="en-US"/>
              <a:t>Click to edit Master title style</a:t>
            </a:r>
            <a:endParaRPr lang="en-GB"/>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9" name="CBRE Vector Logo">
            <a:extLst>
              <a:ext uri="{FF2B5EF4-FFF2-40B4-BE49-F238E27FC236}">
                <a16:creationId xmlns:a16="http://schemas.microsoft.com/office/drawing/2014/main" id="{279FC41B-1FE1-46E6-8871-A2282DFC12FB}"/>
              </a:ext>
            </a:extLst>
          </p:cNvPr>
          <p:cNvSpPr>
            <a:spLocks noChangeAspect="1"/>
          </p:cNvSpPr>
          <p:nvPr userDrawn="1"/>
        </p:nvSpPr>
        <p:spPr>
          <a:xfrm>
            <a:off x="10755020" y="45878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31260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ext Section Opener 2 Dark">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3" y="3192463"/>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0"/>
            <a:ext cx="7170738"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8"/>
            <a:ext cx="2442886" cy="1773237"/>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8"/>
            <a:ext cx="2121438" cy="3465507"/>
          </a:xfrm>
        </p:spPr>
        <p:txBody>
          <a:bodyPr anchor="b"/>
          <a:lstStyle>
            <a:lvl1pPr>
              <a:defRPr sz="28000">
                <a:solidFill>
                  <a:schemeClr val="bg1">
                    <a:alpha val="80000"/>
                  </a:schemeClr>
                </a:solidFill>
              </a:defRPr>
            </a:lvl1pPr>
          </a:lstStyle>
          <a:p>
            <a:pPr lvl="0"/>
            <a:r>
              <a:rPr lang="en-GB"/>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9" y="3018631"/>
            <a:ext cx="1773237" cy="190500"/>
          </a:xfrm>
        </p:spPr>
        <p:txBody>
          <a:bodyPr/>
          <a:lstStyle>
            <a:lvl1pPr algn="ctr">
              <a:defRPr sz="1050" b="1">
                <a:solidFill>
                  <a:srgbClr val="17E891"/>
                </a:solidFill>
                <a:latin typeface="Space Mono" panose="02000509040000020004" pitchFamily="49" charset="0"/>
              </a:defRPr>
            </a:lvl1pPr>
          </a:lstStyle>
          <a:p>
            <a:pPr lvl="0"/>
            <a:r>
              <a:rPr lang="en-GB"/>
              <a:t>Date</a:t>
            </a:r>
          </a:p>
        </p:txBody>
      </p:sp>
      <p:sp>
        <p:nvSpPr>
          <p:cNvPr id="8" name="Rectangle 7">
            <a:extLst>
              <a:ext uri="{FF2B5EF4-FFF2-40B4-BE49-F238E27FC236}">
                <a16:creationId xmlns:a16="http://schemas.microsoft.com/office/drawing/2014/main" id="{0DCC005C-687D-4601-8D19-172252F43069}"/>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66627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7.40741E-7 L 0.12825 7.40741E-7 " pathEditMode="relative" rAng="0" ptsTypes="AA">
                                      <p:cBhvr>
                                        <p:cTn id="6" dur="2000" fill="hold"/>
                                        <p:tgtEl>
                                          <p:spTgt spid="12"/>
                                        </p:tgtEl>
                                        <p:attrNameLst>
                                          <p:attrName>ppt_x</p:attrName>
                                          <p:attrName>ppt_y</p:attrName>
                                        </p:attrNameLst>
                                      </p:cBhvr>
                                      <p:rCtr x="6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ext Section Opener 3 Dark">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chemeClr val="bg1">
                    <a:alpha val="80000"/>
                  </a:schemeClr>
                </a:solidFill>
              </a:defRPr>
            </a:lvl1pPr>
          </a:lstStyle>
          <a:p>
            <a:pPr lvl="0"/>
            <a:r>
              <a:rPr lang="en-GB"/>
              <a:t>3</a:t>
            </a:r>
          </a:p>
        </p:txBody>
      </p:sp>
      <p:sp>
        <p:nvSpPr>
          <p:cNvPr id="6" name="Rectangle 5">
            <a:extLst>
              <a:ext uri="{FF2B5EF4-FFF2-40B4-BE49-F238E27FC236}">
                <a16:creationId xmlns:a16="http://schemas.microsoft.com/office/drawing/2014/main" id="{F9495082-DE33-4603-81F4-AE473846DE18}"/>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38144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ext Section Opener 1 Ligh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E93DAEA-1371-40B1-AA61-B7A48DAD0DDD}"/>
              </a:ext>
            </a:extLst>
          </p:cNvPr>
          <p:cNvCxnSpPr>
            <a:cxnSpLocks/>
          </p:cNvCxnSpPr>
          <p:nvPr/>
        </p:nvCxnSpPr>
        <p:spPr>
          <a:xfrm flipH="1">
            <a:off x="-4874462" y="3227163"/>
            <a:ext cx="11014187"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EF57CAE-C614-4FB7-8803-8772B9B9089B}"/>
              </a:ext>
            </a:extLst>
          </p:cNvPr>
          <p:cNvSpPr/>
          <p:nvPr userDrawn="1"/>
        </p:nvSpPr>
        <p:spPr>
          <a:xfrm>
            <a:off x="0" y="0"/>
            <a:ext cx="6203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2" y="2852738"/>
            <a:ext cx="2466739" cy="726893"/>
          </a:xfrm>
        </p:spPr>
        <p:txBody>
          <a:bodyPr anchor="t"/>
          <a:lstStyle>
            <a:lvl1pPr>
              <a:defRPr sz="3600" b="0">
                <a:solidFill>
                  <a:schemeClr val="tx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675C32-E7FA-4FC2-8068-9BCFE3F29195}"/>
              </a:ext>
            </a:extLst>
          </p:cNvPr>
          <p:cNvSpPr>
            <a:spLocks noGrp="1"/>
          </p:cNvSpPr>
          <p:nvPr>
            <p:ph type="body" sz="quarter" idx="10" hasCustomPrompt="1"/>
          </p:nvPr>
        </p:nvSpPr>
        <p:spPr>
          <a:xfrm>
            <a:off x="-292141" y="-1006460"/>
            <a:ext cx="7026275" cy="6857985"/>
          </a:xfrm>
        </p:spPr>
        <p:txBody>
          <a:bodyPr anchor="ctr"/>
          <a:lstStyle>
            <a:lvl1pPr>
              <a:defRPr sz="88000">
                <a:solidFill>
                  <a:srgbClr val="003F2D"/>
                </a:solidFill>
              </a:defRPr>
            </a:lvl1pPr>
          </a:lstStyle>
          <a:p>
            <a:pPr lvl="0"/>
            <a:r>
              <a:rPr lang="en-GB"/>
              <a:t>1</a:t>
            </a:r>
          </a:p>
        </p:txBody>
      </p:sp>
      <p:sp>
        <p:nvSpPr>
          <p:cNvPr id="8" name="Rectangle 7">
            <a:extLst>
              <a:ext uri="{FF2B5EF4-FFF2-40B4-BE49-F238E27FC236}">
                <a16:creationId xmlns:a16="http://schemas.microsoft.com/office/drawing/2014/main" id="{03261D45-4DF4-4F41-AEF1-7DDE0F37B8B5}"/>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160130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1.85185E-6 L 0.21003 -1.85185E-6 " pathEditMode="relative" rAng="0" ptsTypes="AA">
                                      <p:cBhvr>
                                        <p:cTn id="6" dur="2000" fill="hold"/>
                                        <p:tgtEl>
                                          <p:spTgt spid="6"/>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ext Section Opener 2 Ligh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3" y="3192463"/>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0"/>
            <a:ext cx="71707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8"/>
            <a:ext cx="2442886" cy="1773237"/>
          </a:xfrm>
        </p:spPr>
        <p:txBody>
          <a:bodyPr anchor="t"/>
          <a:lstStyle>
            <a:lvl1pPr>
              <a:defRPr sz="3600" b="0">
                <a:solidFill>
                  <a:schemeClr val="tx1"/>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8"/>
            <a:ext cx="2121438" cy="3465507"/>
          </a:xfrm>
        </p:spPr>
        <p:txBody>
          <a:bodyPr anchor="b"/>
          <a:lstStyle>
            <a:lvl1pPr>
              <a:defRPr sz="28000">
                <a:solidFill>
                  <a:srgbClr val="003F2D"/>
                </a:solidFill>
              </a:defRPr>
            </a:lvl1pPr>
          </a:lstStyle>
          <a:p>
            <a:pPr lvl="0"/>
            <a:r>
              <a:rPr lang="en-GB"/>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9" y="3018631"/>
            <a:ext cx="1773237" cy="190500"/>
          </a:xfrm>
        </p:spPr>
        <p:txBody>
          <a:bodyPr/>
          <a:lstStyle>
            <a:lvl1pPr algn="ctr">
              <a:defRPr sz="1050" b="1">
                <a:solidFill>
                  <a:srgbClr val="17E891"/>
                </a:solidFill>
                <a:latin typeface="Space Mono" panose="02000509040000020004" pitchFamily="49" charset="0"/>
              </a:defRPr>
            </a:lvl1pPr>
          </a:lstStyle>
          <a:p>
            <a:pPr lvl="0"/>
            <a:r>
              <a:rPr lang="en-GB"/>
              <a:t>Date</a:t>
            </a:r>
          </a:p>
        </p:txBody>
      </p:sp>
      <p:sp>
        <p:nvSpPr>
          <p:cNvPr id="8" name="Rectangle 7">
            <a:extLst>
              <a:ext uri="{FF2B5EF4-FFF2-40B4-BE49-F238E27FC236}">
                <a16:creationId xmlns:a16="http://schemas.microsoft.com/office/drawing/2014/main" id="{8B45FAF0-946E-4FBC-8110-94C23000D11B}"/>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1508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7.40741E-7 L 0.12825 7.40741E-7 " pathEditMode="relative" rAng="0" ptsTypes="AA">
                                      <p:cBhvr>
                                        <p:cTn id="6" dur="2000" fill="hold"/>
                                        <p:tgtEl>
                                          <p:spTgt spid="12"/>
                                        </p:tgtEl>
                                        <p:attrNameLst>
                                          <p:attrName>ppt_x</p:attrName>
                                          <p:attrName>ppt_y</p:attrName>
                                        </p:attrNameLst>
                                      </p:cBhvr>
                                      <p:rCtr x="6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ext Section Opener 3 Ligh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tx1"/>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rgbClr val="003F2D"/>
                </a:solidFill>
              </a:defRPr>
            </a:lvl1pPr>
          </a:lstStyle>
          <a:p>
            <a:pPr lvl="0"/>
            <a:r>
              <a:rPr lang="en-GB"/>
              <a:t>3</a:t>
            </a:r>
          </a:p>
        </p:txBody>
      </p:sp>
      <p:sp>
        <p:nvSpPr>
          <p:cNvPr id="6" name="Rectangle 5">
            <a:extLst>
              <a:ext uri="{FF2B5EF4-FFF2-40B4-BE49-F238E27FC236}">
                <a16:creationId xmlns:a16="http://schemas.microsoft.com/office/drawing/2014/main" id="{9AA6860F-720A-4E83-A05F-7649D9F6F838}"/>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15795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Image Section Opener 1 Dark">
    <p:bg>
      <p:bgPr>
        <a:solidFill>
          <a:srgbClr val="012A2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05061" y="3376613"/>
            <a:ext cx="2466739" cy="726893"/>
          </a:xfrm>
        </p:spPr>
        <p:txBody>
          <a:bodyPr anchor="t"/>
          <a:lstStyle>
            <a:lvl1pPr>
              <a:defRPr sz="4400" b="0">
                <a:solidFill>
                  <a:schemeClr val="bg1">
                    <a:alpha val="80000"/>
                  </a:schemeClr>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0B80AEDB-7934-4503-BD6D-314ACBAD791D}"/>
              </a:ext>
            </a:extLst>
          </p:cNvPr>
          <p:cNvSpPr>
            <a:spLocks noGrp="1"/>
          </p:cNvSpPr>
          <p:nvPr>
            <p:ph type="body" sz="quarter" idx="10" hasCustomPrompt="1"/>
          </p:nvPr>
        </p:nvSpPr>
        <p:spPr>
          <a:xfrm>
            <a:off x="439200" y="1560786"/>
            <a:ext cx="2121438" cy="1815827"/>
          </a:xfrm>
        </p:spPr>
        <p:txBody>
          <a:bodyPr anchor="t"/>
          <a:lstStyle>
            <a:lvl1pPr>
              <a:lnSpc>
                <a:spcPct val="70000"/>
              </a:lnSpc>
              <a:defRPr sz="18500">
                <a:solidFill>
                  <a:schemeClr val="bg1">
                    <a:alpha val="80000"/>
                  </a:schemeClr>
                </a:solidFill>
              </a:defRPr>
            </a:lvl1pPr>
          </a:lstStyle>
          <a:p>
            <a:pPr lvl="0"/>
            <a:r>
              <a:rPr lang="en-GB"/>
              <a:t>1</a:t>
            </a:r>
          </a:p>
        </p:txBody>
      </p:sp>
      <p:sp>
        <p:nvSpPr>
          <p:cNvPr id="6" name="Picture Placeholder 5">
            <a:extLst>
              <a:ext uri="{FF2B5EF4-FFF2-40B4-BE49-F238E27FC236}">
                <a16:creationId xmlns:a16="http://schemas.microsoft.com/office/drawing/2014/main" id="{B819427E-9467-4012-BAE9-3224FF25637E}"/>
              </a:ext>
            </a:extLst>
          </p:cNvPr>
          <p:cNvSpPr>
            <a:spLocks noGrp="1"/>
          </p:cNvSpPr>
          <p:nvPr>
            <p:ph type="pic" sz="quarter" idx="11"/>
          </p:nvPr>
        </p:nvSpPr>
        <p:spPr>
          <a:xfrm>
            <a:off x="6657975" y="2852738"/>
            <a:ext cx="5021263" cy="3529012"/>
          </a:xfrm>
        </p:spPr>
        <p:txBody>
          <a:bodyPr/>
          <a:lstStyle>
            <a:lvl1pPr>
              <a:defRPr>
                <a:solidFill>
                  <a:schemeClr val="bg1"/>
                </a:solidFill>
              </a:defRPr>
            </a:lvl1pPr>
          </a:lstStyle>
          <a:p>
            <a:r>
              <a:rPr lang="en-US"/>
              <a:t>Click icon to add picture</a:t>
            </a:r>
            <a:endParaRPr lang="en-GB"/>
          </a:p>
        </p:txBody>
      </p:sp>
      <p:sp>
        <p:nvSpPr>
          <p:cNvPr id="5" name="Rectangle 4">
            <a:extLst>
              <a:ext uri="{FF2B5EF4-FFF2-40B4-BE49-F238E27FC236}">
                <a16:creationId xmlns:a16="http://schemas.microsoft.com/office/drawing/2014/main" id="{F4CF045F-0765-4AAF-BBC9-79D2EBF954E7}"/>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1575153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Image Section Opener 2 Dark">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userDrawn="1"/>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chemeClr val="bg1">
                    <a:alpha val="80000"/>
                  </a:schemeClr>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3584575" y="2227263"/>
            <a:ext cx="8094663" cy="4154487"/>
          </a:xfrm>
        </p:spPr>
        <p:txBody>
          <a:bodyPr/>
          <a:lstStyle>
            <a:lvl1pPr>
              <a:defRPr>
                <a:solidFill>
                  <a:schemeClr val="bg1"/>
                </a:solidFill>
              </a:defRPr>
            </a:lvl1pPr>
          </a:lstStyle>
          <a:p>
            <a:r>
              <a:rPr lang="en-US"/>
              <a:t>Click icon to add picture</a:t>
            </a:r>
            <a:endParaRPr lang="en-GB"/>
          </a:p>
        </p:txBody>
      </p:sp>
      <p:sp>
        <p:nvSpPr>
          <p:cNvPr id="8" name="Rectangle 7">
            <a:extLst>
              <a:ext uri="{FF2B5EF4-FFF2-40B4-BE49-F238E27FC236}">
                <a16:creationId xmlns:a16="http://schemas.microsoft.com/office/drawing/2014/main" id="{5501A760-336A-4A81-AB0B-DB2557C3CE19}"/>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33623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mage Section Opener 3 Dark">
    <p:bg>
      <p:bgPr>
        <a:solidFill>
          <a:srgbClr val="012A2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1601788"/>
            <a:ext cx="2971800" cy="2398712"/>
          </a:xfrm>
        </p:spPr>
        <p:txBody>
          <a:bodyPr anchor="t"/>
          <a:lstStyle>
            <a:lvl1pPr>
              <a:defRPr sz="44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511175" y="352424"/>
            <a:ext cx="1436687" cy="1147763"/>
          </a:xfrm>
        </p:spPr>
        <p:txBody>
          <a:bodyPr anchor="b"/>
          <a:lstStyle>
            <a:lvl1pPr algn="l">
              <a:defRPr sz="9600">
                <a:solidFill>
                  <a:schemeClr val="bg1">
                    <a:alpha val="80000"/>
                  </a:schemeClr>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7683500" y="476251"/>
            <a:ext cx="3995738" cy="5905500"/>
          </a:xfrm>
        </p:spPr>
        <p:txBody>
          <a:bodyPr/>
          <a:lstStyle>
            <a:lvl1pPr>
              <a:defRPr>
                <a:solidFill>
                  <a:schemeClr val="bg1"/>
                </a:solidFill>
              </a:defRPr>
            </a:lvl1pPr>
          </a:lstStyle>
          <a:p>
            <a:r>
              <a:rPr lang="en-US"/>
              <a:t>Click icon to add picture</a:t>
            </a:r>
            <a:endParaRPr lang="en-GB"/>
          </a:p>
        </p:txBody>
      </p:sp>
      <p:sp>
        <p:nvSpPr>
          <p:cNvPr id="6" name="Rectangle 5">
            <a:extLst>
              <a:ext uri="{FF2B5EF4-FFF2-40B4-BE49-F238E27FC236}">
                <a16:creationId xmlns:a16="http://schemas.microsoft.com/office/drawing/2014/main" id="{E96FE05C-2705-4CC8-87B6-00D65600CEBE}"/>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1080689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Image Section Opener 1 Ligh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05061" y="3376613"/>
            <a:ext cx="2466739" cy="726893"/>
          </a:xfrm>
        </p:spPr>
        <p:txBody>
          <a:bodyPr anchor="t"/>
          <a:lstStyle>
            <a:lvl1pPr>
              <a:defRPr sz="4400" b="0">
                <a:solidFill>
                  <a:schemeClr val="tx1"/>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0B80AEDB-7934-4503-BD6D-314ACBAD791D}"/>
              </a:ext>
            </a:extLst>
          </p:cNvPr>
          <p:cNvSpPr>
            <a:spLocks noGrp="1"/>
          </p:cNvSpPr>
          <p:nvPr>
            <p:ph type="body" sz="quarter" idx="10" hasCustomPrompt="1"/>
          </p:nvPr>
        </p:nvSpPr>
        <p:spPr>
          <a:xfrm>
            <a:off x="439200" y="1560786"/>
            <a:ext cx="2121438" cy="1815827"/>
          </a:xfrm>
        </p:spPr>
        <p:txBody>
          <a:bodyPr anchor="t"/>
          <a:lstStyle>
            <a:lvl1pPr>
              <a:lnSpc>
                <a:spcPct val="70000"/>
              </a:lnSpc>
              <a:defRPr sz="18500">
                <a:solidFill>
                  <a:srgbClr val="003F2D"/>
                </a:solidFill>
              </a:defRPr>
            </a:lvl1pPr>
          </a:lstStyle>
          <a:p>
            <a:pPr lvl="0"/>
            <a:r>
              <a:rPr lang="en-GB"/>
              <a:t>1</a:t>
            </a:r>
          </a:p>
        </p:txBody>
      </p:sp>
      <p:sp>
        <p:nvSpPr>
          <p:cNvPr id="6" name="Picture Placeholder 5">
            <a:extLst>
              <a:ext uri="{FF2B5EF4-FFF2-40B4-BE49-F238E27FC236}">
                <a16:creationId xmlns:a16="http://schemas.microsoft.com/office/drawing/2014/main" id="{B819427E-9467-4012-BAE9-3224FF25637E}"/>
              </a:ext>
            </a:extLst>
          </p:cNvPr>
          <p:cNvSpPr>
            <a:spLocks noGrp="1"/>
          </p:cNvSpPr>
          <p:nvPr>
            <p:ph type="pic" sz="quarter" idx="11"/>
          </p:nvPr>
        </p:nvSpPr>
        <p:spPr>
          <a:xfrm>
            <a:off x="6657975" y="2852738"/>
            <a:ext cx="5021263" cy="3529012"/>
          </a:xfrm>
        </p:spPr>
        <p:txBody>
          <a:bodyPr/>
          <a:lstStyle>
            <a:lvl1pPr>
              <a:defRPr>
                <a:solidFill>
                  <a:schemeClr val="accent5"/>
                </a:solidFill>
              </a:defRPr>
            </a:lvl1pPr>
          </a:lstStyle>
          <a:p>
            <a:r>
              <a:rPr lang="en-US"/>
              <a:t>Click icon to add picture</a:t>
            </a:r>
            <a:endParaRPr lang="en-GB"/>
          </a:p>
        </p:txBody>
      </p:sp>
      <p:sp>
        <p:nvSpPr>
          <p:cNvPr id="7" name="Rectangle 6">
            <a:extLst>
              <a:ext uri="{FF2B5EF4-FFF2-40B4-BE49-F238E27FC236}">
                <a16:creationId xmlns:a16="http://schemas.microsoft.com/office/drawing/2014/main" id="{0D6FD764-CC11-4A86-8614-81290847D96E}"/>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4064418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Section Opener 2 Ligh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userDrawn="1"/>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tx1"/>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rgbClr val="003F2D"/>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3584575" y="2227263"/>
            <a:ext cx="8094663" cy="4154487"/>
          </a:xfrm>
        </p:spPr>
        <p:txBody>
          <a:bodyPr/>
          <a:lstStyle>
            <a:lvl1pPr>
              <a:defRPr>
                <a:solidFill>
                  <a:schemeClr val="accent5"/>
                </a:solidFill>
              </a:defRPr>
            </a:lvl1pPr>
          </a:lstStyle>
          <a:p>
            <a:r>
              <a:rPr lang="en-US"/>
              <a:t>Click icon to add picture</a:t>
            </a:r>
            <a:endParaRPr lang="en-GB"/>
          </a:p>
        </p:txBody>
      </p:sp>
      <p:sp>
        <p:nvSpPr>
          <p:cNvPr id="8" name="Rectangle 7">
            <a:extLst>
              <a:ext uri="{FF2B5EF4-FFF2-40B4-BE49-F238E27FC236}">
                <a16:creationId xmlns:a16="http://schemas.microsoft.com/office/drawing/2014/main" id="{67115F19-7EBC-428B-BB66-1CCC4F0FAD33}"/>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41999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ext Cover 3">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457151"/>
            <a:ext cx="7070725" cy="3168821"/>
          </a:xfrm>
        </p:spPr>
        <p:txBody>
          <a:bodyPr/>
          <a:lstStyle>
            <a:lvl1pPr>
              <a:defRPr sz="6600">
                <a:solidFill>
                  <a:schemeClr val="accent6"/>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93749" y="4727575"/>
            <a:ext cx="5522912" cy="1250951"/>
          </a:xfrm>
        </p:spPr>
        <p:txBody>
          <a:bodyPr tIns="0">
            <a:noAutofit/>
          </a:bodyPr>
          <a:lstStyle>
            <a:lvl1pPr>
              <a:spcBef>
                <a:spcPts val="0"/>
              </a:spcBef>
              <a:spcAft>
                <a:spcPts val="0"/>
              </a:spcAft>
              <a:defRPr sz="1700">
                <a:solidFill>
                  <a:schemeClr val="tx1"/>
                </a:solidFill>
                <a:latin typeface="+mn-lt"/>
              </a:defRPr>
            </a:lvl1pPr>
            <a:lvl2pPr>
              <a:spcBef>
                <a:spcPts val="0"/>
              </a:spcBef>
              <a:spcAft>
                <a:spcPts val="0"/>
              </a:spcAft>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GB"/>
              <a:t>Subheading</a:t>
            </a:r>
          </a:p>
          <a:p>
            <a:pPr lvl="1"/>
            <a:r>
              <a:rPr lang="en-GB"/>
              <a:t>Subheading 2</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BRE Vector Logo">
            <a:extLst>
              <a:ext uri="{FF2B5EF4-FFF2-40B4-BE49-F238E27FC236}">
                <a16:creationId xmlns:a16="http://schemas.microsoft.com/office/drawing/2014/main" id="{DD23A135-161C-46FC-B786-381F0472101C}"/>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1183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Image Section Opener 3 Ligh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1601788"/>
            <a:ext cx="2971800" cy="2398712"/>
          </a:xfrm>
        </p:spPr>
        <p:txBody>
          <a:bodyPr anchor="t"/>
          <a:lstStyle>
            <a:lvl1pPr>
              <a:defRPr sz="4400" b="0">
                <a:solidFill>
                  <a:schemeClr val="tx1"/>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511175" y="352424"/>
            <a:ext cx="1436687" cy="1147763"/>
          </a:xfrm>
        </p:spPr>
        <p:txBody>
          <a:bodyPr anchor="b"/>
          <a:lstStyle>
            <a:lvl1pPr algn="l">
              <a:defRPr sz="9600">
                <a:solidFill>
                  <a:srgbClr val="003F2D"/>
                </a:solidFill>
              </a:defRPr>
            </a:lvl1pPr>
          </a:lstStyle>
          <a:p>
            <a:pPr lvl="0"/>
            <a:r>
              <a:rPr lang="en-GB"/>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7683500" y="476251"/>
            <a:ext cx="3995738" cy="5905500"/>
          </a:xfrm>
        </p:spPr>
        <p:txBody>
          <a:bodyPr/>
          <a:lstStyle>
            <a:lvl1pPr>
              <a:defRPr>
                <a:solidFill>
                  <a:schemeClr val="accent5"/>
                </a:solidFill>
              </a:defRPr>
            </a:lvl1pPr>
          </a:lstStyle>
          <a:p>
            <a:r>
              <a:rPr lang="en-US"/>
              <a:t>Click icon to add picture</a:t>
            </a:r>
            <a:endParaRPr lang="en-GB"/>
          </a:p>
        </p:txBody>
      </p:sp>
      <p:sp>
        <p:nvSpPr>
          <p:cNvPr id="6" name="Rectangle 5">
            <a:extLst>
              <a:ext uri="{FF2B5EF4-FFF2-40B4-BE49-F238E27FC236}">
                <a16:creationId xmlns:a16="http://schemas.microsoft.com/office/drawing/2014/main" id="{80F33480-D468-4702-ADB1-1092F24E9066}"/>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Do not add speakers to section break! </a:t>
            </a:r>
            <a:br>
              <a:rPr lang="en-GB" sz="1200">
                <a:solidFill>
                  <a:schemeClr val="bg1"/>
                </a:solidFill>
                <a:latin typeface="Calibre-Semibold" panose="020B0703030202060203" pitchFamily="34" charset="0"/>
              </a:rPr>
            </a:br>
            <a:r>
              <a:rPr lang="en-GB" sz="1200">
                <a:solidFill>
                  <a:schemeClr val="bg1"/>
                </a:solidFill>
              </a:rPr>
              <a:t>Use a separate </a:t>
            </a:r>
            <a:br>
              <a:rPr lang="en-GB" sz="1200">
                <a:solidFill>
                  <a:schemeClr val="bg1"/>
                </a:solidFill>
              </a:rPr>
            </a:br>
            <a:r>
              <a:rPr lang="en-GB" sz="1200">
                <a:solidFill>
                  <a:schemeClr val="bg1"/>
                </a:solidFill>
              </a:rPr>
              <a:t>slide following section break.</a:t>
            </a:r>
          </a:p>
        </p:txBody>
      </p:sp>
    </p:spTree>
    <p:extLst>
      <p:ext uri="{BB962C8B-B14F-4D97-AF65-F5344CB8AC3E}">
        <p14:creationId xmlns:p14="http://schemas.microsoft.com/office/powerpoint/2010/main" val="1347992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ext Quote 1">
    <p:bg>
      <p:bgPr>
        <a:solidFill>
          <a:schemeClr val="tx1"/>
        </a:solidFill>
        <a:effectLst/>
      </p:bgPr>
    </p:bg>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86713B7F-2214-EC45-B16D-691521DFD097}"/>
              </a:ext>
            </a:extLst>
          </p:cNvPr>
          <p:cNvSpPr>
            <a:spLocks noGrp="1"/>
          </p:cNvSpPr>
          <p:nvPr>
            <p:ph type="body" sz="quarter" idx="15"/>
          </p:nvPr>
        </p:nvSpPr>
        <p:spPr>
          <a:xfrm>
            <a:off x="2047875" y="5978525"/>
            <a:ext cx="3484563" cy="377825"/>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US"/>
              <a:t>Click to edit Master text styles</a:t>
            </a:r>
          </a:p>
        </p:txBody>
      </p:sp>
      <p:sp>
        <p:nvSpPr>
          <p:cNvPr id="17" name="Title 16">
            <a:extLst>
              <a:ext uri="{FF2B5EF4-FFF2-40B4-BE49-F238E27FC236}">
                <a16:creationId xmlns:a16="http://schemas.microsoft.com/office/drawing/2014/main" id="{84F3302C-956C-4D92-A7AC-A2576257DE4C}"/>
              </a:ext>
            </a:extLst>
          </p:cNvPr>
          <p:cNvSpPr>
            <a:spLocks noGrp="1"/>
          </p:cNvSpPr>
          <p:nvPr>
            <p:ph type="title"/>
          </p:nvPr>
        </p:nvSpPr>
        <p:spPr>
          <a:xfrm>
            <a:off x="2048404" y="452438"/>
            <a:ext cx="8094134" cy="5430837"/>
          </a:xfrm>
        </p:spPr>
        <p:txBody>
          <a:bodyPr tIns="0" anchor="ctr"/>
          <a:lstStyle>
            <a:lvl1pPr>
              <a:defRPr sz="7600">
                <a:solidFill>
                  <a:schemeClr val="accent3"/>
                </a:solidFill>
              </a:defRPr>
            </a:lvl1pPr>
          </a:lstStyle>
          <a:p>
            <a:r>
              <a:rPr lang="en-US"/>
              <a:t>Click to edit Master title style</a:t>
            </a:r>
            <a:endParaRPr lang="en-GB"/>
          </a:p>
        </p:txBody>
      </p:sp>
      <p:sp>
        <p:nvSpPr>
          <p:cNvPr id="14" name="TextBox 13">
            <a:extLst>
              <a:ext uri="{FF2B5EF4-FFF2-40B4-BE49-F238E27FC236}">
                <a16:creationId xmlns:a16="http://schemas.microsoft.com/office/drawing/2014/main" id="{35D231BF-12DF-4AA6-8A1D-225A3C833697}"/>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2" name="TextBox 11">
            <a:extLst>
              <a:ext uri="{FF2B5EF4-FFF2-40B4-BE49-F238E27FC236}">
                <a16:creationId xmlns:a16="http://schemas.microsoft.com/office/drawing/2014/main" id="{E78127E9-DB37-431B-B7CA-4D1DA013E6F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5" name="Opening Quote">
            <a:extLst>
              <a:ext uri="{FF2B5EF4-FFF2-40B4-BE49-F238E27FC236}">
                <a16:creationId xmlns:a16="http://schemas.microsoft.com/office/drawing/2014/main" id="{82769C9B-5FF1-4657-8617-4C106AC7AC3B}"/>
              </a:ext>
            </a:extLst>
          </p:cNvPr>
          <p:cNvSpPr>
            <a:spLocks noChangeAspect="1"/>
          </p:cNvSpPr>
          <p:nvPr userDrawn="1"/>
        </p:nvSpPr>
        <p:spPr>
          <a:xfrm>
            <a:off x="504470" y="2664569"/>
            <a:ext cx="923544" cy="712044"/>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a:p>
        </p:txBody>
      </p:sp>
      <p:sp>
        <p:nvSpPr>
          <p:cNvPr id="20" name="Closing Quote">
            <a:extLst>
              <a:ext uri="{FF2B5EF4-FFF2-40B4-BE49-F238E27FC236}">
                <a16:creationId xmlns:a16="http://schemas.microsoft.com/office/drawing/2014/main" id="{76DE9EC9-E3B5-4208-8CB4-F198CB66496D}"/>
              </a:ext>
            </a:extLst>
          </p:cNvPr>
          <p:cNvSpPr>
            <a:spLocks noChangeAspect="1"/>
          </p:cNvSpPr>
          <p:nvPr userDrawn="1"/>
        </p:nvSpPr>
        <p:spPr>
          <a:xfrm>
            <a:off x="10755694" y="2664569"/>
            <a:ext cx="923544" cy="712044"/>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spcAft>
                <a:spcPts val="300"/>
              </a:spcAft>
            </a:pPr>
            <a:endParaRPr lang="en-GB">
              <a:solidFill>
                <a:schemeClr val="bg1"/>
              </a:solidFill>
            </a:endParaRPr>
          </a:p>
        </p:txBody>
      </p:sp>
    </p:spTree>
    <p:extLst>
      <p:ext uri="{BB962C8B-B14F-4D97-AF65-F5344CB8AC3E}">
        <p14:creationId xmlns:p14="http://schemas.microsoft.com/office/powerpoint/2010/main" val="197800437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ext Quote 2">
    <p:bg>
      <p:bgPr>
        <a:solidFill>
          <a:schemeClr val="tx1"/>
        </a:solid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75403291-4461-41FB-9C05-5D224A319BFE}"/>
              </a:ext>
            </a:extLst>
          </p:cNvPr>
          <p:cNvSpPr>
            <a:spLocks noGrp="1"/>
          </p:cNvSpPr>
          <p:nvPr>
            <p:ph type="body" sz="quarter" idx="46"/>
          </p:nvPr>
        </p:nvSpPr>
        <p:spPr>
          <a:xfrm>
            <a:off x="504470" y="1556659"/>
            <a:ext cx="1687299" cy="243656"/>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US"/>
              <a:t>Click to edit Master text styles</a:t>
            </a:r>
          </a:p>
        </p:txBody>
      </p:sp>
      <p:sp>
        <p:nvSpPr>
          <p:cNvPr id="9" name="Text Placeholder 10">
            <a:extLst>
              <a:ext uri="{FF2B5EF4-FFF2-40B4-BE49-F238E27FC236}">
                <a16:creationId xmlns:a16="http://schemas.microsoft.com/office/drawing/2014/main" id="{F20A762D-6EE7-4EA9-A463-536C42903C04}"/>
              </a:ext>
            </a:extLst>
          </p:cNvPr>
          <p:cNvSpPr>
            <a:spLocks noGrp="1"/>
          </p:cNvSpPr>
          <p:nvPr>
            <p:ph type="body" sz="quarter" idx="16"/>
          </p:nvPr>
        </p:nvSpPr>
        <p:spPr>
          <a:xfrm>
            <a:off x="504470" y="1811550"/>
            <a:ext cx="1687299" cy="243656"/>
          </a:xfrm>
          <a:prstGeom prst="rect">
            <a:avLst/>
          </a:prstGeom>
        </p:spPr>
        <p:txBody>
          <a:bodyPr tIns="0"/>
          <a:lstStyle>
            <a:lvl1pPr marL="7701" algn="l" defTabSz="554492" rtl="0" eaLnBrk="1" latinLnBrk="0" hangingPunct="1">
              <a:lnSpc>
                <a:spcPts val="1868"/>
              </a:lnSpc>
              <a:defRPr lang="en-US" sz="1698" b="0" i="0" kern="0" dirty="0">
                <a:solidFill>
                  <a:srgbClr val="CAD1D2"/>
                </a:solidFill>
                <a:latin typeface="Calibre"/>
                <a:ea typeface="+mj-ea"/>
                <a:cs typeface="Calibre"/>
              </a:defRPr>
            </a:lvl1pPr>
          </a:lstStyle>
          <a:p>
            <a:pPr lvl="0"/>
            <a:r>
              <a:rPr lang="en-US"/>
              <a:t>Click to edit Master text styles</a:t>
            </a:r>
          </a:p>
        </p:txBody>
      </p:sp>
      <p:sp>
        <p:nvSpPr>
          <p:cNvPr id="10" name="Title 16">
            <a:extLst>
              <a:ext uri="{FF2B5EF4-FFF2-40B4-BE49-F238E27FC236}">
                <a16:creationId xmlns:a16="http://schemas.microsoft.com/office/drawing/2014/main" id="{9FAFE378-6B41-4CCA-BF34-5E1D9ACE1F13}"/>
              </a:ext>
            </a:extLst>
          </p:cNvPr>
          <p:cNvSpPr>
            <a:spLocks noGrp="1"/>
          </p:cNvSpPr>
          <p:nvPr>
            <p:ph type="title"/>
          </p:nvPr>
        </p:nvSpPr>
        <p:spPr>
          <a:xfrm>
            <a:off x="4097866" y="1318057"/>
            <a:ext cx="6557434" cy="4034991"/>
          </a:xfrm>
        </p:spPr>
        <p:txBody>
          <a:bodyPr tIns="0"/>
          <a:lstStyle>
            <a:lvl1pPr>
              <a:defRPr sz="7600">
                <a:solidFill>
                  <a:srgbClr val="CAD1D2"/>
                </a:solidFill>
              </a:defRPr>
            </a:lvl1pPr>
          </a:lstStyle>
          <a:p>
            <a:r>
              <a:rPr lang="en-US"/>
              <a:t>Click to edit Master title style</a:t>
            </a:r>
            <a:endParaRPr lang="en-GB"/>
          </a:p>
        </p:txBody>
      </p:sp>
      <p:sp>
        <p:nvSpPr>
          <p:cNvPr id="17" name="TextBox 16">
            <a:extLst>
              <a:ext uri="{FF2B5EF4-FFF2-40B4-BE49-F238E27FC236}">
                <a16:creationId xmlns:a16="http://schemas.microsoft.com/office/drawing/2014/main" id="{A6AD595E-9438-4AA7-AE3E-7A280FAB771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8" name="TextBox 17">
            <a:extLst>
              <a:ext uri="{FF2B5EF4-FFF2-40B4-BE49-F238E27FC236}">
                <a16:creationId xmlns:a16="http://schemas.microsoft.com/office/drawing/2014/main" id="{176FE298-427E-4552-BF1F-AEEAA2F48BA5}"/>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20" name="Opening Quote">
            <a:extLst>
              <a:ext uri="{FF2B5EF4-FFF2-40B4-BE49-F238E27FC236}">
                <a16:creationId xmlns:a16="http://schemas.microsoft.com/office/drawing/2014/main" id="{58D3F7D6-A2FF-45F1-88DD-CDA086CC8602}"/>
              </a:ext>
            </a:extLst>
          </p:cNvPr>
          <p:cNvSpPr>
            <a:spLocks noChangeAspect="1"/>
          </p:cNvSpPr>
          <p:nvPr userDrawn="1"/>
        </p:nvSpPr>
        <p:spPr>
          <a:xfrm>
            <a:off x="4100610" y="353034"/>
            <a:ext cx="685800" cy="52874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a:p>
        </p:txBody>
      </p:sp>
      <p:sp>
        <p:nvSpPr>
          <p:cNvPr id="21" name="Closing Quote">
            <a:extLst>
              <a:ext uri="{FF2B5EF4-FFF2-40B4-BE49-F238E27FC236}">
                <a16:creationId xmlns:a16="http://schemas.microsoft.com/office/drawing/2014/main" id="{110AA37A-696F-461E-9566-F396BE874D7F}"/>
              </a:ext>
            </a:extLst>
          </p:cNvPr>
          <p:cNvSpPr>
            <a:spLocks noChangeAspect="1"/>
          </p:cNvSpPr>
          <p:nvPr userDrawn="1"/>
        </p:nvSpPr>
        <p:spPr>
          <a:xfrm>
            <a:off x="4097866" y="5843674"/>
            <a:ext cx="685800" cy="528746"/>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spcAft>
                <a:spcPts val="300"/>
              </a:spcAft>
            </a:pPr>
            <a:endParaRPr lang="en-GB">
              <a:solidFill>
                <a:schemeClr val="bg1"/>
              </a:solidFill>
            </a:endParaRPr>
          </a:p>
        </p:txBody>
      </p:sp>
    </p:spTree>
    <p:extLst>
      <p:ext uri="{BB962C8B-B14F-4D97-AF65-F5344CB8AC3E}">
        <p14:creationId xmlns:p14="http://schemas.microsoft.com/office/powerpoint/2010/main" val="277953713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ext Quote 3">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36700" y="3092809"/>
            <a:ext cx="9118600" cy="637097"/>
          </a:xfrm>
          <a:prstGeom prst="rect">
            <a:avLst/>
          </a:prstGeom>
        </p:spPr>
        <p:txBody>
          <a:bodyPr wrap="square" lIns="0" tIns="0" rIns="0" bIns="0" anchor="b">
            <a:spAutoFit/>
          </a:bodyPr>
          <a:lstStyle>
            <a:lvl1pPr algn="ctr">
              <a:lnSpc>
                <a:spcPct val="90000"/>
              </a:lnSpc>
              <a:defRPr sz="4600" b="0" i="0">
                <a:solidFill>
                  <a:srgbClr val="CAD1D2"/>
                </a:solidFill>
                <a:latin typeface="Financier Display"/>
                <a:cs typeface="Financier Display"/>
              </a:defRPr>
            </a:lvl1pPr>
          </a:lstStyle>
          <a:p>
            <a:r>
              <a:rPr lang="en-US"/>
              <a:t>Click to edit Master title style</a:t>
            </a:r>
            <a:endParaRPr lang="en-GB"/>
          </a:p>
        </p:txBody>
      </p:sp>
      <p:sp>
        <p:nvSpPr>
          <p:cNvPr id="16" name="Text Placeholder 10">
            <a:extLst>
              <a:ext uri="{FF2B5EF4-FFF2-40B4-BE49-F238E27FC236}">
                <a16:creationId xmlns:a16="http://schemas.microsoft.com/office/drawing/2014/main" id="{5750BA3A-52DC-41A4-A658-8078E25D0140}"/>
              </a:ext>
            </a:extLst>
          </p:cNvPr>
          <p:cNvSpPr>
            <a:spLocks noGrp="1"/>
          </p:cNvSpPr>
          <p:nvPr>
            <p:ph type="body" sz="quarter" idx="46" hasCustomPrompt="1"/>
          </p:nvPr>
        </p:nvSpPr>
        <p:spPr>
          <a:xfrm>
            <a:off x="8707438" y="4102100"/>
            <a:ext cx="1946276" cy="1590928"/>
          </a:xfrm>
          <a:prstGeom prst="rect">
            <a:avLst/>
          </a:prstGeom>
        </p:spPr>
        <p:txBody>
          <a:bodyPr anchor="t"/>
          <a:lstStyle>
            <a:lvl1pPr marL="7701" algn="r"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gn="r">
              <a:lnSpc>
                <a:spcPct val="90000"/>
              </a:lnSpc>
              <a:spcAft>
                <a:spcPts val="0"/>
              </a:spcAft>
              <a:defRPr sz="1700">
                <a:solidFill>
                  <a:srgbClr val="CAD0D2"/>
                </a:solidFill>
                <a:latin typeface="+mn-lt"/>
              </a:defRPr>
            </a:lvl2pPr>
          </a:lstStyle>
          <a:p>
            <a:pPr lvl="0"/>
            <a:r>
              <a:rPr lang="en-GB"/>
              <a:t>Name</a:t>
            </a:r>
          </a:p>
          <a:p>
            <a:pPr lvl="1"/>
            <a:r>
              <a:rPr lang="en-GB"/>
              <a:t>Title</a:t>
            </a:r>
          </a:p>
        </p:txBody>
      </p:sp>
      <p:sp>
        <p:nvSpPr>
          <p:cNvPr id="14" name="TextBox 13">
            <a:extLst>
              <a:ext uri="{FF2B5EF4-FFF2-40B4-BE49-F238E27FC236}">
                <a16:creationId xmlns:a16="http://schemas.microsoft.com/office/drawing/2014/main" id="{1A4E8BEF-6622-4062-86F9-CE4DE20D052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5" name="TextBox 14">
            <a:extLst>
              <a:ext uri="{FF2B5EF4-FFF2-40B4-BE49-F238E27FC236}">
                <a16:creationId xmlns:a16="http://schemas.microsoft.com/office/drawing/2014/main" id="{68AB1674-9492-4197-834A-32CF410DC24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8" name="Opening Quote">
            <a:extLst>
              <a:ext uri="{FF2B5EF4-FFF2-40B4-BE49-F238E27FC236}">
                <a16:creationId xmlns:a16="http://schemas.microsoft.com/office/drawing/2014/main" id="{D6269C3F-E0E2-4BBC-9F9B-F8999172E0EF}"/>
              </a:ext>
            </a:extLst>
          </p:cNvPr>
          <p:cNvSpPr>
            <a:spLocks noChangeAspect="1"/>
          </p:cNvSpPr>
          <p:nvPr userDrawn="1"/>
        </p:nvSpPr>
        <p:spPr>
          <a:xfrm>
            <a:off x="578066" y="2229136"/>
            <a:ext cx="685800" cy="52874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a:p>
        </p:txBody>
      </p:sp>
      <p:sp>
        <p:nvSpPr>
          <p:cNvPr id="19" name="Closing Quote">
            <a:extLst>
              <a:ext uri="{FF2B5EF4-FFF2-40B4-BE49-F238E27FC236}">
                <a16:creationId xmlns:a16="http://schemas.microsoft.com/office/drawing/2014/main" id="{9B9B38E5-0096-413E-902E-55D8FAE3C3D7}"/>
              </a:ext>
            </a:extLst>
          </p:cNvPr>
          <p:cNvSpPr>
            <a:spLocks noChangeAspect="1"/>
          </p:cNvSpPr>
          <p:nvPr userDrawn="1"/>
        </p:nvSpPr>
        <p:spPr>
          <a:xfrm>
            <a:off x="11007081" y="4088580"/>
            <a:ext cx="685800" cy="528746"/>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0" rIns="45720" bIns="0" rtlCol="0" anchor="ctr">
            <a:noAutofit/>
          </a:bodyPr>
          <a:lstStyle/>
          <a:p>
            <a:pPr algn="ctr">
              <a:spcAft>
                <a:spcPts val="300"/>
              </a:spcAft>
            </a:pPr>
            <a:endParaRPr lang="en-GB">
              <a:solidFill>
                <a:schemeClr val="bg1"/>
              </a:solidFill>
            </a:endParaRPr>
          </a:p>
        </p:txBody>
      </p:sp>
    </p:spTree>
    <p:extLst>
      <p:ext uri="{BB962C8B-B14F-4D97-AF65-F5344CB8AC3E}">
        <p14:creationId xmlns:p14="http://schemas.microsoft.com/office/powerpoint/2010/main" val="3334906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57200"/>
            <a:ext cx="9118600" cy="5943600"/>
          </a:xfrm>
          <a:prstGeom prst="rect">
            <a:avLst/>
          </a:prstGeom>
          <a:noFill/>
        </p:spPr>
        <p:txBody>
          <a:bodyPr/>
          <a:lstStyle>
            <a:lvl1pPr>
              <a:defRPr>
                <a:solidFill>
                  <a:schemeClr val="bg1"/>
                </a:solidFill>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5" y="1596707"/>
            <a:ext cx="1947863" cy="3024188"/>
          </a:xfrm>
        </p:spPr>
        <p:txBody>
          <a:bodyPr tIns="0"/>
          <a:lstStyle>
            <a:lvl1pPr>
              <a:defRPr sz="1800">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5" y="4727575"/>
            <a:ext cx="1687299"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GB"/>
              <a:t>Name</a:t>
            </a:r>
          </a:p>
          <a:p>
            <a:pPr lvl="1"/>
            <a:r>
              <a:rPr lang="en-GB"/>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578872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Image Quote 2">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1596706"/>
            <a:ext cx="3997325" cy="4785043"/>
          </a:xfrm>
          <a:prstGeom prst="rect">
            <a:avLst/>
          </a:prstGeom>
          <a:noFill/>
        </p:spPr>
        <p:txBody>
          <a:bodyPr/>
          <a:lstStyle>
            <a:lvl1pPr>
              <a:defRPr>
                <a:solidFill>
                  <a:schemeClr val="bg1"/>
                </a:solidFill>
              </a:defRPr>
            </a:lvl1pPr>
          </a:lstStyle>
          <a:p>
            <a:r>
              <a:rPr lang="en-US"/>
              <a:t>Click icon to add picture</a:t>
            </a:r>
            <a:endParaRPr lang="en-GB"/>
          </a:p>
        </p:txBody>
      </p:sp>
      <p:sp>
        <p:nvSpPr>
          <p:cNvPr id="7" name="Text Placeholder 10">
            <a:extLst>
              <a:ext uri="{FF2B5EF4-FFF2-40B4-BE49-F238E27FC236}">
                <a16:creationId xmlns:a16="http://schemas.microsoft.com/office/drawing/2014/main" id="{10616811-862F-4B2B-8023-56408E854F51}"/>
              </a:ext>
            </a:extLst>
          </p:cNvPr>
          <p:cNvSpPr>
            <a:spLocks noGrp="1"/>
          </p:cNvSpPr>
          <p:nvPr>
            <p:ph type="body" sz="quarter" idx="46" hasCustomPrompt="1"/>
          </p:nvPr>
        </p:nvSpPr>
        <p:spPr>
          <a:xfrm>
            <a:off x="512762" y="435258"/>
            <a:ext cx="1946276"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nSpc>
                <a:spcPct val="90000"/>
              </a:lnSpc>
              <a:spcAft>
                <a:spcPts val="0"/>
              </a:spcAft>
              <a:defRPr sz="1700">
                <a:solidFill>
                  <a:srgbClr val="CAD0D2"/>
                </a:solidFill>
                <a:latin typeface="+mn-lt"/>
              </a:defRPr>
            </a:lvl2pPr>
          </a:lstStyle>
          <a:p>
            <a:pPr lvl="0"/>
            <a:r>
              <a:rPr lang="en-GB"/>
              <a:t>Name</a:t>
            </a:r>
          </a:p>
          <a:p>
            <a:pPr lvl="1"/>
            <a:r>
              <a:rPr lang="en-GB"/>
              <a:t>Title</a:t>
            </a:r>
          </a:p>
        </p:txBody>
      </p:sp>
      <p:cxnSp>
        <p:nvCxnSpPr>
          <p:cNvPr id="9" name="Straight Connector 8">
            <a:extLst>
              <a:ext uri="{FF2B5EF4-FFF2-40B4-BE49-F238E27FC236}">
                <a16:creationId xmlns:a16="http://schemas.microsoft.com/office/drawing/2014/main" id="{E1DD74FA-C762-48A2-89CD-3EF7EAB9017C}"/>
              </a:ext>
            </a:extLst>
          </p:cNvPr>
          <p:cNvCxnSpPr>
            <a:cxnSpLocks/>
          </p:cNvCxnSpPr>
          <p:nvPr userDrawn="1"/>
        </p:nvCxnSpPr>
        <p:spPr>
          <a:xfrm flipH="1">
            <a:off x="3584575" y="606041"/>
            <a:ext cx="399732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1" name="Title 16">
            <a:extLst>
              <a:ext uri="{FF2B5EF4-FFF2-40B4-BE49-F238E27FC236}">
                <a16:creationId xmlns:a16="http://schemas.microsoft.com/office/drawing/2014/main" id="{3FFE17E8-D69A-4AEE-8B9D-1B946AA990F9}"/>
              </a:ext>
            </a:extLst>
          </p:cNvPr>
          <p:cNvSpPr>
            <a:spLocks noGrp="1"/>
          </p:cNvSpPr>
          <p:nvPr>
            <p:ph type="title" hasCustomPrompt="1"/>
          </p:nvPr>
        </p:nvSpPr>
        <p:spPr>
          <a:xfrm>
            <a:off x="8194674" y="338012"/>
            <a:ext cx="3484564" cy="5076711"/>
          </a:xfrm>
        </p:spPr>
        <p:txBody>
          <a:bodyPr tIns="0"/>
          <a:lstStyle>
            <a:lvl1pPr marL="268288" indent="-268288">
              <a:lnSpc>
                <a:spcPct val="88000"/>
              </a:lnSpc>
              <a:defRPr sz="6600">
                <a:solidFill>
                  <a:srgbClr val="CAD1D2"/>
                </a:solidFill>
              </a:defRPr>
            </a:lvl1pPr>
          </a:lstStyle>
          <a:p>
            <a:r>
              <a:rPr lang="en-GB"/>
              <a:t>“Click to edit Master title style</a:t>
            </a:r>
          </a:p>
        </p:txBody>
      </p:sp>
      <p:sp>
        <p:nvSpPr>
          <p:cNvPr id="8" name="TextBox 7">
            <a:extLst>
              <a:ext uri="{FF2B5EF4-FFF2-40B4-BE49-F238E27FC236}">
                <a16:creationId xmlns:a16="http://schemas.microsoft.com/office/drawing/2014/main" id="{248A47BC-4AFE-4833-ACB5-0154C03F0E0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3" name="TextBox 12">
            <a:extLst>
              <a:ext uri="{FF2B5EF4-FFF2-40B4-BE49-F238E27FC236}">
                <a16:creationId xmlns:a16="http://schemas.microsoft.com/office/drawing/2014/main" id="{79F49699-A770-49B7-92AD-617393C26B91}"/>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392751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Image Quote 3">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3478212"/>
            <a:ext cx="8094662" cy="2925763"/>
          </a:xfrm>
          <a:prstGeom prst="rect">
            <a:avLst/>
          </a:prstGeom>
          <a:noFill/>
        </p:spPr>
        <p:txBody>
          <a:bodyPr/>
          <a:lstStyle>
            <a:lvl1pPr>
              <a:defRPr>
                <a:solidFill>
                  <a:schemeClr val="bg1"/>
                </a:solidFill>
              </a:defRPr>
            </a:lvl1pPr>
          </a:lstStyle>
          <a:p>
            <a:r>
              <a:rPr lang="en-US"/>
              <a:t>Click icon to add picture</a:t>
            </a:r>
            <a:endParaRPr lang="en-GB"/>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511175" y="1596707"/>
            <a:ext cx="1936443" cy="528956"/>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GB"/>
              <a:t>Name</a:t>
            </a:r>
          </a:p>
          <a:p>
            <a:pPr lvl="1"/>
            <a:r>
              <a:rPr lang="en-GB"/>
              <a:t>Title</a:t>
            </a:r>
          </a:p>
        </p:txBody>
      </p:sp>
      <p:sp>
        <p:nvSpPr>
          <p:cNvPr id="7" name="Title 6">
            <a:extLst>
              <a:ext uri="{FF2B5EF4-FFF2-40B4-BE49-F238E27FC236}">
                <a16:creationId xmlns:a16="http://schemas.microsoft.com/office/drawing/2014/main" id="{7A709320-8D2C-4D88-9E95-6858D92266C0}"/>
              </a:ext>
            </a:extLst>
          </p:cNvPr>
          <p:cNvSpPr>
            <a:spLocks noGrp="1"/>
          </p:cNvSpPr>
          <p:nvPr>
            <p:ph type="title"/>
          </p:nvPr>
        </p:nvSpPr>
        <p:spPr>
          <a:xfrm>
            <a:off x="3584574" y="352425"/>
            <a:ext cx="8094661" cy="3024188"/>
          </a:xfrm>
        </p:spPr>
        <p:txBody>
          <a:bodyPr/>
          <a:lstStyle>
            <a:lvl1pPr>
              <a:defRPr sz="4800">
                <a:solidFill>
                  <a:srgbClr val="CAD1D2"/>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0A99D6D6-2157-4BE4-A5C3-158FE0F3F65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0" name="TextBox 9">
            <a:extLst>
              <a:ext uri="{FF2B5EF4-FFF2-40B4-BE49-F238E27FC236}">
                <a16:creationId xmlns:a16="http://schemas.microsoft.com/office/drawing/2014/main" id="{84D951DE-5457-4F9D-993C-32430D8FDF76}"/>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999633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No. 1">
    <p:bg>
      <p:bgPr>
        <a:solidFill>
          <a:schemeClr val="tx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8546D87C-2B93-704D-87D6-29E80BEE7F1A}"/>
              </a:ext>
            </a:extLst>
          </p:cNvPr>
          <p:cNvSpPr>
            <a:spLocks noGrp="1"/>
          </p:cNvSpPr>
          <p:nvPr>
            <p:ph type="body" sz="quarter" idx="30" hasCustomPrompt="1"/>
          </p:nvPr>
        </p:nvSpPr>
        <p:spPr>
          <a:xfrm>
            <a:off x="1536704" y="4969531"/>
            <a:ext cx="10142534" cy="650816"/>
          </a:xfrm>
          <a:prstGeom prst="rect">
            <a:avLst/>
          </a:prstGeom>
        </p:spPr>
        <p:txBody>
          <a:bodyPr/>
          <a:lstStyle>
            <a:lvl1pPr algn="l">
              <a:lnSpc>
                <a:spcPts val="2971"/>
              </a:lnSpc>
              <a:defRPr lang="en-US" sz="12000" kern="1200" spc="42" baseline="0" dirty="0">
                <a:solidFill>
                  <a:srgbClr val="CAD1D2"/>
                </a:solidFill>
                <a:latin typeface="Calibre-Light"/>
                <a:ea typeface="+mn-ea"/>
                <a:cs typeface="Calibre-Light"/>
              </a:defRPr>
            </a:lvl1pPr>
          </a:lstStyle>
          <a:p>
            <a:pPr lvl="0"/>
            <a:r>
              <a:rPr lang="en-GB"/>
              <a:t>£1,004,0000p/m</a:t>
            </a:r>
          </a:p>
        </p:txBody>
      </p:sp>
      <p:cxnSp>
        <p:nvCxnSpPr>
          <p:cNvPr id="17" name="Straight Connector 16">
            <a:extLst>
              <a:ext uri="{FF2B5EF4-FFF2-40B4-BE49-F238E27FC236}">
                <a16:creationId xmlns:a16="http://schemas.microsoft.com/office/drawing/2014/main" id="{B158D830-F1AA-43AE-93A1-33D9E775437C}"/>
              </a:ext>
            </a:extLst>
          </p:cNvPr>
          <p:cNvCxnSpPr>
            <a:cxnSpLocks/>
          </p:cNvCxnSpPr>
          <p:nvPr userDrawn="1"/>
        </p:nvCxnSpPr>
        <p:spPr>
          <a:xfrm>
            <a:off x="922338" y="1712686"/>
            <a:ext cx="0" cy="3538766"/>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536700" y="1601788"/>
            <a:ext cx="4508500"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a:extLst>
              <a:ext uri="{FF2B5EF4-FFF2-40B4-BE49-F238E27FC236}">
                <a16:creationId xmlns:a16="http://schemas.microsoft.com/office/drawing/2014/main" id="{A912BE8A-B929-433E-BD03-CC8DBBEDE67B}"/>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0" name="TextBox 9">
            <a:extLst>
              <a:ext uri="{FF2B5EF4-FFF2-40B4-BE49-F238E27FC236}">
                <a16:creationId xmlns:a16="http://schemas.microsoft.com/office/drawing/2014/main" id="{8043A06C-F7F1-4C24-B615-6BA883809D8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625731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No. 2">
    <p:bg>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158D830-F1AA-43AE-93A1-33D9E775437C}"/>
              </a:ext>
            </a:extLst>
          </p:cNvPr>
          <p:cNvCxnSpPr>
            <a:cxnSpLocks/>
          </p:cNvCxnSpPr>
          <p:nvPr/>
        </p:nvCxnSpPr>
        <p:spPr>
          <a:xfrm flipV="1">
            <a:off x="1023938" y="3093899"/>
            <a:ext cx="10142539" cy="1"/>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14">
            <a:extLst>
              <a:ext uri="{FF2B5EF4-FFF2-40B4-BE49-F238E27FC236}">
                <a16:creationId xmlns:a16="http://schemas.microsoft.com/office/drawing/2014/main" id="{C172DE9B-13AA-4E87-8426-7B7B0BD7AA01}"/>
              </a:ext>
            </a:extLst>
          </p:cNvPr>
          <p:cNvSpPr>
            <a:spLocks noGrp="1"/>
          </p:cNvSpPr>
          <p:nvPr>
            <p:ph type="body" sz="quarter" idx="30" hasCustomPrompt="1"/>
          </p:nvPr>
        </p:nvSpPr>
        <p:spPr>
          <a:xfrm>
            <a:off x="1023938" y="3873428"/>
            <a:ext cx="10210089" cy="1199953"/>
          </a:xfrm>
          <a:prstGeom prst="rect">
            <a:avLst/>
          </a:prstGeom>
        </p:spPr>
        <p:txBody>
          <a:bodyPr anchor="ctr"/>
          <a:lstStyle>
            <a:lvl1pPr algn="r">
              <a:lnSpc>
                <a:spcPct val="100000"/>
              </a:lnSpc>
              <a:spcAft>
                <a:spcPts val="0"/>
              </a:spcAft>
              <a:defRPr lang="en-US" sz="28000" kern="1200" spc="-154" dirty="0">
                <a:solidFill>
                  <a:srgbClr val="CCCDCB"/>
                </a:solidFill>
                <a:latin typeface="Calibre-Light"/>
                <a:ea typeface="+mn-ea"/>
                <a:cs typeface="Calibre-Light"/>
              </a:defRPr>
            </a:lvl1pPr>
          </a:lstStyle>
          <a:p>
            <a:pPr lvl="0"/>
            <a:r>
              <a:rPr lang="en-GB"/>
              <a:t>45K</a:t>
            </a:r>
          </a:p>
        </p:txBody>
      </p:sp>
      <p:cxnSp>
        <p:nvCxnSpPr>
          <p:cNvPr id="13" name="Straight Connector 12">
            <a:extLst>
              <a:ext uri="{FF2B5EF4-FFF2-40B4-BE49-F238E27FC236}">
                <a16:creationId xmlns:a16="http://schemas.microsoft.com/office/drawing/2014/main" id="{A9F57267-6257-4906-B429-8DBD08BB396D}"/>
              </a:ext>
            </a:extLst>
          </p:cNvPr>
          <p:cNvCxnSpPr>
            <a:cxnSpLocks/>
          </p:cNvCxnSpPr>
          <p:nvPr userDrawn="1"/>
        </p:nvCxnSpPr>
        <p:spPr>
          <a:xfrm flipV="1">
            <a:off x="1023938" y="3084373"/>
            <a:ext cx="10142539" cy="1"/>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46F7BD-D621-4658-8FD4-E7F7670762AE}"/>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10" name="TextBox 9">
            <a:extLst>
              <a:ext uri="{FF2B5EF4-FFF2-40B4-BE49-F238E27FC236}">
                <a16:creationId xmlns:a16="http://schemas.microsoft.com/office/drawing/2014/main" id="{FEDB3B94-AC59-415F-B266-7727818737D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023938" y="1598512"/>
            <a:ext cx="3484562"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7610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2" y="0"/>
            <a:ext cx="12199412" cy="6858000"/>
          </a:xfrm>
          <a:solidFill>
            <a:schemeClr val="accent6"/>
          </a:solidFill>
        </p:spPr>
        <p:txBody>
          <a:bodyPr/>
          <a:lstStyle/>
          <a:p>
            <a:r>
              <a:rPr lang="en-US"/>
              <a:t>Click icon to add picture</a:t>
            </a:r>
            <a:endParaRPr lang="en-GB"/>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67811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ext Cover 4">
    <p:bg>
      <p:bgPr>
        <a:solidFill>
          <a:schemeClr val="bg1"/>
        </a:solidFill>
        <a:effectLst/>
      </p:bgPr>
    </p:bg>
    <p:spTree>
      <p:nvGrpSpPr>
        <p:cNvPr id="1" name=""/>
        <p:cNvGrpSpPr/>
        <p:nvPr/>
      </p:nvGrpSpPr>
      <p:grpSpPr>
        <a:xfrm>
          <a:off x="0" y="0"/>
          <a:ext cx="0" cy="0"/>
          <a:chOff x="0" y="0"/>
          <a:chExt cx="0" cy="0"/>
        </a:xfrm>
      </p:grpSpPr>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24787"/>
            <a:ext cx="7543378" cy="3024184"/>
          </a:xfrm>
        </p:spPr>
        <p:txBody>
          <a:bodyPr/>
          <a:lstStyle>
            <a:lvl1pPr>
              <a:lnSpc>
                <a:spcPct val="80000"/>
              </a:lnSpc>
              <a:defRPr sz="9600">
                <a:solidFill>
                  <a:schemeClr val="accent6"/>
                </a:solidFill>
              </a:defRPr>
            </a:lvl1pPr>
          </a:lstStyle>
          <a:p>
            <a:r>
              <a:rPr lang="en-US"/>
              <a:t>Click to edit Master title style</a:t>
            </a:r>
            <a:endParaRPr lang="en-GB"/>
          </a:p>
        </p:txBody>
      </p:sp>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BRE Vector Logo">
            <a:extLst>
              <a:ext uri="{FF2B5EF4-FFF2-40B4-BE49-F238E27FC236}">
                <a16:creationId xmlns:a16="http://schemas.microsoft.com/office/drawing/2014/main" id="{BBFCCC10-059A-481E-B4A5-FE05AAFBEF9A}"/>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6899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52438"/>
            <a:ext cx="9118600" cy="5953124"/>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38" y="4102100"/>
            <a:ext cx="1435100" cy="2303462"/>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3554597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227262"/>
            <a:ext cx="2971801" cy="4176713"/>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352425"/>
            <a:ext cx="1444625" cy="178117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75" y="0"/>
            <a:ext cx="5534025" cy="6858000"/>
          </a:xfrm>
        </p:spPr>
        <p:txBody>
          <a:bodyPr/>
          <a:lstStyle/>
          <a:p>
            <a:r>
              <a:rPr lang="en-US"/>
              <a:t>Click icon to add picture</a:t>
            </a:r>
            <a:endParaRPr lang="en-GB"/>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5" y="352425"/>
            <a:ext cx="1435100" cy="178117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3769967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852738"/>
            <a:ext cx="5534025" cy="3529011"/>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352425"/>
            <a:ext cx="1444625"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3" y="2852738"/>
            <a:ext cx="5532435" cy="3529012"/>
          </a:xfrm>
        </p:spPr>
        <p:txBody>
          <a:bodyPr/>
          <a:lstStyle/>
          <a:p>
            <a:r>
              <a:rPr lang="en-US"/>
              <a:t>Click icon to add picture</a:t>
            </a:r>
            <a:endParaRPr lang="en-GB"/>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352425"/>
            <a:ext cx="1435100"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867091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52437"/>
            <a:ext cx="4507992" cy="2929255"/>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52438"/>
            <a:ext cx="923544"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8" y="452437"/>
            <a:ext cx="4507992" cy="2929255"/>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52438"/>
            <a:ext cx="923544"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19"/>
            <a:ext cx="4507992" cy="2929255"/>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0" y="3474720"/>
            <a:ext cx="922338" cy="1993392"/>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8" y="3474719"/>
            <a:ext cx="4507992" cy="2929255"/>
          </a:xfrm>
        </p:spPr>
        <p:txBody>
          <a:bodyPr/>
          <a:lstStyle/>
          <a:p>
            <a:r>
              <a:rPr lang="en-US"/>
              <a:t>Click icon to add picture</a:t>
            </a:r>
          </a:p>
        </p:txBody>
      </p:sp>
    </p:spTree>
    <p:extLst>
      <p:ext uri="{BB962C8B-B14F-4D97-AF65-F5344CB8AC3E}">
        <p14:creationId xmlns:p14="http://schemas.microsoft.com/office/powerpoint/2010/main" val="2002533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452439"/>
            <a:ext cx="5534025" cy="3548061"/>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4727574"/>
            <a:ext cx="1444625" cy="1676401"/>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3" y="452439"/>
            <a:ext cx="5532435" cy="3548062"/>
          </a:xfrm>
        </p:spPr>
        <p:txBody>
          <a:bodyPr/>
          <a:lstStyle/>
          <a:p>
            <a:r>
              <a:rPr lang="en-US"/>
              <a:t>Click icon to add picture</a:t>
            </a:r>
            <a:endParaRPr lang="en-GB"/>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4727574"/>
            <a:ext cx="1435100" cy="1676401"/>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182973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8" y="454025"/>
            <a:ext cx="9118600" cy="5949950"/>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2" y="1601787"/>
            <a:ext cx="1435100" cy="480218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869402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54025"/>
            <a:ext cx="3997326" cy="5949948"/>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3" y="454025"/>
            <a:ext cx="1444625" cy="22971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2" y="454025"/>
            <a:ext cx="3997326" cy="5949950"/>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454025"/>
            <a:ext cx="1435100" cy="22971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373901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227262"/>
            <a:ext cx="2971801" cy="4176713"/>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452438"/>
            <a:ext cx="1444625" cy="1657350"/>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2"/>
            <a:ext cx="2971800" cy="4176713"/>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0" y="452438"/>
            <a:ext cx="1435100" cy="1657350"/>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8" y="2227263"/>
            <a:ext cx="2971800" cy="4176713"/>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38" y="452438"/>
            <a:ext cx="1435100" cy="1657350"/>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2120429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4" y="2227262"/>
            <a:ext cx="2971801" cy="1773237"/>
          </a:xfrm>
        </p:spPr>
        <p:txBody>
          <a:bodyPr/>
          <a:lstStyle>
            <a:lvl1pPr>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5" y="452438"/>
            <a:ext cx="1444625" cy="167322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2"/>
            <a:ext cx="2971800" cy="1773237"/>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0" y="452438"/>
            <a:ext cx="1435100" cy="167322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8" y="2227263"/>
            <a:ext cx="2971800" cy="1773237"/>
          </a:xfrm>
        </p:spPr>
        <p:txBody>
          <a:bodyPr/>
          <a:lstStyle>
            <a:lvl1pPr marL="0" marR="0" indent="0" defTabSz="914400" eaLnBrk="1" fontAlgn="auto" latinLnBrk="0" hangingPunct="1">
              <a:lnSpc>
                <a:spcPct val="100000"/>
              </a:lnSpc>
              <a:spcBef>
                <a:spcPts val="1200"/>
              </a:spcBef>
              <a:spcAft>
                <a:spcPts val="1200"/>
              </a:spcAft>
              <a:buClrTx/>
              <a:buSzTx/>
              <a:buFontTx/>
              <a:buNone/>
              <a:tabLst/>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38" y="452438"/>
            <a:ext cx="1435100" cy="1673225"/>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Sub heading</a:t>
            </a:r>
          </a:p>
          <a:p>
            <a:pPr lvl="1"/>
            <a:r>
              <a:rPr lang="en-GB"/>
              <a:t>Text</a:t>
            </a:r>
          </a:p>
        </p:txBody>
      </p:sp>
    </p:spTree>
    <p:extLst>
      <p:ext uri="{BB962C8B-B14F-4D97-AF65-F5344CB8AC3E}">
        <p14:creationId xmlns:p14="http://schemas.microsoft.com/office/powerpoint/2010/main" val="3525168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8"/>
            <a:ext cx="9118600" cy="5953124"/>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38" y="4102099"/>
            <a:ext cx="1436687" cy="2301875"/>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189491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Image Cover 1">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4" cy="4775200"/>
          </a:xfrm>
        </p:spPr>
        <p:txBody>
          <a:bodyPr/>
          <a:lstStyle>
            <a:lvl1pPr>
              <a:defRPr>
                <a:solidFill>
                  <a:schemeClr val="bg1"/>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567246"/>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45352"/>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4" y="1548314"/>
            <a:ext cx="2763835" cy="1929899"/>
          </a:xfrm>
        </p:spPr>
        <p:txBody>
          <a:bodyPr/>
          <a:lstStyle>
            <a:lvl1pPr>
              <a:lnSpc>
                <a:spcPct val="85000"/>
              </a:lnSpc>
              <a:defRPr sz="4400">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4" y="4102100"/>
            <a:ext cx="2763835" cy="1149349"/>
          </a:xfrm>
        </p:spPr>
        <p:txBody>
          <a:bodyPr tIns="0">
            <a:noAutofit/>
          </a:bodyPr>
          <a:lstStyle>
            <a:lvl1pPr>
              <a:defRPr sz="17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GB"/>
              <a:t>Fifth level</a:t>
            </a:r>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BRE Vector Logo">
            <a:extLst>
              <a:ext uri="{FF2B5EF4-FFF2-40B4-BE49-F238E27FC236}">
                <a16:creationId xmlns:a16="http://schemas.microsoft.com/office/drawing/2014/main" id="{4B4D5FB6-8681-4D7A-879A-3239F2DEE883}"/>
              </a:ext>
            </a:extLst>
          </p:cNvPr>
          <p:cNvSpPr>
            <a:spLocks noChangeAspect="1"/>
          </p:cNvSpPr>
          <p:nvPr userDrawn="1"/>
        </p:nvSpPr>
        <p:spPr>
          <a:xfrm>
            <a:off x="10753434"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24755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2"/>
            <a:ext cx="2971800" cy="4176713"/>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352425"/>
            <a:ext cx="1436687" cy="1776664"/>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75" y="0"/>
            <a:ext cx="5534025" cy="6858000"/>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5" y="352425"/>
            <a:ext cx="1435100" cy="178117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3460731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36"/>
            <a:ext cx="5534024" cy="3551237"/>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352425"/>
            <a:ext cx="1436687" cy="2396056"/>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4" y="2852737"/>
            <a:ext cx="5534022" cy="3551238"/>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4" y="352425"/>
            <a:ext cx="1435100" cy="2402140"/>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3681425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8"/>
            <a:ext cx="4507992" cy="2925762"/>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5243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52438"/>
            <a:ext cx="4507992" cy="2925762"/>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5243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8"/>
            <a:ext cx="4507992" cy="2907792"/>
          </a:xfrm>
        </p:spPr>
        <p:txBody>
          <a:bodyPr/>
          <a:lstStyle>
            <a:lvl1pPr>
              <a:defRPr>
                <a:solidFill>
                  <a:schemeClr val="bg1"/>
                </a:solidFill>
              </a:defRPr>
            </a:lvl1pPr>
          </a:lstStyle>
          <a:p>
            <a:r>
              <a:rPr lang="en-US"/>
              <a:t>Click icon to add picture</a:t>
            </a:r>
            <a:endParaRPr lang="en-GB"/>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6" y="349319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198"/>
            <a:ext cx="923544" cy="1993392"/>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8"/>
            <a:ext cx="4507992" cy="2907792"/>
          </a:xfrm>
        </p:spPr>
        <p:txBody>
          <a:bodyPr/>
          <a:lstStyle/>
          <a:p>
            <a:r>
              <a:rPr lang="en-US"/>
              <a:t>Click icon to add picture</a:t>
            </a:r>
          </a:p>
        </p:txBody>
      </p:sp>
    </p:spTree>
    <p:extLst>
      <p:ext uri="{BB962C8B-B14F-4D97-AF65-F5344CB8AC3E}">
        <p14:creationId xmlns:p14="http://schemas.microsoft.com/office/powerpoint/2010/main" val="1702552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3969"/>
            <a:ext cx="5534024" cy="3549705"/>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731764"/>
            <a:ext cx="1436687" cy="1672211"/>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4" y="453970"/>
            <a:ext cx="5534022" cy="3549706"/>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4" y="4727575"/>
            <a:ext cx="1435100" cy="1676456"/>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605877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52438"/>
            <a:ext cx="9118600" cy="5953124"/>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1601788"/>
            <a:ext cx="1436687" cy="4803774"/>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2587990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7"/>
            <a:ext cx="3997325" cy="5951537"/>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0" y="452438"/>
            <a:ext cx="1436687" cy="2298700"/>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0" y="452437"/>
            <a:ext cx="3997326" cy="5951537"/>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4" y="452438"/>
            <a:ext cx="1435100" cy="2298700"/>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2810664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2"/>
            <a:ext cx="2971800" cy="4178428"/>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52432"/>
            <a:ext cx="1436687" cy="1673479"/>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2"/>
            <a:ext cx="2971800" cy="4175299"/>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52328"/>
            <a:ext cx="1435100" cy="1677728"/>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3"/>
            <a:ext cx="2971800" cy="4178428"/>
          </a:xfrm>
        </p:spPr>
        <p:txBody>
          <a:bodyPr/>
          <a:lstStyle>
            <a:lvl1pPr>
              <a:defRPr>
                <a:solidFill>
                  <a:schemeClr val="bg1"/>
                </a:solidFill>
              </a:defRPr>
            </a:lvl1pPr>
          </a:lstStyle>
          <a:p>
            <a:r>
              <a:rPr lang="en-US"/>
              <a:t>Click icon to add picture</a:t>
            </a:r>
            <a:endParaRPr lang="en-GB"/>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52438"/>
            <a:ext cx="1435100"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2214988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a:t>
            </a:r>
            <a:fld id="{B068ACA0-8C9F-4E58-A054-F52B2223E874}" type="datetimeyyyy">
              <a:rPr lang="en-GB" sz="800" b="0" kern="1200" cap="none" baseline="0" smtClean="0">
                <a:solidFill>
                  <a:schemeClr val="bg1"/>
                </a:solidFill>
                <a:latin typeface="+mn-lt"/>
                <a:ea typeface="+mn-ea"/>
                <a:cs typeface="+mn-cs"/>
              </a:rPr>
              <a:pPr marL="0" algn="l" defTabSz="914400" rtl="0" eaLnBrk="1" latinLnBrk="0" hangingPunct="1"/>
              <a:t>2024</a:t>
            </a:fld>
            <a:r>
              <a:rPr lang="en-GB" sz="800" b="0" kern="1200" cap="none" baseline="0">
                <a:solidFill>
                  <a:schemeClr val="bg1"/>
                </a:solidFill>
                <a:latin typeface="+mn-lt"/>
                <a:ea typeface="+mn-ea"/>
                <a:cs typeface="+mn-cs"/>
              </a:rPr>
              <a:t>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2"/>
            <a:ext cx="2971800" cy="1773237"/>
          </a:xfrm>
        </p:spPr>
        <p:txBody>
          <a:bodyPr/>
          <a:lstStyle>
            <a:lvl1pPr>
              <a:defRPr>
                <a:solidFill>
                  <a:schemeClr val="bg1"/>
                </a:solidFill>
              </a:defRPr>
            </a:lvl1pPr>
          </a:lstStyle>
          <a:p>
            <a:r>
              <a:rPr lang="en-US"/>
              <a:t>Click icon to add picture</a:t>
            </a:r>
            <a:endParaRPr lang="en-GB"/>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52438"/>
            <a:ext cx="1435608"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3"/>
            <a:ext cx="2971800" cy="1771909"/>
          </a:xfrm>
        </p:spPr>
        <p:txBody>
          <a:bodyPr/>
          <a:lstStyle>
            <a:lvl1pPr marL="0" marR="0" indent="0" defTabSz="914400" eaLnBrk="1" fontAlgn="auto" latinLnBrk="0" hangingPunct="1">
              <a:lnSpc>
                <a:spcPct val="100000"/>
              </a:lnSpc>
              <a:spcBef>
                <a:spcPts val="1200"/>
              </a:spcBef>
              <a:spcAft>
                <a:spcPts val="1200"/>
              </a:spcAft>
              <a:buClrTx/>
              <a:buSzTx/>
              <a:buFontTx/>
              <a:buNone/>
              <a:tabLst/>
              <a:defRPr>
                <a:solidFill>
                  <a:schemeClr val="bg1"/>
                </a:solidFill>
              </a:defRPr>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US"/>
              <a:t>Click icon to add picture</a:t>
            </a:r>
            <a:endParaRPr lang="en-GB"/>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52438"/>
            <a:ext cx="1435608"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3"/>
            <a:ext cx="2971800" cy="1773237"/>
          </a:xfrm>
        </p:spPr>
        <p:txBody>
          <a:bodyPr/>
          <a:lstStyle>
            <a:lvl1pPr>
              <a:defRPr>
                <a:solidFill>
                  <a:schemeClr val="bg1"/>
                </a:solidFill>
              </a:defRPr>
            </a:lvl1pPr>
          </a:lstStyle>
          <a:p>
            <a:r>
              <a:rPr lang="en-US"/>
              <a:t>Click icon to add picture</a:t>
            </a:r>
            <a:endParaRPr lang="en-GB"/>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52438"/>
            <a:ext cx="1435608" cy="1673225"/>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Sub heading</a:t>
            </a:r>
          </a:p>
          <a:p>
            <a:pPr lvl="1"/>
            <a:r>
              <a:rPr lang="en-GB"/>
              <a:t>Text</a:t>
            </a:r>
          </a:p>
        </p:txBody>
      </p:sp>
    </p:spTree>
    <p:extLst>
      <p:ext uri="{BB962C8B-B14F-4D97-AF65-F5344CB8AC3E}">
        <p14:creationId xmlns:p14="http://schemas.microsoft.com/office/powerpoint/2010/main" val="521933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Intro">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lvl1pPr marL="0" indent="536575">
              <a:spcBef>
                <a:spcPts val="0"/>
              </a:spcBef>
              <a:spcAft>
                <a:spcPts val="6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72723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lumn + Subheading">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48787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mage Cover 2">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511176" y="1612900"/>
            <a:ext cx="2460624" cy="4775200"/>
          </a:xfrm>
        </p:spPr>
        <p:txBody>
          <a:bodyPr/>
          <a:lstStyle>
            <a:lvl1pPr>
              <a:defRPr>
                <a:solidFill>
                  <a:schemeClr val="bg1"/>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p:nvCxnSpPr>
        <p:spPr>
          <a:xfrm>
            <a:off x="3584575" y="576536"/>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10244137" y="6245352"/>
            <a:ext cx="1435101" cy="412100"/>
          </a:xfrm>
          <a:prstGeom prst="rect">
            <a:avLst/>
          </a:prstGeom>
        </p:spPr>
        <p:txBody>
          <a:bodyPr lIns="0" tIns="0" rIns="0" bIns="0"/>
          <a:lstStyle>
            <a:lvl1pPr marL="0" marR="0" indent="0" algn="r" defTabSz="554492" eaLnBrk="1" fontAlgn="auto" latinLnBrk="0" hangingPunct="1">
              <a:lnSpc>
                <a:spcPts val="1698"/>
              </a:lnSpc>
              <a:spcBef>
                <a:spcPts val="0"/>
              </a:spcBef>
              <a:spcAft>
                <a:spcPts val="0"/>
              </a:spcAft>
              <a:buClrTx/>
              <a:buSzTx/>
              <a:buFontTx/>
              <a:buNone/>
              <a:tabLst/>
              <a:defRPr lang="en-US"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56510"/>
            <a:ext cx="5022844" cy="1820100"/>
          </a:xfrm>
        </p:spPr>
        <p:txBody>
          <a:bodyPr/>
          <a:lstStyle>
            <a:lvl1pPr>
              <a:lnSpc>
                <a:spcPct val="85000"/>
              </a:lnSpc>
              <a:defRPr sz="5400">
                <a:solidFill>
                  <a:schemeClr val="bg1"/>
                </a:solidFill>
              </a:defRPr>
            </a:lvl1pPr>
          </a:lstStyle>
          <a:p>
            <a:r>
              <a:rPr lang="en-US"/>
              <a:t>Click to edit Master title style</a:t>
            </a:r>
            <a:endParaRPr lang="en-GB"/>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BRE Vector Logo">
            <a:extLst>
              <a:ext uri="{FF2B5EF4-FFF2-40B4-BE49-F238E27FC236}">
                <a16:creationId xmlns:a16="http://schemas.microsoft.com/office/drawing/2014/main" id="{82DBAA3F-69EC-44A9-B319-FA842EEDB687}"/>
              </a:ext>
            </a:extLst>
          </p:cNvPr>
          <p:cNvSpPr>
            <a:spLocks noChangeAspect="1"/>
          </p:cNvSpPr>
          <p:nvPr userDrawn="1"/>
        </p:nvSpPr>
        <p:spPr>
          <a:xfrm>
            <a:off x="10755020" y="457200"/>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291303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52439"/>
            <a:ext cx="8092440" cy="5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1292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3484690" cy="4805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0" y="1601787"/>
            <a:ext cx="3482975" cy="4802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60288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3997452" cy="4801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3995738"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967664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 + Subheading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3997452" cy="4802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1938528" cy="48021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7"/>
            <a:ext cx="1938528" cy="48021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97792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Sub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1122313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2450592" cy="4799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800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2"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7"/>
            <a:ext cx="2450592"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8"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890083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Column + Foot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0"/>
            <a:ext cx="2450592" cy="415137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3"/>
            <a:ext cx="2450592" cy="1676401"/>
          </a:xfrm>
          <a:solidFill>
            <a:schemeClr val="accent3">
              <a:alpha val="30000"/>
            </a:schemeClr>
          </a:solidFill>
        </p:spPr>
        <p:txBody>
          <a:bodyPr lIns="73152" bIns="73152"/>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0"/>
            <a:ext cx="2450592" cy="415137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3"/>
            <a:ext cx="2450592" cy="1676401"/>
          </a:xfrm>
          <a:solidFill>
            <a:schemeClr val="accent3">
              <a:alpha val="30000"/>
            </a:schemeClr>
          </a:solidFill>
        </p:spPr>
        <p:txBody>
          <a:bodyPr lIns="73152" bIns="73152"/>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8" y="476250"/>
            <a:ext cx="2450592" cy="415137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8" y="4724399"/>
            <a:ext cx="2450592" cy="1676401"/>
          </a:xfrm>
          <a:solidFill>
            <a:schemeClr val="accent3">
              <a:alpha val="30000"/>
            </a:schemeClr>
          </a:solidFill>
        </p:spPr>
        <p:txBody>
          <a:bodyPr lIns="73152" bIns="73152"/>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38597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8"/>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2"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2" y="1601788"/>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8"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8" y="1601788"/>
            <a:ext cx="2450592" cy="1563624"/>
          </a:xfrm>
        </p:spPr>
        <p:txBody>
          <a:bodyPr/>
          <a:lstStyle/>
          <a:p>
            <a:r>
              <a:rPr lang="en-US"/>
              <a:t>Click icon to add picture</a:t>
            </a:r>
          </a:p>
        </p:txBody>
      </p:sp>
    </p:spTree>
    <p:extLst>
      <p:ext uri="{BB962C8B-B14F-4D97-AF65-F5344CB8AC3E}">
        <p14:creationId xmlns:p14="http://schemas.microsoft.com/office/powerpoint/2010/main" val="4008848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0"/>
            <a:ext cx="1673352" cy="216712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0"/>
            <a:ext cx="1673352" cy="216712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0"/>
            <a:ext cx="1673352" cy="216712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8"/>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8"/>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8"/>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50245"/>
            <a:ext cx="1673352" cy="192024"/>
          </a:xfrm>
        </p:spPr>
        <p:txBody>
          <a:bodyPr rIns="0" anchor="b" anchorCtr="0"/>
          <a:lstStyle>
            <a:lvl1pPr>
              <a:defRPr sz="1200" b="1" cap="all" baseline="0">
                <a:latin typeface="+mn-lt"/>
              </a:defRPr>
            </a:lvl1pPr>
          </a:lstStyle>
          <a:p>
            <a:pPr lvl="0"/>
            <a:r>
              <a:rPr lang="en-GB"/>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39" y="6250245"/>
            <a:ext cx="5047913" cy="192024"/>
          </a:xfrm>
        </p:spPr>
        <p:txBody>
          <a:bodyPr rIns="0" anchor="b" anchorCtr="0"/>
          <a:lstStyle>
            <a:lvl1pPr>
              <a:defRPr sz="1200">
                <a:latin typeface="Calibre" panose="020B0503030202060203" pitchFamily="34" charset="0"/>
              </a:defRPr>
            </a:lvl1pPr>
          </a:lstStyle>
          <a:p>
            <a:pPr lvl="0"/>
            <a:r>
              <a:rPr lang="en-GB"/>
              <a:t>Division address</a:t>
            </a:r>
          </a:p>
        </p:txBody>
      </p:sp>
    </p:spTree>
    <p:extLst>
      <p:ext uri="{BB962C8B-B14F-4D97-AF65-F5344CB8AC3E}">
        <p14:creationId xmlns:p14="http://schemas.microsoft.com/office/powerpoint/2010/main" val="8905677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540185" y="429768"/>
            <a:ext cx="2048256" cy="106984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9629775" y="429768"/>
            <a:ext cx="2048256" cy="1069848"/>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GB"/>
              <a:t>industry</a:t>
            </a:r>
          </a:p>
          <a:p>
            <a:pPr lvl="1"/>
            <a:r>
              <a:rPr lang="en-GB"/>
              <a:t>Name Surname</a:t>
            </a:r>
          </a:p>
          <a:p>
            <a:pPr lvl="2"/>
            <a:r>
              <a:rPr lang="en-GB"/>
              <a:t>Job Title</a:t>
            </a:r>
          </a:p>
          <a:p>
            <a:pPr lvl="3"/>
            <a:r>
              <a:rPr lang="en-GB"/>
              <a:t>Phone number</a:t>
            </a:r>
          </a:p>
          <a:p>
            <a:pPr lvl="4"/>
            <a:r>
              <a:rPr lang="en-GB"/>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2"/>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2"/>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2"/>
            <a:ext cx="2048256" cy="426110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2"/>
            <a:ext cx="2048256" cy="426110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hasCustomPrompt="1"/>
          </p:nvPr>
        </p:nvSpPr>
        <p:spPr>
          <a:xfrm>
            <a:off x="4096512" y="2852928"/>
            <a:ext cx="1014984" cy="3557016"/>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mn-l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GB"/>
              <a:t>subheading</a:t>
            </a:r>
          </a:p>
          <a:p>
            <a:pPr lvl="1"/>
            <a:r>
              <a:rPr lang="en-GB"/>
              <a:t>Second level</a:t>
            </a:r>
          </a:p>
          <a:p>
            <a:pPr lvl="2"/>
            <a:r>
              <a:rPr lang="en-GB"/>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hasCustomPrompt="1"/>
          </p:nvPr>
        </p:nvSpPr>
        <p:spPr>
          <a:xfrm>
            <a:off x="8194675" y="2852928"/>
            <a:ext cx="1014984" cy="3557016"/>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mn-l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GB"/>
              <a:t>subheading</a:t>
            </a:r>
          </a:p>
          <a:p>
            <a:pPr lvl="1"/>
            <a:r>
              <a:rPr lang="en-GB"/>
              <a:t>Second level</a:t>
            </a:r>
          </a:p>
          <a:p>
            <a:pPr lvl="2"/>
            <a:r>
              <a:rPr lang="en-GB"/>
              <a:t>Third level</a:t>
            </a:r>
          </a:p>
        </p:txBody>
      </p:sp>
    </p:spTree>
    <p:extLst>
      <p:ext uri="{BB962C8B-B14F-4D97-AF65-F5344CB8AC3E}">
        <p14:creationId xmlns:p14="http://schemas.microsoft.com/office/powerpoint/2010/main" val="3459657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mage Cover 3">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3" cy="4775200"/>
          </a:xfrm>
        </p:spPr>
        <p:txBody>
          <a:bodyPr/>
          <a:lstStyle>
            <a:lvl1pPr>
              <a:defRPr>
                <a:solidFill>
                  <a:schemeClr val="accent3"/>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571774"/>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44042"/>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US" sz="1050" b="0"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1175" y="1548314"/>
            <a:ext cx="2761488" cy="1929899"/>
          </a:xfrm>
        </p:spPr>
        <p:txBody>
          <a:bodyPr/>
          <a:lstStyle>
            <a:lvl1pPr>
              <a:lnSpc>
                <a:spcPct val="85000"/>
              </a:lnSpc>
              <a:defRPr sz="4400">
                <a:solidFill>
                  <a:schemeClr val="accent6"/>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29156"/>
            <a:ext cx="2761488" cy="1122293"/>
          </a:xfrm>
        </p:spPr>
        <p:txBody>
          <a:bodyPr tIns="0">
            <a:noAutofit/>
          </a:bodyPr>
          <a:lstStyle>
            <a:lvl1pPr>
              <a:spcAft>
                <a:spcPts val="0"/>
              </a:spcAft>
              <a:defRPr sz="1700">
                <a:solidFill>
                  <a:schemeClr val="tx1"/>
                </a:solidFill>
                <a:latin typeface="+mn-lt"/>
              </a:defRPr>
            </a:lvl1pPr>
            <a:lvl2pPr>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GB"/>
              <a:t>Subheading</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BRE Vector Logo">
            <a:extLst>
              <a:ext uri="{FF2B5EF4-FFF2-40B4-BE49-F238E27FC236}">
                <a16:creationId xmlns:a16="http://schemas.microsoft.com/office/drawing/2014/main" id="{C56BE5B1-7E5E-48E5-86EF-238C8C404F73}"/>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46218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file">
    <p:spTree>
      <p:nvGrpSpPr>
        <p:cNvPr id="1" name=""/>
        <p:cNvGrpSpPr/>
        <p:nvPr/>
      </p:nvGrpSpPr>
      <p:grpSpPr>
        <a:xfrm>
          <a:off x="0" y="0"/>
          <a:ext cx="0" cy="0"/>
          <a:chOff x="0" y="0"/>
          <a:chExt cx="0" cy="0"/>
        </a:xfrm>
      </p:grpSpPr>
      <p:sp>
        <p:nvSpPr>
          <p:cNvPr id="24" name="Content Placeholder 4">
            <a:extLst>
              <a:ext uri="{FF2B5EF4-FFF2-40B4-BE49-F238E27FC236}">
                <a16:creationId xmlns:a16="http://schemas.microsoft.com/office/drawing/2014/main" id="{3BF08F72-5DA5-4CDC-BD31-56B19D41274D}"/>
              </a:ext>
            </a:extLst>
          </p:cNvPr>
          <p:cNvSpPr>
            <a:spLocks noGrp="1"/>
          </p:cNvSpPr>
          <p:nvPr>
            <p:ph sz="quarter" idx="20"/>
          </p:nvPr>
        </p:nvSpPr>
        <p:spPr>
          <a:xfrm>
            <a:off x="9731375" y="4730749"/>
            <a:ext cx="1949450" cy="1673225"/>
          </a:xfrm>
          <a:solidFill>
            <a:srgbClr val="CAD1D3">
              <a:alpha val="50000"/>
            </a:srgbClr>
          </a:solidFill>
        </p:spPr>
        <p:txBody>
          <a:bodyPr lIns="91440" tIns="54864" rIns="91440"/>
          <a:lstStyle>
            <a:lvl1pPr>
              <a:spcBef>
                <a:spcPts val="900"/>
              </a:spcBef>
              <a:spcAft>
                <a:spcPts val="0"/>
              </a:spcAft>
              <a:defRPr sz="1200">
                <a:latin typeface="Calibre Semibold" panose="020B0703030202060203" pitchFamily="34" charset="0"/>
              </a:defRPr>
            </a:lvl1pPr>
            <a:lvl2pPr>
              <a:spcBef>
                <a:spcPts val="600"/>
              </a:spcBef>
              <a:spcAft>
                <a:spcPts val="300"/>
              </a:spcAft>
              <a:defRPr sz="1200">
                <a:latin typeface="+mn-lt"/>
              </a:defRPr>
            </a:lvl2pPr>
            <a:lvl3pPr marL="171450" indent="-171450">
              <a:spcBef>
                <a:spcPts val="0"/>
              </a:spcBef>
              <a:buFont typeface="Financier Display" panose="02020503070506060203" pitchFamily="18" charset="0"/>
              <a:buChar char="—"/>
              <a:defRPr>
                <a:latin typeface="Calibre Light" panose="020B0303030202060203" pitchFamily="34" charset="0"/>
              </a:defRPr>
            </a:lvl3pPr>
            <a:lvl4pPr marL="342900" indent="-171450">
              <a:spcBef>
                <a:spcPts val="0"/>
              </a:spcBef>
              <a:buFont typeface="Financier Display" panose="02020503070506060203" pitchFamily="18" charset="0"/>
              <a:buChar char="—"/>
              <a:defRPr>
                <a:latin typeface="Calibre Light" panose="020B030303020206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Content Placeholder 3">
            <a:extLst>
              <a:ext uri="{FF2B5EF4-FFF2-40B4-BE49-F238E27FC236}">
                <a16:creationId xmlns:a16="http://schemas.microsoft.com/office/drawing/2014/main" id="{FF7615E5-57D3-4615-A52B-F47F9839A106}"/>
              </a:ext>
            </a:extLst>
          </p:cNvPr>
          <p:cNvSpPr>
            <a:spLocks noGrp="1"/>
          </p:cNvSpPr>
          <p:nvPr>
            <p:ph sz="quarter" idx="19"/>
          </p:nvPr>
        </p:nvSpPr>
        <p:spPr>
          <a:xfrm>
            <a:off x="9731375" y="1601787"/>
            <a:ext cx="1949450" cy="3028951"/>
          </a:xfrm>
          <a:solidFill>
            <a:srgbClr val="C0D4CB"/>
          </a:solidFill>
        </p:spPr>
        <p:txBody>
          <a:bodyPr lIns="91440" tIns="54864" rIns="91440"/>
          <a:lstStyle>
            <a:lvl1pPr>
              <a:spcBef>
                <a:spcPts val="900"/>
              </a:spcBef>
              <a:spcAft>
                <a:spcPts val="0"/>
              </a:spcAft>
              <a:defRPr sz="1200">
                <a:solidFill>
                  <a:srgbClr val="012A2D"/>
                </a:solidFill>
                <a:latin typeface="Calibre Semibold" panose="020B0703030202060203" pitchFamily="34" charset="0"/>
              </a:defRPr>
            </a:lvl1pPr>
            <a:lvl2pPr>
              <a:spcBef>
                <a:spcPts val="600"/>
              </a:spcBef>
              <a:spcAft>
                <a:spcPts val="300"/>
              </a:spcAft>
              <a:defRPr sz="1200">
                <a:solidFill>
                  <a:srgbClr val="012A2D"/>
                </a:solidFill>
                <a:latin typeface="+mn-lt"/>
              </a:defRPr>
            </a:lvl2pPr>
            <a:lvl3pPr marL="171450" indent="-171450">
              <a:spcBef>
                <a:spcPts val="0"/>
              </a:spcBef>
              <a:buFont typeface="Financier Display" panose="02020503070506060203" pitchFamily="18" charset="0"/>
              <a:buChar char="—"/>
              <a:defRPr>
                <a:solidFill>
                  <a:srgbClr val="012A2D"/>
                </a:solidFill>
                <a:latin typeface="Calibre Light" panose="020B0303030202060203" pitchFamily="34" charset="0"/>
              </a:defRPr>
            </a:lvl3pPr>
            <a:lvl4pPr marL="342900" indent="-171450">
              <a:spcBef>
                <a:spcPts val="0"/>
              </a:spcBef>
              <a:buFont typeface="Financier Display" panose="02020503070506060203" pitchFamily="18" charset="0"/>
              <a:buChar char="—"/>
              <a:defRPr>
                <a:solidFill>
                  <a:srgbClr val="012A2D"/>
                </a:solidFill>
                <a:latin typeface="Calibre Light" panose="020B030303020206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C3F90BDD-7ED1-4CD6-81EA-BFD58FE03CBD}"/>
              </a:ext>
            </a:extLst>
          </p:cNvPr>
          <p:cNvSpPr>
            <a:spLocks noGrp="1"/>
          </p:cNvSpPr>
          <p:nvPr>
            <p:ph sz="quarter" idx="18"/>
          </p:nvPr>
        </p:nvSpPr>
        <p:spPr>
          <a:xfrm>
            <a:off x="5119688" y="4105275"/>
            <a:ext cx="4511675" cy="2276475"/>
          </a:xfrm>
        </p:spPr>
        <p:txBody>
          <a:bodyPr/>
          <a:lstStyle>
            <a:lvl1pPr>
              <a:spcBef>
                <a:spcPts val="900"/>
              </a:spcBef>
              <a:spcAft>
                <a:spcPts val="0"/>
              </a:spcAft>
              <a:defRPr sz="1200">
                <a:latin typeface="Calibre Semibold" panose="020B0703030202060203" pitchFamily="34" charset="0"/>
              </a:defRPr>
            </a:lvl1pPr>
            <a:lvl2pPr>
              <a:spcBef>
                <a:spcPts val="600"/>
              </a:spcBef>
              <a:spcAft>
                <a:spcPts val="300"/>
              </a:spcAft>
              <a:defRPr sz="1200">
                <a:latin typeface="+mn-lt"/>
              </a:defRPr>
            </a:lvl2pPr>
            <a:lvl3pPr marL="171450" indent="-171450">
              <a:spcBef>
                <a:spcPts val="0"/>
              </a:spcBef>
              <a:buFont typeface="Financier Display" panose="02020503070506060203" pitchFamily="18" charset="0"/>
              <a:buChar char="—"/>
              <a:defRPr>
                <a:latin typeface="Calibre Light" panose="020B0303030202060203" pitchFamily="34" charset="0"/>
              </a:defRPr>
            </a:lvl3pPr>
            <a:lvl4pPr marL="342900" indent="-171450">
              <a:spcBef>
                <a:spcPts val="0"/>
              </a:spcBef>
              <a:buFont typeface="Financier Display" panose="02020503070506060203" pitchFamily="18" charset="0"/>
              <a:buChar char="—"/>
              <a:defRPr>
                <a:latin typeface="Calibre Light" panose="020B030303020206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able Placeholder 1">
            <a:extLst>
              <a:ext uri="{FF2B5EF4-FFF2-40B4-BE49-F238E27FC236}">
                <a16:creationId xmlns:a16="http://schemas.microsoft.com/office/drawing/2014/main" id="{146D3712-06DF-4D30-8F2A-CC5D2D7B0B37}"/>
              </a:ext>
            </a:extLst>
          </p:cNvPr>
          <p:cNvSpPr>
            <a:spLocks noGrp="1"/>
          </p:cNvSpPr>
          <p:nvPr>
            <p:ph type="tbl" sz="quarter" idx="17" hasCustomPrompt="1"/>
          </p:nvPr>
        </p:nvSpPr>
        <p:spPr>
          <a:xfrm>
            <a:off x="5119688" y="2852738"/>
            <a:ext cx="4511675" cy="1149350"/>
          </a:xfrm>
        </p:spPr>
        <p:txBody>
          <a:bodyPr/>
          <a:lstStyle>
            <a:lvl1pPr>
              <a:defRPr sz="1200"/>
            </a:lvl1pPr>
          </a:lstStyle>
          <a:p>
            <a:r>
              <a:rPr lang="en-GB"/>
              <a:t>Insert table here as needed</a:t>
            </a:r>
          </a:p>
        </p:txBody>
      </p:sp>
      <p:sp>
        <p:nvSpPr>
          <p:cNvPr id="8" name="Content Placeholder 1">
            <a:extLst>
              <a:ext uri="{FF2B5EF4-FFF2-40B4-BE49-F238E27FC236}">
                <a16:creationId xmlns:a16="http://schemas.microsoft.com/office/drawing/2014/main" id="{26CBCABB-0850-4F03-9016-D2536E7E069E}"/>
              </a:ext>
            </a:extLst>
          </p:cNvPr>
          <p:cNvSpPr>
            <a:spLocks noGrp="1"/>
          </p:cNvSpPr>
          <p:nvPr>
            <p:ph sz="quarter" idx="16"/>
          </p:nvPr>
        </p:nvSpPr>
        <p:spPr>
          <a:xfrm>
            <a:off x="5119688" y="1601788"/>
            <a:ext cx="4511675" cy="1149350"/>
          </a:xfrm>
        </p:spPr>
        <p:txBody>
          <a:bodyPr/>
          <a:lstStyle>
            <a:lvl1pPr>
              <a:spcBef>
                <a:spcPts val="900"/>
              </a:spcBef>
              <a:spcAft>
                <a:spcPts val="0"/>
              </a:spcAft>
              <a:defRPr sz="1200">
                <a:latin typeface="Calibre Semibold" panose="020B0703030202060203" pitchFamily="34" charset="0"/>
              </a:defRPr>
            </a:lvl1pPr>
            <a:lvl2pPr>
              <a:spcBef>
                <a:spcPts val="600"/>
              </a:spcBef>
              <a:spcAft>
                <a:spcPts val="300"/>
              </a:spcAft>
              <a:defRPr sz="1200">
                <a:latin typeface="+mn-lt"/>
              </a:defRPr>
            </a:lvl2pPr>
            <a:lvl3pPr marL="171450" indent="-171450">
              <a:spcBef>
                <a:spcPts val="0"/>
              </a:spcBef>
              <a:buFont typeface="Financier Display" panose="02020503070506060203" pitchFamily="18" charset="0"/>
              <a:buChar char="—"/>
              <a:defRPr>
                <a:latin typeface="Calibre Light" panose="020B0303030202060203" pitchFamily="34" charset="0"/>
              </a:defRPr>
            </a:lvl3pPr>
            <a:lvl4pPr marL="342900" indent="-171450">
              <a:spcBef>
                <a:spcPts val="0"/>
              </a:spcBef>
              <a:buFont typeface="Financier Display" panose="02020503070506060203" pitchFamily="18" charset="0"/>
              <a:buChar char="—"/>
              <a:defRPr>
                <a:latin typeface="Calibre Light" panose="020B030303020206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3478213"/>
            <a:ext cx="1435100" cy="2903354"/>
          </a:xfrm>
        </p:spPr>
        <p:txBody>
          <a:bodyPr/>
          <a:lstStyle>
            <a:lvl1pPr>
              <a:spcBef>
                <a:spcPts val="0"/>
              </a:spcBef>
              <a:spcAft>
                <a:spcPts val="0"/>
              </a:spcAft>
              <a:defRPr sz="1200">
                <a:latin typeface="Calibre Semibold" panose="020B0703030202060203" pitchFamily="34" charset="0"/>
              </a:defRPr>
            </a:lvl1pPr>
            <a:lvl2pPr>
              <a:spcAft>
                <a:spcPts val="300"/>
              </a:spcAft>
              <a:defRPr sz="1200">
                <a:latin typeface="+mn-lt"/>
              </a:defRPr>
            </a:lvl2pPr>
            <a:lvl3pPr>
              <a:spcBef>
                <a:spcPts val="0"/>
              </a:spcBef>
              <a:spcAft>
                <a:spcPts val="0"/>
              </a:spcAft>
              <a:defRPr sz="1200">
                <a:latin typeface="Calibre Light" panose="020B0303030202060203" pitchFamily="34" charset="0"/>
              </a:defRPr>
            </a:lvl3pPr>
            <a:lvl4pPr>
              <a:defRPr sz="1050">
                <a:latin typeface="Calibre Light" panose="020B0303030202060203" pitchFamily="34" charset="0"/>
              </a:defRPr>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8"/>
            <a:ext cx="1435100" cy="1676148"/>
          </a:xfrm>
          <a:solidFill>
            <a:srgbClr val="F6F6F6"/>
          </a:solidFill>
        </p:spPr>
        <p:txBody>
          <a:bodyPr rIns="0" anchor="ctr" anchorCtr="0"/>
          <a:lstStyle>
            <a:lvl1pPr algn="ctr">
              <a:defRPr sz="1600"/>
            </a:lvl1pPr>
          </a:lstStyle>
          <a:p>
            <a:r>
              <a:rPr lang="en-GB"/>
              <a:t>Click here to insert headshot</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157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6"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6767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Column + 2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1947672" cy="4802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3986633"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7"/>
            <a:ext cx="1947672" cy="4802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7"/>
            <a:ext cx="1947672" cy="4802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88"/>
            <a:ext cx="1947672" cy="4804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6179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8"/>
            <a:ext cx="1947991" cy="1563624"/>
          </a:xfrm>
        </p:spPr>
        <p:txBody>
          <a:bodyPr/>
          <a:lstStyle/>
          <a:p>
            <a:r>
              <a:rPr lang="en-US"/>
              <a:t>Click icon to add picture</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3909"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5633115" y="1601788"/>
            <a:ext cx="1947991" cy="1563624"/>
          </a:xfrm>
        </p:spPr>
        <p:txBody>
          <a:bodyPr/>
          <a:lstStyle/>
          <a:p>
            <a:r>
              <a:rPr lang="en-US"/>
              <a:t>Click icon to add picture</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5633115"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7683372"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7681786" y="1601788"/>
            <a:ext cx="1947991" cy="1563624"/>
          </a:xfrm>
        </p:spPr>
        <p:txBody>
          <a:bodyPr/>
          <a:lstStyle/>
          <a:p>
            <a:r>
              <a:rPr lang="en-US"/>
              <a:t>Click icon to add picture</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7681786"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0" name="Content Placeholder 4">
            <a:extLst>
              <a:ext uri="{FF2B5EF4-FFF2-40B4-BE49-F238E27FC236}">
                <a16:creationId xmlns:a16="http://schemas.microsoft.com/office/drawing/2014/main" id="{E8AF4775-5960-4028-BD81-98CE17CB9110}"/>
              </a:ext>
            </a:extLst>
          </p:cNvPr>
          <p:cNvSpPr>
            <a:spLocks noGrp="1"/>
          </p:cNvSpPr>
          <p:nvPr>
            <p:ph sz="quarter" idx="23"/>
          </p:nvPr>
        </p:nvSpPr>
        <p:spPr>
          <a:xfrm>
            <a:off x="9731375" y="3492500"/>
            <a:ext cx="1947863" cy="2911475"/>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4">
            <a:extLst>
              <a:ext uri="{FF2B5EF4-FFF2-40B4-BE49-F238E27FC236}">
                <a16:creationId xmlns:a16="http://schemas.microsoft.com/office/drawing/2014/main" id="{90576EDB-876E-43D9-B5AB-42B0946B0D46}"/>
              </a:ext>
            </a:extLst>
          </p:cNvPr>
          <p:cNvSpPr>
            <a:spLocks noGrp="1"/>
          </p:cNvSpPr>
          <p:nvPr>
            <p:ph type="pic" sz="quarter" idx="22"/>
          </p:nvPr>
        </p:nvSpPr>
        <p:spPr>
          <a:xfrm>
            <a:off x="9731375" y="1601788"/>
            <a:ext cx="1947991" cy="1563687"/>
          </a:xfrm>
        </p:spPr>
        <p:txBody>
          <a:bodyPr/>
          <a:lstStyle/>
          <a:p>
            <a:r>
              <a:rPr lang="en-US"/>
              <a:t>Click icon to add picture</a:t>
            </a:r>
            <a:endParaRPr lang="en-GB"/>
          </a:p>
        </p:txBody>
      </p:sp>
      <p:sp>
        <p:nvSpPr>
          <p:cNvPr id="14" name="Subheading Placeholder 4">
            <a:extLst>
              <a:ext uri="{FF2B5EF4-FFF2-40B4-BE49-F238E27FC236}">
                <a16:creationId xmlns:a16="http://schemas.microsoft.com/office/drawing/2014/main" id="{8747FC40-DD0F-400B-B030-B52E1E681067}"/>
              </a:ext>
            </a:extLst>
          </p:cNvPr>
          <p:cNvSpPr>
            <a:spLocks noGrp="1"/>
          </p:cNvSpPr>
          <p:nvPr>
            <p:ph type="body" sz="quarter" idx="21" hasCustomPrompt="1"/>
          </p:nvPr>
        </p:nvSpPr>
        <p:spPr>
          <a:xfrm>
            <a:off x="9731375" y="914400"/>
            <a:ext cx="1947991" cy="584200"/>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839981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7068312" cy="1133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22565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3483864" cy="113385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88"/>
            <a:ext cx="3483864" cy="113385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2890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79"/>
            <a:ext cx="7589010" cy="899795"/>
          </a:xfrm>
        </p:spPr>
        <p:txBody>
          <a:bodyPr tIns="100584"/>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8"/>
            <a:ext cx="2459736" cy="3026664"/>
          </a:xfrm>
          <a:solidFill>
            <a:schemeClr val="bg2"/>
          </a:solidFill>
        </p:spPr>
        <p:txBody>
          <a:bodyPr lIns="182880" tIns="182880" rIns="182880" bIns="182880"/>
          <a:lstStyle>
            <a:lvl1pPr marL="0" indent="0">
              <a:spcAft>
                <a:spcPts val="0"/>
              </a:spcAft>
              <a:buFontTx/>
              <a:buNone/>
              <a:defRPr lang="en-US" sz="6000" b="0" dirty="0" smtClean="0">
                <a:solidFill>
                  <a:srgbClr val="012A2D"/>
                </a:solidFill>
                <a:latin typeface="Calibre Light" panose="020B0303030202060203" pitchFamily="34" charset="0"/>
                <a:ea typeface="+mn-ea"/>
                <a:cs typeface="+mn-cs"/>
              </a:defRPr>
            </a:lvl1pPr>
            <a:lvl2pPr>
              <a:spcBef>
                <a:spcPts val="0"/>
              </a:spcBef>
              <a:spcAft>
                <a:spcPts val="600"/>
              </a:spcAft>
              <a:defRPr lang="en-US" sz="2200" dirty="0" smtClean="0">
                <a:solidFill>
                  <a:srgbClr val="012A2D"/>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rgbClr val="012A2D"/>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#value</a:t>
            </a:r>
          </a:p>
          <a:p>
            <a:pPr lvl="1"/>
            <a:r>
              <a:rPr lang="en-GB"/>
              <a:t>unit</a:t>
            </a:r>
          </a:p>
          <a:p>
            <a:pPr lvl="2"/>
            <a:r>
              <a:rPr lang="en-GB"/>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8"/>
            <a:ext cx="2459736" cy="3026664"/>
          </a:xfrm>
          <a:solidFill>
            <a:schemeClr val="tx1"/>
          </a:solidFill>
        </p:spPr>
        <p:txBody>
          <a:bodyPr lIns="182880" tIns="182880" rIns="182880" bIns="182880"/>
          <a:lstStyle>
            <a:lvl1pPr marL="0" indent="0">
              <a:spcAft>
                <a:spcPts val="0"/>
              </a:spcAft>
              <a:buFontTx/>
              <a:buNone/>
              <a:defRPr lang="en-US" sz="6000" b="0" dirty="0" smtClean="0">
                <a:solidFill>
                  <a:schemeClr val="bg1"/>
                </a:solidFill>
                <a:latin typeface="Calibre Light" panose="020B0303030202060203" pitchFamily="34" charset="0"/>
                <a:ea typeface="+mn-ea"/>
                <a:cs typeface="+mn-cs"/>
              </a:defRPr>
            </a:lvl1pPr>
            <a:lvl2pPr>
              <a:spcBef>
                <a:spcPts val="0"/>
              </a:spcBef>
              <a:spcAft>
                <a:spcPts val="600"/>
              </a:spcAft>
              <a:defRPr lang="en-US" sz="2200" dirty="0" smtClean="0">
                <a:solidFill>
                  <a:schemeClr val="bg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bg1"/>
                </a:solidFill>
                <a:latin typeface="Calibre Semibold" panose="020B0703030202060203" pitchFamily="34" charset="0"/>
                <a:ea typeface="+mn-ea"/>
                <a:cs typeface="+mn-cs"/>
              </a:defRPr>
            </a:lvl3pPr>
            <a:lvl4pPr marL="173736">
              <a:spcBef>
                <a:spcPts val="300"/>
              </a:spcBef>
              <a:spcAft>
                <a:spcPts val="300"/>
              </a:spcAft>
              <a:buClr>
                <a:schemeClr val="bg1"/>
              </a:buClr>
              <a:defRPr lang="en-US" sz="1200" b="0" dirty="0">
                <a:solidFill>
                  <a:schemeClr val="bg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GB"/>
              <a:t>#value</a:t>
            </a:r>
          </a:p>
          <a:p>
            <a:pPr lvl="1"/>
            <a:r>
              <a:rPr lang="en-GB"/>
              <a:t>unit</a:t>
            </a:r>
          </a:p>
          <a:p>
            <a:pPr lvl="2"/>
            <a:r>
              <a:rPr lang="en-GB"/>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2" y="1601788"/>
            <a:ext cx="2459736" cy="3026664"/>
          </a:xfrm>
          <a:solidFill>
            <a:schemeClr val="tx2"/>
          </a:solidFill>
        </p:spPr>
        <p:txBody>
          <a:bodyPr lIns="182880" tIns="182880" rIns="182880" bIns="182880"/>
          <a:lstStyle>
            <a:lvl1pPr marL="0" indent="0">
              <a:spcAft>
                <a:spcPts val="0"/>
              </a:spcAft>
              <a:buFontTx/>
              <a:buNone/>
              <a:defRPr lang="en-US" sz="6000" b="0" dirty="0" smtClean="0">
                <a:solidFill>
                  <a:schemeClr val="tx1"/>
                </a:solidFill>
                <a:latin typeface="Calibre Light" panose="020B0303030202060203" pitchFamily="34" charset="0"/>
                <a:ea typeface="+mn-ea"/>
                <a:cs typeface="+mn-cs"/>
              </a:defRPr>
            </a:lvl1pPr>
            <a:lvl2pPr>
              <a:spcBef>
                <a:spcPts val="0"/>
              </a:spcBef>
              <a:spcAft>
                <a:spcPts val="600"/>
              </a:spcAft>
              <a:defRPr lang="en-US" sz="2200" dirty="0" smtClean="0">
                <a:solidFill>
                  <a:schemeClr val="tx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tx1"/>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GB"/>
              <a:t>#value</a:t>
            </a:r>
          </a:p>
          <a:p>
            <a:pPr lvl="1"/>
            <a:r>
              <a:rPr lang="en-GB"/>
              <a:t>unit</a:t>
            </a:r>
          </a:p>
          <a:p>
            <a:pPr lvl="2"/>
            <a:r>
              <a:rPr lang="en-GB"/>
              <a:t>Description</a:t>
            </a:r>
          </a:p>
        </p:txBody>
      </p:sp>
    </p:spTree>
    <p:extLst>
      <p:ext uri="{BB962C8B-B14F-4D97-AF65-F5344CB8AC3E}">
        <p14:creationId xmlns:p14="http://schemas.microsoft.com/office/powerpoint/2010/main" val="3430304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11175"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4097338" y="914400"/>
            <a:ext cx="2971800"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hasCustomPrompt="1"/>
          </p:nvPr>
        </p:nvSpPr>
        <p:spPr>
          <a:xfrm>
            <a:off x="2430234"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hasCustomPrompt="1"/>
          </p:nvPr>
        </p:nvSpPr>
        <p:spPr>
          <a:xfrm>
            <a:off x="4349293"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hasCustomPrompt="1"/>
          </p:nvPr>
        </p:nvSpPr>
        <p:spPr>
          <a:xfrm>
            <a:off x="6268352"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hasCustomPrompt="1"/>
          </p:nvPr>
        </p:nvSpPr>
        <p:spPr>
          <a:xfrm>
            <a:off x="8187411"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hasCustomPrompt="1"/>
          </p:nvPr>
        </p:nvSpPr>
        <p:spPr>
          <a:xfrm>
            <a:off x="10106470" y="1984248"/>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hasCustomPrompt="1"/>
          </p:nvPr>
        </p:nvSpPr>
        <p:spPr>
          <a:xfrm>
            <a:off x="511175"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hasCustomPrompt="1"/>
          </p:nvPr>
        </p:nvSpPr>
        <p:spPr>
          <a:xfrm>
            <a:off x="2430234"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hasCustomPrompt="1"/>
          </p:nvPr>
        </p:nvSpPr>
        <p:spPr>
          <a:xfrm>
            <a:off x="4349293"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hasCustomPrompt="1"/>
          </p:nvPr>
        </p:nvSpPr>
        <p:spPr>
          <a:xfrm>
            <a:off x="6268352"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hasCustomPrompt="1"/>
          </p:nvPr>
        </p:nvSpPr>
        <p:spPr>
          <a:xfrm>
            <a:off x="8187411"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hasCustomPrompt="1"/>
          </p:nvPr>
        </p:nvSpPr>
        <p:spPr>
          <a:xfrm>
            <a:off x="10106470" y="4626864"/>
            <a:ext cx="1572768" cy="1883664"/>
          </a:xfrm>
          <a:ln w="12700">
            <a:solidFill>
              <a:schemeClr val="accent3"/>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GB"/>
              <a:t>subtitle</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170632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Tree>
    <p:extLst>
      <p:ext uri="{BB962C8B-B14F-4D97-AF65-F5344CB8AC3E}">
        <p14:creationId xmlns:p14="http://schemas.microsoft.com/office/powerpoint/2010/main" val="2640907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2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Image Cover 4">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511176" y="1612900"/>
            <a:ext cx="2460624" cy="4775200"/>
          </a:xfrm>
        </p:spPr>
        <p:txBody>
          <a:bodyPr/>
          <a:lstStyle>
            <a:lvl1pPr>
              <a:defRPr>
                <a:solidFill>
                  <a:schemeClr val="accent6"/>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6" y="571774"/>
            <a:ext cx="655860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10244137" y="6245352"/>
            <a:ext cx="1435101" cy="412100"/>
          </a:xfrm>
          <a:prstGeom prst="rect">
            <a:avLst/>
          </a:prstGeom>
        </p:spPr>
        <p:txBody>
          <a:bodyPr lIns="0" tIns="0" rIns="0" bIns="0"/>
          <a:lstStyle>
            <a:lvl1pPr marL="0" marR="0" indent="0" algn="r" defTabSz="554492" eaLnBrk="1" fontAlgn="auto" latinLnBrk="0" hangingPunct="1">
              <a:lnSpc>
                <a:spcPts val="1698"/>
              </a:lnSpc>
              <a:spcBef>
                <a:spcPts val="0"/>
              </a:spcBef>
              <a:spcAft>
                <a:spcPts val="0"/>
              </a:spcAft>
              <a:buClrTx/>
              <a:buSzTx/>
              <a:buFontTx/>
              <a:buNone/>
              <a:tabLst/>
              <a:defRPr lang="en-US" sz="1050" b="0" kern="1200" spc="-3" dirty="0" err="1" smtClean="0">
                <a:solidFill>
                  <a:schemeClr val="tx1"/>
                </a:solidFill>
                <a:latin typeface="Space Mono" panose="02000509040000020004" pitchFamily="49" charset="0"/>
                <a:ea typeface="+mn-ea"/>
                <a:cs typeface="Space Mono" panose="02000509040000020004" pitchFamily="49" charset="0"/>
              </a:defRPr>
            </a:lvl1pPr>
          </a:lstStyle>
          <a:p>
            <a:r>
              <a:rPr lang="en-GB"/>
              <a:t>DATE</a:t>
            </a: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6" y="1556510"/>
            <a:ext cx="5022844" cy="1820100"/>
          </a:xfrm>
        </p:spPr>
        <p:txBody>
          <a:bodyPr/>
          <a:lstStyle>
            <a:lvl1pPr>
              <a:lnSpc>
                <a:spcPct val="85000"/>
              </a:lnSpc>
              <a:defRPr sz="5400">
                <a:solidFill>
                  <a:schemeClr val="accent6"/>
                </a:solidFill>
              </a:defRPr>
            </a:lvl1pPr>
          </a:lstStyle>
          <a:p>
            <a:r>
              <a:rPr lang="en-US"/>
              <a:t>Click to edit Master title style</a:t>
            </a:r>
            <a:endParaRPr lang="en-GB"/>
          </a:p>
        </p:txBody>
      </p:sp>
      <p:sp>
        <p:nvSpPr>
          <p:cNvPr id="22" name="Rectangle 21">
            <a:extLst>
              <a:ext uri="{FF2B5EF4-FFF2-40B4-BE49-F238E27FC236}">
                <a16:creationId xmlns:a16="http://schemas.microsoft.com/office/drawing/2014/main" id="{51402F92-C298-4C9D-B165-225CA6300EEC}"/>
              </a:ext>
            </a:extLst>
          </p:cNvPr>
          <p:cNvSpPr/>
          <p:nvPr/>
        </p:nvSpPr>
        <p:spPr>
          <a:xfrm>
            <a:off x="1" y="0"/>
            <a:ext cx="3584576"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BRE Vector Logo">
            <a:extLst>
              <a:ext uri="{FF2B5EF4-FFF2-40B4-BE49-F238E27FC236}">
                <a16:creationId xmlns:a16="http://schemas.microsoft.com/office/drawing/2014/main" id="{2E2EAA08-5BCE-48AA-B638-B6BB3E345AA7}"/>
              </a:ext>
            </a:extLst>
          </p:cNvPr>
          <p:cNvSpPr>
            <a:spLocks noChangeAspect="1"/>
          </p:cNvSpPr>
          <p:nvPr userDrawn="1"/>
        </p:nvSpPr>
        <p:spPr>
          <a:xfrm>
            <a:off x="10755020" y="452438"/>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26382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Tree>
    <p:extLst>
      <p:ext uri="{BB962C8B-B14F-4D97-AF65-F5344CB8AC3E}">
        <p14:creationId xmlns:p14="http://schemas.microsoft.com/office/powerpoint/2010/main" val="32427328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taViz - Text &amp;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4"/>
            <a:ext cx="11173968"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3582988" y="1600200"/>
            <a:ext cx="8097837" cy="4495800"/>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08000" y="1601787"/>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2987" y="973138"/>
            <a:ext cx="8097837"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3" cy="398398"/>
          </a:xfrm>
        </p:spPr>
        <p:txBody>
          <a:bodyPr/>
          <a:lstStyle/>
          <a:p>
            <a:r>
              <a:rPr lang="en-US"/>
              <a:t>Click to edit Master title style</a:t>
            </a:r>
            <a:endParaRPr lang="en-GB"/>
          </a:p>
        </p:txBody>
      </p:sp>
      <p:sp>
        <p:nvSpPr>
          <p:cNvPr id="9" name="Rectangle 8">
            <a:extLst>
              <a:ext uri="{FF2B5EF4-FFF2-40B4-BE49-F238E27FC236}">
                <a16:creationId xmlns:a16="http://schemas.microsoft.com/office/drawing/2014/main" id="{CEB4F623-0894-4D0D-8978-0BFBBCC955C5}"/>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DataViz layout options are </a:t>
            </a:r>
            <a:br>
              <a:rPr lang="en-GB" sz="1200">
                <a:solidFill>
                  <a:schemeClr val="bg1"/>
                </a:solidFill>
                <a:latin typeface="Calibre-Semibold" panose="020B0703030202060203" pitchFamily="34" charset="0"/>
              </a:rPr>
            </a:br>
            <a:r>
              <a:rPr lang="en-GB" sz="120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2708765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4"/>
            <a:ext cx="11173968"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0"/>
            <a:ext cx="11172825" cy="4495800"/>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8097839"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US"/>
              <a:t>Click to edit Master title style</a:t>
            </a:r>
            <a:endParaRPr lang="en-GB"/>
          </a:p>
        </p:txBody>
      </p:sp>
      <p:sp>
        <p:nvSpPr>
          <p:cNvPr id="9" name="Rectangle 8">
            <a:extLst>
              <a:ext uri="{FF2B5EF4-FFF2-40B4-BE49-F238E27FC236}">
                <a16:creationId xmlns:a16="http://schemas.microsoft.com/office/drawing/2014/main" id="{0891508E-3D5B-4491-9DE0-5F5F108BBF2E}"/>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DataViz layout options are </a:t>
            </a:r>
            <a:br>
              <a:rPr lang="en-GB" sz="1200">
                <a:solidFill>
                  <a:schemeClr val="bg1"/>
                </a:solidFill>
                <a:latin typeface="Calibre-Semibold" panose="020B0703030202060203" pitchFamily="34" charset="0"/>
              </a:rPr>
            </a:br>
            <a:r>
              <a:rPr lang="en-GB" sz="120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23083182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taViz - 2 Charts 1:2">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3582988" y="6272784"/>
            <a:ext cx="8101012"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3582988" y="1600200"/>
            <a:ext cx="8101012" cy="4495800"/>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3582988" y="973138"/>
            <a:ext cx="8101012"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4"/>
            <a:ext cx="2973388"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0"/>
            <a:ext cx="2973388" cy="4495800"/>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2973388"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US"/>
              <a:t>Click to edit Master title style</a:t>
            </a:r>
            <a:endParaRPr lang="en-GB"/>
          </a:p>
        </p:txBody>
      </p:sp>
      <p:sp>
        <p:nvSpPr>
          <p:cNvPr id="12" name="Rectangle 11">
            <a:extLst>
              <a:ext uri="{FF2B5EF4-FFF2-40B4-BE49-F238E27FC236}">
                <a16:creationId xmlns:a16="http://schemas.microsoft.com/office/drawing/2014/main" id="{73B0B34B-8B5C-45C7-8ED6-E6E702F7860F}"/>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DataViz layout options are </a:t>
            </a:r>
            <a:br>
              <a:rPr lang="en-GB" sz="1200">
                <a:solidFill>
                  <a:schemeClr val="bg1"/>
                </a:solidFill>
                <a:latin typeface="Calibre-Semibold" panose="020B0703030202060203" pitchFamily="34" charset="0"/>
              </a:rPr>
            </a:br>
            <a:r>
              <a:rPr lang="en-GB" sz="120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3469895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taViz - 2 Charts 1: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6148386" y="6272784"/>
            <a:ext cx="5535614"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6148386" y="1600200"/>
            <a:ext cx="5535614" cy="4495800"/>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6148386" y="973138"/>
            <a:ext cx="5535614"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7999" y="6272784"/>
            <a:ext cx="5535613"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7999" y="1600200"/>
            <a:ext cx="5535613" cy="4495800"/>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8" y="974154"/>
            <a:ext cx="5535613"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US"/>
              <a:t>Click to edit Master title style</a:t>
            </a:r>
            <a:endParaRPr lang="en-GB"/>
          </a:p>
        </p:txBody>
      </p:sp>
      <p:sp>
        <p:nvSpPr>
          <p:cNvPr id="12" name="Rectangle 11">
            <a:extLst>
              <a:ext uri="{FF2B5EF4-FFF2-40B4-BE49-F238E27FC236}">
                <a16:creationId xmlns:a16="http://schemas.microsoft.com/office/drawing/2014/main" id="{539BB95B-E1EA-4AF4-B13C-51870DBAC215}"/>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DataViz layout options are </a:t>
            </a:r>
            <a:br>
              <a:rPr lang="en-GB" sz="1200">
                <a:solidFill>
                  <a:schemeClr val="bg1"/>
                </a:solidFill>
                <a:latin typeface="Calibre-Semibold" panose="020B0703030202060203" pitchFamily="34" charset="0"/>
              </a:rPr>
            </a:br>
            <a:r>
              <a:rPr lang="en-GB" sz="120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7047770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taViz - 3 Charts">
    <p:spTree>
      <p:nvGrpSpPr>
        <p:cNvPr id="1" name=""/>
        <p:cNvGrpSpPr/>
        <p:nvPr/>
      </p:nvGrpSpPr>
      <p:grpSpPr>
        <a:xfrm>
          <a:off x="0" y="0"/>
          <a:ext cx="0" cy="0"/>
          <a:chOff x="0" y="0"/>
          <a:chExt cx="0" cy="0"/>
        </a:xfrm>
      </p:grpSpPr>
      <p:sp>
        <p:nvSpPr>
          <p:cNvPr id="14" name="Source Placeholder 3">
            <a:extLst>
              <a:ext uri="{FF2B5EF4-FFF2-40B4-BE49-F238E27FC236}">
                <a16:creationId xmlns:a16="http://schemas.microsoft.com/office/drawing/2014/main" id="{D6AE0AA0-FEF7-46E7-8BC9-EB6D66ADC8E4}"/>
              </a:ext>
            </a:extLst>
          </p:cNvPr>
          <p:cNvSpPr>
            <a:spLocks noGrp="1"/>
          </p:cNvSpPr>
          <p:nvPr>
            <p:ph type="body" sz="quarter" idx="21" hasCustomPrompt="1"/>
          </p:nvPr>
        </p:nvSpPr>
        <p:spPr>
          <a:xfrm>
            <a:off x="7678040" y="6272784"/>
            <a:ext cx="3483864"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2" name="Chart Placeholder 3">
            <a:extLst>
              <a:ext uri="{FF2B5EF4-FFF2-40B4-BE49-F238E27FC236}">
                <a16:creationId xmlns:a16="http://schemas.microsoft.com/office/drawing/2014/main" id="{41D3DC06-D2A2-4F90-B91A-8FFA8737D3B8}"/>
              </a:ext>
            </a:extLst>
          </p:cNvPr>
          <p:cNvSpPr>
            <a:spLocks noGrp="1"/>
          </p:cNvSpPr>
          <p:nvPr>
            <p:ph type="chart" sz="quarter" idx="20"/>
          </p:nvPr>
        </p:nvSpPr>
        <p:spPr>
          <a:xfrm>
            <a:off x="7678040" y="1600200"/>
            <a:ext cx="3483864" cy="4495800"/>
          </a:xfrm>
        </p:spPr>
        <p:txBody>
          <a:bodyPr/>
          <a:lstStyle/>
          <a:p>
            <a:r>
              <a:rPr lang="en-US"/>
              <a:t>Click icon to add chart</a:t>
            </a:r>
          </a:p>
        </p:txBody>
      </p:sp>
      <p:sp>
        <p:nvSpPr>
          <p:cNvPr id="5" name="Subheading Placeholder 3">
            <a:extLst>
              <a:ext uri="{FF2B5EF4-FFF2-40B4-BE49-F238E27FC236}">
                <a16:creationId xmlns:a16="http://schemas.microsoft.com/office/drawing/2014/main" id="{0CCB7705-183B-47CB-8EBE-D47E0F723930}"/>
              </a:ext>
            </a:extLst>
          </p:cNvPr>
          <p:cNvSpPr>
            <a:spLocks noGrp="1"/>
          </p:cNvSpPr>
          <p:nvPr>
            <p:ph type="body" sz="quarter" idx="19" hasCustomPrompt="1"/>
          </p:nvPr>
        </p:nvSpPr>
        <p:spPr>
          <a:xfrm>
            <a:off x="7678040" y="973138"/>
            <a:ext cx="3483864"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4094163" y="6272784"/>
            <a:ext cx="3483864" cy="129669"/>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4094163" y="1600200"/>
            <a:ext cx="3483864" cy="4495800"/>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4094163" y="973138"/>
            <a:ext cx="3483864" cy="525462"/>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4437"/>
            <a:ext cx="3486150"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0"/>
            <a:ext cx="3486150" cy="4495800"/>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3486150"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US"/>
              <a:t>Click to edit Master title style</a:t>
            </a:r>
            <a:endParaRPr lang="en-GB"/>
          </a:p>
        </p:txBody>
      </p:sp>
      <p:sp>
        <p:nvSpPr>
          <p:cNvPr id="15" name="Rectangle 14">
            <a:extLst>
              <a:ext uri="{FF2B5EF4-FFF2-40B4-BE49-F238E27FC236}">
                <a16:creationId xmlns:a16="http://schemas.microsoft.com/office/drawing/2014/main" id="{ABCA4E9F-9C9D-48B1-801F-C93D4283947C}"/>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DataViz layout options are </a:t>
            </a:r>
            <a:br>
              <a:rPr lang="en-GB" sz="1200">
                <a:solidFill>
                  <a:schemeClr val="bg1"/>
                </a:solidFill>
                <a:latin typeface="Calibre-Semibold" panose="020B0703030202060203" pitchFamily="34" charset="0"/>
              </a:rPr>
            </a:br>
            <a:r>
              <a:rPr lang="en-GB" sz="120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1983566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taViz - Title Only">
    <p:spTree>
      <p:nvGrpSpPr>
        <p:cNvPr id="1" name=""/>
        <p:cNvGrpSpPr/>
        <p:nvPr/>
      </p:nvGrpSpPr>
      <p:grpSpPr>
        <a:xfrm>
          <a:off x="0" y="0"/>
          <a:ext cx="0" cy="0"/>
          <a:chOff x="0" y="0"/>
          <a:chExt cx="0" cy="0"/>
        </a:xfrm>
      </p:grpSpPr>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8097839" cy="526478"/>
          </a:xfrm>
        </p:spPr>
        <p:txBody>
          <a:bodyPr anchor="t"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US"/>
              <a:t>Click to edit Master title style</a:t>
            </a:r>
            <a:endParaRPr lang="en-GB"/>
          </a:p>
        </p:txBody>
      </p:sp>
      <p:sp>
        <p:nvSpPr>
          <p:cNvPr id="5" name="Rectangle 4">
            <a:extLst>
              <a:ext uri="{FF2B5EF4-FFF2-40B4-BE49-F238E27FC236}">
                <a16:creationId xmlns:a16="http://schemas.microsoft.com/office/drawing/2014/main" id="{92693A9B-C3DC-4DC4-8E9A-7A879A723001}"/>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GB" sz="1200">
                <a:solidFill>
                  <a:schemeClr val="bg1"/>
                </a:solidFill>
                <a:latin typeface="Calibre-Semibold" panose="020B0703030202060203" pitchFamily="34" charset="0"/>
              </a:rPr>
              <a:t>DataViz layout options are </a:t>
            </a:r>
            <a:br>
              <a:rPr lang="en-GB" sz="1200">
                <a:solidFill>
                  <a:schemeClr val="bg1"/>
                </a:solidFill>
                <a:latin typeface="Calibre-Semibold" panose="020B0703030202060203" pitchFamily="34" charset="0"/>
              </a:rPr>
            </a:br>
            <a:r>
              <a:rPr lang="en-GB" sz="120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GB" sz="120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GB" sz="120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242473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38" y="1317625"/>
            <a:ext cx="2970212" cy="180975"/>
          </a:xfrm>
        </p:spPr>
        <p:txBody>
          <a:bodyPr wrap="none" anchor="b" anchorCtr="0"/>
          <a:lstStyle>
            <a:lvl1pPr>
              <a:defRPr sz="900">
                <a:solidFill>
                  <a:srgbClr val="80BBAD"/>
                </a:solidFill>
                <a:latin typeface="Space Mono" panose="02000509040000020004" pitchFamily="49" charset="0"/>
              </a:defRPr>
            </a:lvl1pPr>
          </a:lstStyle>
          <a:p>
            <a:pPr lvl="0"/>
            <a:r>
              <a:rPr lang="en-GB"/>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5" y="1601789"/>
            <a:ext cx="7581899" cy="1149350"/>
          </a:xfrm>
        </p:spPr>
        <p:txBody>
          <a:bodyPr/>
          <a:lstStyle>
            <a:lvl1pPr>
              <a:defRPr/>
            </a:lvl1pPr>
          </a:lstStyle>
          <a:p>
            <a:r>
              <a:rPr lang="en-GB"/>
              <a:t>Asset/Property name,</a:t>
            </a:r>
            <a:br>
              <a:rPr lang="en-GB"/>
            </a:br>
            <a:r>
              <a:rPr lang="en-GB"/>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7" y="2852738"/>
            <a:ext cx="2452686" cy="3551237"/>
          </a:xfrm>
          <a:solidFill>
            <a:schemeClr val="tx1"/>
          </a:solidFill>
        </p:spPr>
        <p:txBody>
          <a:bodyPr lIns="73152" tIns="73152" rIns="73152"/>
          <a:lstStyle>
            <a:lvl1pPr marL="0" indent="0">
              <a:spcBef>
                <a:spcPts val="600"/>
              </a:spcBef>
              <a:spcAft>
                <a:spcPts val="0"/>
              </a:spcAft>
              <a:defRPr sz="1600">
                <a:solidFill>
                  <a:schemeClr val="bg1"/>
                </a:solidFill>
                <a:latin typeface="Calibre Semibold" panose="020B0703030202060203" pitchFamily="34" charset="0"/>
              </a:defRPr>
            </a:lvl1pPr>
            <a:lvl2pPr>
              <a:spcBef>
                <a:spcPts val="300"/>
              </a:spcBef>
              <a:spcAft>
                <a:spcPts val="600"/>
              </a:spcAft>
              <a:defRPr sz="1200">
                <a:solidFill>
                  <a:schemeClr val="bg1"/>
                </a:solidFill>
                <a:latin typeface="+mn-lt"/>
              </a:defRPr>
            </a:lvl2pPr>
            <a:lvl3pPr marL="171450" indent="-171450">
              <a:spcAft>
                <a:spcPts val="300"/>
              </a:spcAft>
              <a:buFont typeface="Arial" panose="020B0604020202020204" pitchFamily="34" charset="0"/>
              <a:buChar char="‒"/>
              <a:defRPr>
                <a:solidFill>
                  <a:schemeClr val="bg1"/>
                </a:solidFill>
              </a:defRPr>
            </a:lvl3pPr>
            <a:lvl4pPr marL="342900" indent="-171450">
              <a:spcBef>
                <a:spcPts val="0"/>
              </a:spcBef>
              <a:spcAft>
                <a:spcPts val="300"/>
              </a:spcAft>
              <a:defRPr sz="1200">
                <a:solidFill>
                  <a:schemeClr val="bg1"/>
                </a:solidFill>
              </a:defRPr>
            </a:lvl4pPr>
            <a:lvl5pPr marL="342900" indent="-166688">
              <a:spcBef>
                <a:spcPts val="0"/>
              </a:spcBef>
              <a:spcAft>
                <a:spcPts val="300"/>
              </a:spcAf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0" y="2852738"/>
            <a:ext cx="5019675" cy="3551237"/>
          </a:xfrm>
        </p:spPr>
        <p:txBody>
          <a:bodyPr tIns="73152"/>
          <a:lstStyle>
            <a:lvl1pPr marL="0" indent="0">
              <a:spcBef>
                <a:spcPts val="0"/>
              </a:spcBef>
              <a:spcAft>
                <a:spcPts val="600"/>
              </a:spcAft>
              <a:defRPr sz="1600">
                <a:latin typeface="Calibre Semibold" panose="020B0703030202060203" pitchFamily="34" charset="0"/>
              </a:defRPr>
            </a:lvl1pPr>
            <a:lvl2pPr>
              <a:spcBef>
                <a:spcPts val="0"/>
              </a:spcBef>
              <a:spcAft>
                <a:spcPts val="600"/>
              </a:spcAft>
              <a:defRPr sz="1200">
                <a:latin typeface="+mn-lt"/>
              </a:defRPr>
            </a:lvl2pPr>
            <a:lvl3pPr marL="171450" indent="-171450">
              <a:spcAft>
                <a:spcPts val="300"/>
              </a:spcAft>
              <a:buFont typeface="Arial" panose="020B0604020202020204" pitchFamily="34" charset="0"/>
              <a:buChar char="‒"/>
              <a:defRPr/>
            </a:lvl3pPr>
            <a:lvl4pPr marL="342900" indent="-171450">
              <a:spcBef>
                <a:spcPts val="0"/>
              </a:spcBef>
              <a:spcAft>
                <a:spcPts val="300"/>
              </a:spcAft>
              <a:defRPr sz="1200"/>
            </a:lvl4pPr>
            <a:lvl5pPr marL="342900" indent="-1666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2852738"/>
            <a:ext cx="3486148" cy="3551237"/>
          </a:xfrm>
          <a:solidFill>
            <a:srgbClr val="CBCDCB"/>
          </a:solidFill>
        </p:spPr>
        <p:txBody>
          <a:bodyPr rIns="0" anchor="ctr" anchorCtr="0"/>
          <a:lstStyle>
            <a:lvl1pPr algn="ctr">
              <a:defRPr/>
            </a:lvl1pPr>
          </a:lstStyle>
          <a:p>
            <a:r>
              <a:rPr lang="en-US"/>
              <a:t>Click icon to add picture</a:t>
            </a:r>
            <a:endParaRPr lang="en-GB"/>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5" y="2346961"/>
            <a:ext cx="3484563" cy="404178"/>
          </a:xfrm>
        </p:spPr>
        <p:txBody>
          <a:bodyPr rIns="0"/>
          <a:lstStyle>
            <a:lvl1pPr algn="r">
              <a:spcBef>
                <a:spcPts val="0"/>
              </a:spcBef>
              <a:spcAft>
                <a:spcPts val="0"/>
              </a:spcAft>
              <a:defRPr sz="1200">
                <a:solidFill>
                  <a:schemeClr val="accent6"/>
                </a:solidFill>
                <a:latin typeface="Financier Display Semibold" panose="02020703070506060203" pitchFamily="18" charset="0"/>
              </a:defRPr>
            </a:lvl1pPr>
            <a:lvl2pPr algn="r">
              <a:defRPr sz="1050">
                <a:latin typeface="+mn-lt"/>
              </a:defRPr>
            </a:lvl2pPr>
          </a:lstStyle>
          <a:p>
            <a:pPr lvl="0"/>
            <a:r>
              <a:rPr lang="en-GB"/>
              <a:t>First </a:t>
            </a:r>
            <a:r>
              <a:rPr lang="en-GB" err="1"/>
              <a:t>Lastname</a:t>
            </a:r>
            <a:endParaRPr lang="en-GB"/>
          </a:p>
          <a:p>
            <a:pPr lvl="1"/>
            <a:r>
              <a:rPr lang="en-GB"/>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5" y="1601788"/>
            <a:ext cx="3484563" cy="649224"/>
          </a:xfrm>
        </p:spPr>
        <p:txBody>
          <a:bodyPr rIns="0" anchor="b" anchorCtr="0"/>
          <a:lstStyle>
            <a:lvl1pPr algn="r">
              <a:defRPr sz="1600">
                <a:solidFill>
                  <a:srgbClr val="80BBAD"/>
                </a:solidFill>
              </a:defRPr>
            </a:lvl1pPr>
          </a:lstStyle>
          <a:p>
            <a:pPr lvl="0"/>
            <a:r>
              <a:rPr lang="en-GB"/>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67" y="1601790"/>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GB"/>
          </a:p>
        </p:txBody>
      </p:sp>
    </p:spTree>
    <p:extLst>
      <p:ext uri="{BB962C8B-B14F-4D97-AF65-F5344CB8AC3E}">
        <p14:creationId xmlns:p14="http://schemas.microsoft.com/office/powerpoint/2010/main" val="175051709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38" y="1317625"/>
            <a:ext cx="2978150" cy="180975"/>
          </a:xfrm>
        </p:spPr>
        <p:txBody>
          <a:bodyPr wrap="none" anchor="b" anchorCtr="0"/>
          <a:lstStyle>
            <a:lvl1pPr>
              <a:defRPr sz="900">
                <a:solidFill>
                  <a:srgbClr val="80BBAD"/>
                </a:solidFill>
                <a:latin typeface="Space Mono" panose="02000509040000020004" pitchFamily="49" charset="0"/>
              </a:defRPr>
            </a:lvl1pPr>
          </a:lstStyle>
          <a:p>
            <a:pPr lvl="0"/>
            <a:r>
              <a:rPr lang="en-GB"/>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5" y="1601789"/>
            <a:ext cx="7581899" cy="1149350"/>
          </a:xfrm>
        </p:spPr>
        <p:txBody>
          <a:bodyPr/>
          <a:lstStyle>
            <a:lvl1pPr>
              <a:defRPr/>
            </a:lvl1pPr>
          </a:lstStyle>
          <a:p>
            <a:r>
              <a:rPr lang="en-GB"/>
              <a:t>Asset/Property name,</a:t>
            </a:r>
            <a:br>
              <a:rPr lang="en-GB"/>
            </a:br>
            <a:r>
              <a:rPr lang="en-GB"/>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7" y="2852738"/>
            <a:ext cx="2452686" cy="3551237"/>
          </a:xfrm>
          <a:solidFill>
            <a:schemeClr val="tx1"/>
          </a:solidFill>
        </p:spPr>
        <p:txBody>
          <a:bodyPr lIns="73152" tIns="73152" rIns="73152"/>
          <a:lstStyle>
            <a:lvl1pPr marL="0" indent="0">
              <a:spcBef>
                <a:spcPts val="600"/>
              </a:spcBef>
              <a:spcAft>
                <a:spcPts val="0"/>
              </a:spcAft>
              <a:defRPr sz="1600">
                <a:solidFill>
                  <a:schemeClr val="bg1"/>
                </a:solidFill>
                <a:latin typeface="Calibre Semibold" panose="020B0703030202060203" pitchFamily="34" charset="0"/>
              </a:defRPr>
            </a:lvl1pPr>
            <a:lvl2pPr>
              <a:spcBef>
                <a:spcPts val="300"/>
              </a:spcBef>
              <a:spcAft>
                <a:spcPts val="600"/>
              </a:spcAft>
              <a:defRPr sz="1200">
                <a:solidFill>
                  <a:schemeClr val="bg1"/>
                </a:solidFill>
                <a:latin typeface="+mn-lt"/>
              </a:defRPr>
            </a:lvl2pPr>
            <a:lvl3pPr marL="171450" indent="-171450">
              <a:spcAft>
                <a:spcPts val="300"/>
              </a:spcAft>
              <a:buFont typeface="Arial" panose="020B0604020202020204" pitchFamily="34" charset="0"/>
              <a:buChar char="‒"/>
              <a:defRPr>
                <a:solidFill>
                  <a:schemeClr val="bg1"/>
                </a:solidFill>
              </a:defRPr>
            </a:lvl3pPr>
            <a:lvl4pPr marL="342900" indent="-171450">
              <a:spcBef>
                <a:spcPts val="0"/>
              </a:spcBef>
              <a:spcAft>
                <a:spcPts val="300"/>
              </a:spcAft>
              <a:defRPr sz="1200">
                <a:solidFill>
                  <a:schemeClr val="bg1"/>
                </a:solidFill>
              </a:defRPr>
            </a:lvl4pPr>
            <a:lvl5pPr marL="342900" indent="-166688">
              <a:spcBef>
                <a:spcPts val="0"/>
              </a:spcBef>
              <a:spcAft>
                <a:spcPts val="300"/>
              </a:spcAf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0" y="2852738"/>
            <a:ext cx="5019675" cy="3551237"/>
          </a:xfrm>
        </p:spPr>
        <p:txBody>
          <a:bodyPr tIns="73152"/>
          <a:lstStyle>
            <a:lvl1pPr marL="0" indent="0">
              <a:spcBef>
                <a:spcPts val="0"/>
              </a:spcBef>
              <a:spcAft>
                <a:spcPts val="600"/>
              </a:spcAft>
              <a:defRPr sz="1600">
                <a:latin typeface="Calibre Semibold" panose="020B0703030202060203" pitchFamily="34" charset="0"/>
              </a:defRPr>
            </a:lvl1pPr>
            <a:lvl2pPr>
              <a:spcBef>
                <a:spcPts val="0"/>
              </a:spcBef>
              <a:spcAft>
                <a:spcPts val="600"/>
              </a:spcAft>
              <a:defRPr sz="1200">
                <a:latin typeface="+mn-lt"/>
              </a:defRPr>
            </a:lvl2pPr>
            <a:lvl3pPr marL="171450" indent="-171450">
              <a:spcAft>
                <a:spcPts val="300"/>
              </a:spcAft>
              <a:buFont typeface="Arial" panose="020B0604020202020204" pitchFamily="34" charset="0"/>
              <a:buChar char="‒"/>
              <a:defRPr/>
            </a:lvl3pPr>
            <a:lvl4pPr marL="342900" indent="-171450">
              <a:spcBef>
                <a:spcPts val="0"/>
              </a:spcBef>
              <a:spcAft>
                <a:spcPts val="300"/>
              </a:spcAft>
              <a:defRPr sz="1200"/>
            </a:lvl4pPr>
            <a:lvl5pPr marL="342900" indent="-166688">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4" y="454024"/>
            <a:ext cx="3997325" cy="5949952"/>
          </a:xfrm>
          <a:solidFill>
            <a:srgbClr val="CBCDCB"/>
          </a:solidFill>
        </p:spPr>
        <p:txBody>
          <a:bodyPr rIns="0"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49099533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ack Record - 2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1">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601788"/>
            <a:ext cx="5021263" cy="463750"/>
          </a:xfrm>
        </p:spPr>
        <p:txBody>
          <a:bodyPr anchor="b" anchorCtr="0"/>
          <a:lstStyle>
            <a:lvl1pPr>
              <a:defRPr>
                <a:solidFill>
                  <a:srgbClr val="96B3B6"/>
                </a:solidFill>
              </a:defRPr>
            </a:lvl1pPr>
          </a:lstStyle>
          <a:p>
            <a:pPr lvl="0"/>
            <a:r>
              <a:rPr lang="en-GB"/>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38" y="2227264"/>
            <a:ext cx="4516437" cy="195262"/>
          </a:xfrm>
        </p:spPr>
        <p:txBody>
          <a:bodyPr rIns="0" anchor="b" anchorCtr="0"/>
          <a:lstStyle>
            <a:lvl1pPr>
              <a:defRPr sz="1400" cap="all" baseline="0">
                <a:latin typeface="Calibre Medium" panose="020B0603030202060203" pitchFamily="34" charset="0"/>
              </a:defRPr>
            </a:lvl1pPr>
          </a:lstStyle>
          <a:p>
            <a:pPr lvl="0"/>
            <a:r>
              <a:rPr lang="en-GB"/>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75" y="2227264"/>
            <a:ext cx="504305" cy="195262"/>
          </a:xfrm>
        </p:spPr>
        <p:txBody>
          <a:bodyPr rIns="0" anchor="b" anchorCtr="0"/>
          <a:lstStyle>
            <a:lvl1pPr algn="r">
              <a:defRPr sz="1400" cap="all" baseline="0">
                <a:solidFill>
                  <a:srgbClr val="17E88F"/>
                </a:solidFill>
                <a:latin typeface="Calibre Medium" panose="020B0603030202060203" pitchFamily="34" charset="0"/>
              </a:defRPr>
            </a:lvl1pPr>
          </a:lstStyle>
          <a:p>
            <a:pPr lvl="0"/>
            <a:r>
              <a:rPr lang="en-GB"/>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17"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636525"/>
            <a:ext cx="2452688" cy="2614926"/>
          </a:xfrm>
          <a:solidFill>
            <a:srgbClr val="CBCDCB"/>
          </a:solidFill>
        </p:spPr>
        <p:txBody>
          <a:bodyPr rIns="0" anchor="ctr" anchorCtr="0"/>
          <a:lstStyle>
            <a:lvl1pPr algn="ctr">
              <a:defRPr/>
            </a:lvl1pPr>
          </a:lstStyle>
          <a:p>
            <a:r>
              <a:rPr lang="en-US"/>
              <a:t>Click icon to add picture</a:t>
            </a:r>
            <a:endParaRPr lang="en-GB"/>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6" y="2636838"/>
            <a:ext cx="2450592" cy="2614612"/>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7 rows</a:t>
            </a:r>
          </a:p>
        </p:txBody>
      </p:sp>
      <p:sp>
        <p:nvSpPr>
          <p:cNvPr id="21" name="Sector Asset Placeholder 2">
            <a:extLst>
              <a:ext uri="{FF2B5EF4-FFF2-40B4-BE49-F238E27FC236}">
                <a16:creationId xmlns:a16="http://schemas.microsoft.com/office/drawing/2014/main" id="{1CB0BF30-A45D-4066-89F3-913BA2DDDFDF}"/>
              </a:ext>
            </a:extLst>
          </p:cNvPr>
          <p:cNvSpPr>
            <a:spLocks noGrp="1"/>
          </p:cNvSpPr>
          <p:nvPr>
            <p:ph sz="quarter" idx="48" hasCustomPrompt="1"/>
          </p:nvPr>
        </p:nvSpPr>
        <p:spPr>
          <a:xfrm>
            <a:off x="6146800" y="1601788"/>
            <a:ext cx="5021263" cy="463750"/>
          </a:xfrm>
        </p:spPr>
        <p:txBody>
          <a:bodyPr anchor="b" anchorCtr="0"/>
          <a:lstStyle>
            <a:lvl1pPr>
              <a:defRPr>
                <a:solidFill>
                  <a:srgbClr val="96B3B6"/>
                </a:solidFill>
              </a:defRPr>
            </a:lvl1pPr>
          </a:lstStyle>
          <a:p>
            <a:pPr lvl="0"/>
            <a:r>
              <a:rPr lang="en-GB"/>
              <a:t>Sector or Asset Type</a:t>
            </a:r>
          </a:p>
        </p:txBody>
      </p:sp>
      <p:sp>
        <p:nvSpPr>
          <p:cNvPr id="22" name="Co. Name Placeholder 2">
            <a:extLst>
              <a:ext uri="{FF2B5EF4-FFF2-40B4-BE49-F238E27FC236}">
                <a16:creationId xmlns:a16="http://schemas.microsoft.com/office/drawing/2014/main" id="{05A7C511-0C58-4634-A410-74911CC57C7F}"/>
              </a:ext>
            </a:extLst>
          </p:cNvPr>
          <p:cNvSpPr>
            <a:spLocks noGrp="1"/>
          </p:cNvSpPr>
          <p:nvPr>
            <p:ph type="body" sz="quarter" idx="49" hasCustomPrompt="1"/>
          </p:nvPr>
        </p:nvSpPr>
        <p:spPr>
          <a:xfrm>
            <a:off x="6138863" y="2227264"/>
            <a:ext cx="4516437" cy="195262"/>
          </a:xfrm>
        </p:spPr>
        <p:txBody>
          <a:bodyPr rIns="0" anchor="b" anchorCtr="0"/>
          <a:lstStyle>
            <a:lvl1pPr>
              <a:defRPr sz="1400" cap="all" baseline="0">
                <a:latin typeface="Calibre Medium" panose="020B0603030202060203" pitchFamily="34" charset="0"/>
              </a:defRPr>
            </a:lvl1pPr>
          </a:lstStyle>
          <a:p>
            <a:pPr lvl="0"/>
            <a:r>
              <a:rPr lang="en-GB"/>
              <a:t>Company Name</a:t>
            </a:r>
          </a:p>
        </p:txBody>
      </p:sp>
      <p:sp>
        <p:nvSpPr>
          <p:cNvPr id="23" name="Year Placeholder 2">
            <a:extLst>
              <a:ext uri="{FF2B5EF4-FFF2-40B4-BE49-F238E27FC236}">
                <a16:creationId xmlns:a16="http://schemas.microsoft.com/office/drawing/2014/main" id="{AAECA73B-E9F1-4B11-B1FF-36A5F2BFEA17}"/>
              </a:ext>
            </a:extLst>
          </p:cNvPr>
          <p:cNvSpPr>
            <a:spLocks noGrp="1"/>
          </p:cNvSpPr>
          <p:nvPr>
            <p:ph type="body" sz="quarter" idx="50" hasCustomPrompt="1"/>
          </p:nvPr>
        </p:nvSpPr>
        <p:spPr>
          <a:xfrm>
            <a:off x="10655300" y="2227264"/>
            <a:ext cx="504305" cy="195262"/>
          </a:xfrm>
        </p:spPr>
        <p:txBody>
          <a:bodyPr rIns="0" anchor="b" anchorCtr="0"/>
          <a:lstStyle>
            <a:lvl1pPr algn="r">
              <a:defRPr sz="1400" cap="all" baseline="0">
                <a:solidFill>
                  <a:srgbClr val="17E88F"/>
                </a:solidFill>
                <a:latin typeface="Calibre Medium" panose="020B0603030202060203" pitchFamily="34" charset="0"/>
              </a:defRPr>
            </a:lvl1pPr>
          </a:lstStyle>
          <a:p>
            <a:pPr lvl="0"/>
            <a:r>
              <a:rPr lang="en-GB"/>
              <a:t>Year</a:t>
            </a:r>
          </a:p>
        </p:txBody>
      </p:sp>
      <p:cxnSp>
        <p:nvCxnSpPr>
          <p:cNvPr id="24" name="Horizontal Line 2">
            <a:extLst>
              <a:ext uri="{FF2B5EF4-FFF2-40B4-BE49-F238E27FC236}">
                <a16:creationId xmlns:a16="http://schemas.microsoft.com/office/drawing/2014/main" id="{87477E01-7F4D-4012-BA93-177BB45A09FF}"/>
              </a:ext>
            </a:extLst>
          </p:cNvPr>
          <p:cNvCxnSpPr/>
          <p:nvPr userDrawn="1"/>
        </p:nvCxnSpPr>
        <p:spPr>
          <a:xfrm>
            <a:off x="6138342"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4030913B-7188-4276-A89C-49544D94F904}"/>
              </a:ext>
            </a:extLst>
          </p:cNvPr>
          <p:cNvSpPr>
            <a:spLocks noGrp="1"/>
          </p:cNvSpPr>
          <p:nvPr>
            <p:ph type="pic" sz="quarter" idx="51"/>
          </p:nvPr>
        </p:nvSpPr>
        <p:spPr>
          <a:xfrm>
            <a:off x="6146800" y="2636525"/>
            <a:ext cx="2452688" cy="2614926"/>
          </a:xfrm>
          <a:solidFill>
            <a:srgbClr val="CBCDCB"/>
          </a:solidFill>
        </p:spPr>
        <p:txBody>
          <a:bodyPr rIns="0" anchor="ctr" anchorCtr="0"/>
          <a:lstStyle>
            <a:lvl1pPr algn="ctr">
              <a:defRPr/>
            </a:lvl1pPr>
          </a:lstStyle>
          <a:p>
            <a:r>
              <a:rPr lang="en-US"/>
              <a:t>Click icon to add picture</a:t>
            </a:r>
            <a:endParaRPr lang="en-GB"/>
          </a:p>
        </p:txBody>
      </p:sp>
      <p:sp>
        <p:nvSpPr>
          <p:cNvPr id="26" name="Table Placeholder 2">
            <a:extLst>
              <a:ext uri="{FF2B5EF4-FFF2-40B4-BE49-F238E27FC236}">
                <a16:creationId xmlns:a16="http://schemas.microsoft.com/office/drawing/2014/main" id="{AC9ED858-80A4-4C66-9289-A5DAF91EE2AD}"/>
              </a:ext>
            </a:extLst>
          </p:cNvPr>
          <p:cNvSpPr>
            <a:spLocks noGrp="1"/>
          </p:cNvSpPr>
          <p:nvPr>
            <p:ph type="tbl" sz="quarter" idx="52" hasCustomPrompt="1"/>
          </p:nvPr>
        </p:nvSpPr>
        <p:spPr>
          <a:xfrm>
            <a:off x="8717471" y="2636838"/>
            <a:ext cx="2450592" cy="2614612"/>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7 rows</a:t>
            </a:r>
          </a:p>
        </p:txBody>
      </p:sp>
    </p:spTree>
    <p:extLst>
      <p:ext uri="{BB962C8B-B14F-4D97-AF65-F5344CB8AC3E}">
        <p14:creationId xmlns:p14="http://schemas.microsoft.com/office/powerpoint/2010/main" val="189120011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genda 1">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userDrawn="1"/>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GB"/>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42900" indent="-342900">
              <a:lnSpc>
                <a:spcPct val="100000"/>
              </a:lnSpc>
              <a:spcBef>
                <a:spcPts val="0"/>
              </a:spcBef>
              <a:spcAft>
                <a:spcPts val="600"/>
              </a:spcAft>
              <a:buFont typeface="+mj-lt"/>
              <a:buAutoNum type="arabicPlain"/>
              <a:tabLst/>
              <a:defRPr sz="1600">
                <a:solidFill>
                  <a:schemeClr val="tx1"/>
                </a:solidFill>
                <a:latin typeface="+mn-lt"/>
              </a:defRPr>
            </a:lvl1pPr>
            <a:lvl2pPr marL="514350" indent="-171450">
              <a:buFont typeface="Calibre" panose="020B0503030202060203" pitchFamily="34" charset="0"/>
              <a:buChar char="–"/>
              <a:defRPr sz="1200">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Agenda item</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48162601"/>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rack Record - 4up Option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292229"/>
            <a:ext cx="5021263" cy="566122"/>
          </a:xfrm>
        </p:spPr>
        <p:txBody>
          <a:bodyPr anchor="b" anchorCtr="0"/>
          <a:lstStyle>
            <a:lvl1pPr>
              <a:defRPr>
                <a:solidFill>
                  <a:srgbClr val="96B3B6"/>
                </a:solidFill>
              </a:defRPr>
            </a:lvl1pPr>
          </a:lstStyle>
          <a:p>
            <a:pPr lvl="0"/>
            <a:r>
              <a:rPr lang="en-GB"/>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38" y="1894272"/>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75" y="1894272"/>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17"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3"/>
            <a:ext cx="2452688" cy="1773233"/>
          </a:xfrm>
          <a:solidFill>
            <a:srgbClr val="CBCDCB"/>
          </a:solidFill>
        </p:spPr>
        <p:txBody>
          <a:bodyPr rIns="0" anchor="ctr" anchorCtr="0"/>
          <a:lstStyle>
            <a:lvl1pPr algn="ctr">
              <a:defRPr/>
            </a:lvl1pPr>
          </a:lstStyle>
          <a:p>
            <a:r>
              <a:rPr lang="en-US"/>
              <a:t>Click icon to add picture</a:t>
            </a:r>
            <a:endParaRPr lang="en-GB"/>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6" y="2227264"/>
            <a:ext cx="2450592" cy="1773034"/>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
        <p:nvSpPr>
          <p:cNvPr id="19" name="Co. Name Placeholder 2">
            <a:extLst>
              <a:ext uri="{FF2B5EF4-FFF2-40B4-BE49-F238E27FC236}">
                <a16:creationId xmlns:a16="http://schemas.microsoft.com/office/drawing/2014/main" id="{4CC0E765-7BE1-4C6B-A85C-9E3C78817695}"/>
              </a:ext>
            </a:extLst>
          </p:cNvPr>
          <p:cNvSpPr>
            <a:spLocks noGrp="1"/>
          </p:cNvSpPr>
          <p:nvPr>
            <p:ph type="body" sz="quarter" idx="48" hasCustomPrompt="1"/>
          </p:nvPr>
        </p:nvSpPr>
        <p:spPr>
          <a:xfrm>
            <a:off x="503238" y="4297746"/>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20" name="Year Placeholder 2">
            <a:extLst>
              <a:ext uri="{FF2B5EF4-FFF2-40B4-BE49-F238E27FC236}">
                <a16:creationId xmlns:a16="http://schemas.microsoft.com/office/drawing/2014/main" id="{504DB5A4-AAD4-4484-9459-60479988E2FF}"/>
              </a:ext>
            </a:extLst>
          </p:cNvPr>
          <p:cNvSpPr>
            <a:spLocks noGrp="1"/>
          </p:cNvSpPr>
          <p:nvPr>
            <p:ph type="body" sz="quarter" idx="49" hasCustomPrompt="1"/>
          </p:nvPr>
        </p:nvSpPr>
        <p:spPr>
          <a:xfrm>
            <a:off x="5019675" y="4297746"/>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27" name="Horizontal Line 2">
            <a:extLst>
              <a:ext uri="{FF2B5EF4-FFF2-40B4-BE49-F238E27FC236}">
                <a16:creationId xmlns:a16="http://schemas.microsoft.com/office/drawing/2014/main" id="{5791BDAE-CBC0-423D-8BC1-D5A18BA09A97}"/>
              </a:ext>
            </a:extLst>
          </p:cNvPr>
          <p:cNvCxnSpPr/>
          <p:nvPr userDrawn="1"/>
        </p:nvCxnSpPr>
        <p:spPr>
          <a:xfrm>
            <a:off x="502717" y="453229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630737"/>
            <a:ext cx="2452688" cy="1773233"/>
          </a:xfrm>
          <a:solidFill>
            <a:srgbClr val="CBCDCB"/>
          </a:solidFill>
        </p:spPr>
        <p:txBody>
          <a:bodyPr rIns="0" anchor="ctr" anchorCtr="0"/>
          <a:lstStyle>
            <a:lvl1pPr algn="ctr">
              <a:defRPr/>
            </a:lvl1pPr>
          </a:lstStyle>
          <a:p>
            <a:r>
              <a:rPr lang="en-US"/>
              <a:t>Click icon to add picture</a:t>
            </a:r>
            <a:endParaRPr lang="en-GB"/>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3081846" y="4630738"/>
            <a:ext cx="2450592" cy="1773034"/>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
        <p:nvSpPr>
          <p:cNvPr id="30" name="Sector Asset Placeholder Right">
            <a:extLst>
              <a:ext uri="{FF2B5EF4-FFF2-40B4-BE49-F238E27FC236}">
                <a16:creationId xmlns:a16="http://schemas.microsoft.com/office/drawing/2014/main" id="{D819F0FA-C893-42D1-B3CF-58FF8CF6C104}"/>
              </a:ext>
            </a:extLst>
          </p:cNvPr>
          <p:cNvSpPr>
            <a:spLocks noGrp="1"/>
          </p:cNvSpPr>
          <p:nvPr>
            <p:ph sz="quarter" idx="52" hasCustomPrompt="1"/>
          </p:nvPr>
        </p:nvSpPr>
        <p:spPr>
          <a:xfrm>
            <a:off x="6657975" y="1292229"/>
            <a:ext cx="5021263" cy="566122"/>
          </a:xfrm>
        </p:spPr>
        <p:txBody>
          <a:bodyPr anchor="b" anchorCtr="0"/>
          <a:lstStyle>
            <a:lvl1pPr>
              <a:defRPr>
                <a:solidFill>
                  <a:srgbClr val="96B3B6"/>
                </a:solidFill>
              </a:defRPr>
            </a:lvl1pPr>
          </a:lstStyle>
          <a:p>
            <a:pPr lvl="0"/>
            <a:r>
              <a:rPr lang="en-GB"/>
              <a:t>Sector or Asset Type</a:t>
            </a:r>
          </a:p>
        </p:txBody>
      </p:sp>
      <p:sp>
        <p:nvSpPr>
          <p:cNvPr id="31" name="Co. Name Placeholder 3">
            <a:extLst>
              <a:ext uri="{FF2B5EF4-FFF2-40B4-BE49-F238E27FC236}">
                <a16:creationId xmlns:a16="http://schemas.microsoft.com/office/drawing/2014/main" id="{E7031D90-1512-4FAE-BCBE-E4B943472794}"/>
              </a:ext>
            </a:extLst>
          </p:cNvPr>
          <p:cNvSpPr>
            <a:spLocks noGrp="1"/>
          </p:cNvSpPr>
          <p:nvPr>
            <p:ph type="body" sz="quarter" idx="53" hasCustomPrompt="1"/>
          </p:nvPr>
        </p:nvSpPr>
        <p:spPr>
          <a:xfrm>
            <a:off x="6650038" y="1894272"/>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32" name="Year Placeholder 3">
            <a:extLst>
              <a:ext uri="{FF2B5EF4-FFF2-40B4-BE49-F238E27FC236}">
                <a16:creationId xmlns:a16="http://schemas.microsoft.com/office/drawing/2014/main" id="{2CBC58A0-C53F-4B2F-BCDC-0F3B44254595}"/>
              </a:ext>
            </a:extLst>
          </p:cNvPr>
          <p:cNvSpPr>
            <a:spLocks noGrp="1"/>
          </p:cNvSpPr>
          <p:nvPr>
            <p:ph type="body" sz="quarter" idx="54" hasCustomPrompt="1"/>
          </p:nvPr>
        </p:nvSpPr>
        <p:spPr>
          <a:xfrm>
            <a:off x="11166475" y="1894272"/>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33" name="Horizontal Line 3">
            <a:extLst>
              <a:ext uri="{FF2B5EF4-FFF2-40B4-BE49-F238E27FC236}">
                <a16:creationId xmlns:a16="http://schemas.microsoft.com/office/drawing/2014/main" id="{54BC91F1-FB72-4232-8994-A5ABAC62D7B1}"/>
              </a:ext>
            </a:extLst>
          </p:cNvPr>
          <p:cNvCxnSpPr/>
          <p:nvPr userDrawn="1"/>
        </p:nvCxnSpPr>
        <p:spPr>
          <a:xfrm>
            <a:off x="6649517"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657975" y="2227263"/>
            <a:ext cx="2452688" cy="1773233"/>
          </a:xfrm>
          <a:solidFill>
            <a:srgbClr val="CBCDCB"/>
          </a:solidFill>
        </p:spPr>
        <p:txBody>
          <a:bodyPr rIns="0" anchor="ctr" anchorCtr="0"/>
          <a:lstStyle>
            <a:lvl1pPr algn="ctr">
              <a:defRPr/>
            </a:lvl1pPr>
          </a:lstStyle>
          <a:p>
            <a:r>
              <a:rPr lang="en-US"/>
              <a:t>Click icon to add picture</a:t>
            </a:r>
            <a:endParaRPr lang="en-GB"/>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9228646" y="2227264"/>
            <a:ext cx="2450592" cy="1773034"/>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
        <p:nvSpPr>
          <p:cNvPr id="36" name="Co. Name Placeholder 4">
            <a:extLst>
              <a:ext uri="{FF2B5EF4-FFF2-40B4-BE49-F238E27FC236}">
                <a16:creationId xmlns:a16="http://schemas.microsoft.com/office/drawing/2014/main" id="{3F17F86A-36FD-48D5-80AE-920B4EEF744A}"/>
              </a:ext>
            </a:extLst>
          </p:cNvPr>
          <p:cNvSpPr>
            <a:spLocks noGrp="1"/>
          </p:cNvSpPr>
          <p:nvPr>
            <p:ph type="body" sz="quarter" idx="57" hasCustomPrompt="1"/>
          </p:nvPr>
        </p:nvSpPr>
        <p:spPr>
          <a:xfrm>
            <a:off x="6650038" y="4297746"/>
            <a:ext cx="4516437" cy="195262"/>
          </a:xfrm>
        </p:spPr>
        <p:txBody>
          <a:bodyPr rIns="0" anchor="b" anchorCtr="0"/>
          <a:lstStyle>
            <a:lvl1pPr>
              <a:defRPr sz="1200" cap="all" baseline="0">
                <a:latin typeface="Calibre Medium" panose="020B0603030202060203" pitchFamily="34" charset="0"/>
              </a:defRPr>
            </a:lvl1pPr>
          </a:lstStyle>
          <a:p>
            <a:pPr lvl="0"/>
            <a:r>
              <a:rPr lang="en-GB"/>
              <a:t>Company Name</a:t>
            </a:r>
          </a:p>
        </p:txBody>
      </p:sp>
      <p:sp>
        <p:nvSpPr>
          <p:cNvPr id="37" name="Year Placeholder 4">
            <a:extLst>
              <a:ext uri="{FF2B5EF4-FFF2-40B4-BE49-F238E27FC236}">
                <a16:creationId xmlns:a16="http://schemas.microsoft.com/office/drawing/2014/main" id="{592051E0-EF41-4E93-AA7A-CD4CEFC9D5B6}"/>
              </a:ext>
            </a:extLst>
          </p:cNvPr>
          <p:cNvSpPr>
            <a:spLocks noGrp="1"/>
          </p:cNvSpPr>
          <p:nvPr>
            <p:ph type="body" sz="quarter" idx="58" hasCustomPrompt="1"/>
          </p:nvPr>
        </p:nvSpPr>
        <p:spPr>
          <a:xfrm>
            <a:off x="11166475" y="4297746"/>
            <a:ext cx="504305" cy="195262"/>
          </a:xfrm>
        </p:spPr>
        <p:txBody>
          <a:bodyPr rIns="0" anchor="b" anchorCtr="0"/>
          <a:lstStyle>
            <a:lvl1pPr algn="r">
              <a:defRPr sz="1200" cap="all" baseline="0">
                <a:solidFill>
                  <a:srgbClr val="17E88F"/>
                </a:solidFill>
                <a:latin typeface="Calibre Medium" panose="020B0603030202060203" pitchFamily="34" charset="0"/>
              </a:defRPr>
            </a:lvl1pPr>
          </a:lstStyle>
          <a:p>
            <a:pPr lvl="0"/>
            <a:r>
              <a:rPr lang="en-GB"/>
              <a:t>Year</a:t>
            </a:r>
          </a:p>
        </p:txBody>
      </p:sp>
      <p:cxnSp>
        <p:nvCxnSpPr>
          <p:cNvPr id="38" name="Horizontal Line 4">
            <a:extLst>
              <a:ext uri="{FF2B5EF4-FFF2-40B4-BE49-F238E27FC236}">
                <a16:creationId xmlns:a16="http://schemas.microsoft.com/office/drawing/2014/main" id="{2C1672BB-1917-4F95-9308-10CAD1CC0F34}"/>
              </a:ext>
            </a:extLst>
          </p:cNvPr>
          <p:cNvCxnSpPr/>
          <p:nvPr userDrawn="1"/>
        </p:nvCxnSpPr>
        <p:spPr>
          <a:xfrm>
            <a:off x="6649517" y="453229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657975" y="4630737"/>
            <a:ext cx="2452688" cy="1773233"/>
          </a:xfrm>
          <a:solidFill>
            <a:srgbClr val="CBCDCB"/>
          </a:solidFill>
        </p:spPr>
        <p:txBody>
          <a:bodyPr rIns="0" anchor="ctr" anchorCtr="0"/>
          <a:lstStyle>
            <a:lvl1pPr algn="ctr">
              <a:defRPr/>
            </a:lvl1pPr>
          </a:lstStyle>
          <a:p>
            <a:r>
              <a:rPr lang="en-US"/>
              <a:t>Click icon to add picture</a:t>
            </a:r>
            <a:endParaRPr lang="en-GB"/>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9228646" y="4630738"/>
            <a:ext cx="2450592" cy="1773034"/>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Tree>
    <p:extLst>
      <p:ext uri="{BB962C8B-B14F-4D97-AF65-F5344CB8AC3E}">
        <p14:creationId xmlns:p14="http://schemas.microsoft.com/office/powerpoint/2010/main" val="3807545977"/>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ack Record - 3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292229"/>
            <a:ext cx="5021263" cy="566122"/>
          </a:xfrm>
        </p:spPr>
        <p:txBody>
          <a:bodyPr anchor="b" anchorCtr="0"/>
          <a:lstStyle>
            <a:lvl1pPr>
              <a:defRPr>
                <a:solidFill>
                  <a:srgbClr val="96B3B6"/>
                </a:solidFill>
              </a:defRPr>
            </a:lvl1pPr>
          </a:lstStyle>
          <a:p>
            <a:pPr lvl="0"/>
            <a:r>
              <a:rPr lang="en-GB"/>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4" y="2227263"/>
            <a:ext cx="3484563" cy="1773233"/>
          </a:xfrm>
          <a:solidFill>
            <a:srgbClr val="CBCDCB"/>
          </a:solidFill>
        </p:spPr>
        <p:txBody>
          <a:bodyPr rIns="0" anchor="ctr" anchorCtr="0"/>
          <a:lstStyle>
            <a:lvl1pPr algn="ctr">
              <a:defRPr/>
            </a:lvl1pPr>
          </a:lstStyle>
          <a:p>
            <a:r>
              <a:rPr lang="en-US"/>
              <a:t>Click icon to add picture</a:t>
            </a:r>
            <a:endParaRPr lang="en-GB"/>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511174" y="4000495"/>
            <a:ext cx="3484563" cy="1876427"/>
          </a:xfrm>
        </p:spPr>
        <p:txBody>
          <a:bodyPr rIns="0" anchor="ctr" anchorCtr="0"/>
          <a:lstStyle>
            <a:lvl1pPr algn="ctr">
              <a:defRPr/>
            </a:lvl1pPr>
            <a:lvl2pPr algn="ctr">
              <a:defRPr sz="1200"/>
            </a:lvl2pPr>
          </a:lstStyle>
          <a:p>
            <a:r>
              <a:rPr lang="en-GB"/>
              <a:t>Click icon to insert table</a:t>
            </a:r>
            <a:br>
              <a:rPr lang="en-GB"/>
            </a:br>
            <a:r>
              <a:rPr lang="en-GB"/>
              <a:t>2 columns x 6 rows</a:t>
            </a:r>
          </a:p>
        </p:txBody>
      </p:sp>
      <p:sp>
        <p:nvSpPr>
          <p:cNvPr id="41" name="Picture Placeholder 2">
            <a:extLst>
              <a:ext uri="{FF2B5EF4-FFF2-40B4-BE49-F238E27FC236}">
                <a16:creationId xmlns:a16="http://schemas.microsoft.com/office/drawing/2014/main" id="{D16FDEBB-CDB1-4A20-9F59-F349EEE1C516}"/>
              </a:ext>
            </a:extLst>
          </p:cNvPr>
          <p:cNvSpPr>
            <a:spLocks noGrp="1"/>
          </p:cNvSpPr>
          <p:nvPr>
            <p:ph type="pic" sz="quarter" idx="48"/>
          </p:nvPr>
        </p:nvSpPr>
        <p:spPr>
          <a:xfrm>
            <a:off x="4353718" y="2227263"/>
            <a:ext cx="3484563" cy="1773233"/>
          </a:xfrm>
          <a:solidFill>
            <a:srgbClr val="CBCDCB"/>
          </a:solidFill>
        </p:spPr>
        <p:txBody>
          <a:bodyPr rIns="0" anchor="ctr" anchorCtr="0"/>
          <a:lstStyle>
            <a:lvl1pPr algn="ctr">
              <a:defRPr/>
            </a:lvl1pPr>
          </a:lstStyle>
          <a:p>
            <a:r>
              <a:rPr lang="en-US"/>
              <a:t>Click icon to add picture</a:t>
            </a:r>
            <a:endParaRPr lang="en-GB"/>
          </a:p>
        </p:txBody>
      </p:sp>
      <p:sp>
        <p:nvSpPr>
          <p:cNvPr id="42" name="Table Placeholder 2">
            <a:extLst>
              <a:ext uri="{FF2B5EF4-FFF2-40B4-BE49-F238E27FC236}">
                <a16:creationId xmlns:a16="http://schemas.microsoft.com/office/drawing/2014/main" id="{0A45C0B8-0909-4C05-9842-8CFC1E65CA6E}"/>
              </a:ext>
            </a:extLst>
          </p:cNvPr>
          <p:cNvSpPr>
            <a:spLocks noGrp="1"/>
          </p:cNvSpPr>
          <p:nvPr>
            <p:ph type="tbl" sz="quarter" idx="49" hasCustomPrompt="1"/>
          </p:nvPr>
        </p:nvSpPr>
        <p:spPr>
          <a:xfrm>
            <a:off x="4353718" y="4000495"/>
            <a:ext cx="3484563" cy="1876427"/>
          </a:xfrm>
        </p:spPr>
        <p:txBody>
          <a:bodyPr rIns="0" anchor="ctr" anchorCtr="0"/>
          <a:lstStyle>
            <a:lvl1pPr algn="ctr">
              <a:defRPr/>
            </a:lvl1pPr>
            <a:lvl2pPr algn="ctr">
              <a:defRPr sz="1200"/>
            </a:lvl2pPr>
          </a:lstStyle>
          <a:p>
            <a:r>
              <a:rPr lang="en-GB"/>
              <a:t>Click icon to insert table</a:t>
            </a:r>
            <a:br>
              <a:rPr lang="en-GB"/>
            </a:br>
            <a:r>
              <a:rPr lang="en-GB"/>
              <a:t>2 columns x 6 rows</a:t>
            </a:r>
          </a:p>
        </p:txBody>
      </p:sp>
      <p:sp>
        <p:nvSpPr>
          <p:cNvPr id="43" name="Picture Placeholder 3">
            <a:extLst>
              <a:ext uri="{FF2B5EF4-FFF2-40B4-BE49-F238E27FC236}">
                <a16:creationId xmlns:a16="http://schemas.microsoft.com/office/drawing/2014/main" id="{D0DCD58F-F3C7-4E2F-9EDE-21383ECB9ECB}"/>
              </a:ext>
            </a:extLst>
          </p:cNvPr>
          <p:cNvSpPr>
            <a:spLocks noGrp="1"/>
          </p:cNvSpPr>
          <p:nvPr>
            <p:ph type="pic" sz="quarter" idx="50"/>
          </p:nvPr>
        </p:nvSpPr>
        <p:spPr>
          <a:xfrm>
            <a:off x="8194675" y="2227263"/>
            <a:ext cx="3484563" cy="1773233"/>
          </a:xfrm>
          <a:solidFill>
            <a:srgbClr val="CBCDCB"/>
          </a:solidFill>
        </p:spPr>
        <p:txBody>
          <a:bodyPr rIns="0" anchor="ctr" anchorCtr="0"/>
          <a:lstStyle>
            <a:lvl1pPr algn="ctr">
              <a:defRPr/>
            </a:lvl1pPr>
          </a:lstStyle>
          <a:p>
            <a:r>
              <a:rPr lang="en-US"/>
              <a:t>Click icon to add picture</a:t>
            </a:r>
            <a:endParaRPr lang="en-GB"/>
          </a:p>
        </p:txBody>
      </p:sp>
      <p:sp>
        <p:nvSpPr>
          <p:cNvPr id="44" name="Table Placeholder 3">
            <a:extLst>
              <a:ext uri="{FF2B5EF4-FFF2-40B4-BE49-F238E27FC236}">
                <a16:creationId xmlns:a16="http://schemas.microsoft.com/office/drawing/2014/main" id="{C96A6F0A-397E-4C72-B34E-F20C5738B130}"/>
              </a:ext>
            </a:extLst>
          </p:cNvPr>
          <p:cNvSpPr>
            <a:spLocks noGrp="1"/>
          </p:cNvSpPr>
          <p:nvPr>
            <p:ph type="tbl" sz="quarter" idx="51" hasCustomPrompt="1"/>
          </p:nvPr>
        </p:nvSpPr>
        <p:spPr>
          <a:xfrm>
            <a:off x="8194675" y="4000495"/>
            <a:ext cx="3484563" cy="1876427"/>
          </a:xfrm>
        </p:spPr>
        <p:txBody>
          <a:bodyPr rIns="0" anchor="ctr" anchorCtr="0"/>
          <a:lstStyle>
            <a:lvl1pPr algn="ctr">
              <a:defRPr/>
            </a:lvl1pPr>
            <a:lvl2pPr algn="ctr">
              <a:defRPr sz="1200"/>
            </a:lvl2pPr>
          </a:lstStyle>
          <a:p>
            <a:r>
              <a:rPr lang="en-GB"/>
              <a:t>Click icon to insert table</a:t>
            </a:r>
            <a:br>
              <a:rPr lang="en-GB"/>
            </a:br>
            <a:r>
              <a:rPr lang="en-GB"/>
              <a:t>2 columns x 6 rows</a:t>
            </a:r>
          </a:p>
        </p:txBody>
      </p:sp>
    </p:spTree>
    <p:extLst>
      <p:ext uri="{BB962C8B-B14F-4D97-AF65-F5344CB8AC3E}">
        <p14:creationId xmlns:p14="http://schemas.microsoft.com/office/powerpoint/2010/main" val="267051290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rack Record - 4up Option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GB"/>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5" y="1292229"/>
            <a:ext cx="5021263" cy="566122"/>
          </a:xfrm>
        </p:spPr>
        <p:txBody>
          <a:bodyPr anchor="b" anchorCtr="0"/>
          <a:lstStyle>
            <a:lvl1pPr>
              <a:defRPr>
                <a:solidFill>
                  <a:srgbClr val="96B3B6"/>
                </a:solidFill>
              </a:defRPr>
            </a:lvl1pPr>
          </a:lstStyle>
          <a:p>
            <a:pPr lvl="0"/>
            <a:r>
              <a:rPr lang="en-GB"/>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139717"/>
            <a:ext cx="2452688" cy="1965960"/>
          </a:xfrm>
          <a:solidFill>
            <a:srgbClr val="CBCDCB"/>
          </a:solidFill>
        </p:spPr>
        <p:txBody>
          <a:bodyPr rIns="0" anchor="ctr" anchorCtr="0"/>
          <a:lstStyle>
            <a:lvl1pPr algn="ctr">
              <a:defRPr/>
            </a:lvl1pPr>
          </a:lstStyle>
          <a:p>
            <a:r>
              <a:rPr lang="en-US"/>
              <a:t>Click icon to add picture</a:t>
            </a:r>
            <a:endParaRPr lang="en-GB"/>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2963863" y="2139718"/>
            <a:ext cx="3081337" cy="1965960"/>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438015"/>
            <a:ext cx="2452688" cy="1965960"/>
          </a:xfrm>
          <a:solidFill>
            <a:srgbClr val="CBCDCB"/>
          </a:solidFill>
        </p:spPr>
        <p:txBody>
          <a:bodyPr rIns="0" anchor="ctr" anchorCtr="0"/>
          <a:lstStyle>
            <a:lvl1pPr algn="ctr">
              <a:defRPr/>
            </a:lvl1pPr>
          </a:lstStyle>
          <a:p>
            <a:r>
              <a:rPr lang="en-US"/>
              <a:t>Click icon to add picture</a:t>
            </a:r>
            <a:endParaRPr lang="en-GB"/>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2963863" y="4438015"/>
            <a:ext cx="3081337" cy="1965960"/>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146764" y="2139717"/>
            <a:ext cx="2452688" cy="1965960"/>
          </a:xfrm>
          <a:solidFill>
            <a:srgbClr val="CBCDCB"/>
          </a:solidFill>
        </p:spPr>
        <p:txBody>
          <a:bodyPr rIns="0" anchor="ctr" anchorCtr="0"/>
          <a:lstStyle>
            <a:lvl1pPr algn="ctr">
              <a:defRPr/>
            </a:lvl1pPr>
          </a:lstStyle>
          <a:p>
            <a:r>
              <a:rPr lang="en-US"/>
              <a:t>Click icon to add picture</a:t>
            </a:r>
            <a:endParaRPr lang="en-GB"/>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8599452" y="2139718"/>
            <a:ext cx="3081528" cy="1965960"/>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146764" y="4438015"/>
            <a:ext cx="2452688" cy="1965960"/>
          </a:xfrm>
          <a:solidFill>
            <a:srgbClr val="CBCDCB"/>
          </a:solidFill>
        </p:spPr>
        <p:txBody>
          <a:bodyPr rIns="0" anchor="ctr" anchorCtr="0"/>
          <a:lstStyle>
            <a:lvl1pPr algn="ctr">
              <a:defRPr/>
            </a:lvl1pPr>
          </a:lstStyle>
          <a:p>
            <a:r>
              <a:rPr lang="en-US"/>
              <a:t>Click icon to add picture</a:t>
            </a:r>
            <a:endParaRPr lang="en-GB"/>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8599452" y="4438015"/>
            <a:ext cx="3081528" cy="1965960"/>
          </a:xfrm>
        </p:spPr>
        <p:txBody>
          <a:bodyPr rIns="0" anchor="ctr" anchorCtr="0"/>
          <a:lstStyle>
            <a:lvl1pPr algn="ctr">
              <a:defRPr/>
            </a:lvl1pPr>
            <a:lvl2pPr algn="ctr">
              <a:defRPr sz="1200"/>
            </a:lvl2pPr>
          </a:lstStyle>
          <a:p>
            <a:r>
              <a:rPr lang="en-GB"/>
              <a:t>Click icon</a:t>
            </a:r>
            <a:br>
              <a:rPr lang="en-GB"/>
            </a:br>
            <a:r>
              <a:rPr lang="en-GB"/>
              <a:t>to insert table</a:t>
            </a:r>
            <a:br>
              <a:rPr lang="en-GB"/>
            </a:br>
            <a:r>
              <a:rPr lang="en-GB"/>
              <a:t>2 columns x 6 rows</a:t>
            </a:r>
          </a:p>
        </p:txBody>
      </p:sp>
    </p:spTree>
    <p:extLst>
      <p:ext uri="{BB962C8B-B14F-4D97-AF65-F5344CB8AC3E}">
        <p14:creationId xmlns:p14="http://schemas.microsoft.com/office/powerpoint/2010/main" val="115065882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vent Speakers - 3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8"/>
            <a:ext cx="1714500" cy="1143000"/>
          </a:xfrm>
        </p:spPr>
        <p:txBody>
          <a:bodyPr rIns="0" anchor="ctr" anchorCtr="0"/>
          <a:lstStyle>
            <a:lvl1pPr algn="ctr">
              <a:defRPr sz="1600"/>
            </a:lvl1pPr>
          </a:lstStyle>
          <a:p>
            <a:r>
              <a:rPr lang="en-GB"/>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800" y="1601788"/>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11023" y="1601788"/>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52738"/>
            <a:ext cx="1947672" cy="1773237"/>
          </a:xfrm>
        </p:spPr>
        <p:txBody>
          <a:bodyPr/>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800" y="2852738"/>
            <a:ext cx="1947672" cy="1773237"/>
          </a:xfrm>
        </p:spPr>
        <p:txBody>
          <a:bodyPr/>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9025" y="2852738"/>
            <a:ext cx="1947672" cy="1773237"/>
          </a:xfrm>
        </p:spPr>
        <p:txBody>
          <a:bodyPr/>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GB" err="1"/>
              <a:t>FirstnameLast</a:t>
            </a:r>
            <a:endParaRPr lang="en-GB"/>
          </a:p>
          <a:p>
            <a:pPr lvl="1"/>
            <a:r>
              <a:rPr lang="en-GB"/>
              <a:t>Title</a:t>
            </a:r>
          </a:p>
          <a:p>
            <a:pPr lvl="2"/>
            <a:r>
              <a:rPr lang="en-GB"/>
              <a:t>Contact info</a:t>
            </a:r>
          </a:p>
          <a:p>
            <a:pPr lvl="3"/>
            <a:r>
              <a:rPr lang="en-GB"/>
              <a:t>Bio info</a:t>
            </a:r>
          </a:p>
        </p:txBody>
      </p:sp>
    </p:spTree>
    <p:extLst>
      <p:ext uri="{BB962C8B-B14F-4D97-AF65-F5344CB8AC3E}">
        <p14:creationId xmlns:p14="http://schemas.microsoft.com/office/powerpoint/2010/main" val="1902142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vent Speakers - 6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8"/>
            <a:ext cx="1714500" cy="1143000"/>
          </a:xfrm>
        </p:spPr>
        <p:txBody>
          <a:bodyPr rIns="0" anchor="ctr" anchorCtr="0"/>
          <a:lstStyle>
            <a:lvl1pPr algn="ctr">
              <a:defRPr sz="1600"/>
            </a:lvl1pPr>
          </a:lstStyle>
          <a:p>
            <a:r>
              <a:rPr lang="en-GB"/>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704" y="1601787"/>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08832" y="1601787"/>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3584575" y="4102099"/>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6146703" y="4102099"/>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8708832" y="4102099"/>
            <a:ext cx="1714500" cy="114300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02732"/>
            <a:ext cx="1947672" cy="1147762"/>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704" y="2802732"/>
            <a:ext cx="1947672" cy="1147762"/>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8832" y="2802732"/>
            <a:ext cx="1947672" cy="1147762"/>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3584575" y="5303043"/>
            <a:ext cx="1947863" cy="1146175"/>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6146799" y="5303043"/>
            <a:ext cx="1947672" cy="1143000"/>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8708832" y="5303043"/>
            <a:ext cx="1947672" cy="1143000"/>
          </a:xfrm>
        </p:spPr>
        <p:txBody>
          <a:bodyPr rIns="274320"/>
          <a:lstStyle>
            <a:lvl1pPr>
              <a:spcBef>
                <a:spcPts val="0"/>
              </a:spcBef>
              <a:spcAft>
                <a:spcPts val="0"/>
              </a:spcAft>
              <a:defRPr sz="1600">
                <a:latin typeface="Financier Display Medium" panose="02020603070506060203" pitchFamily="18" charset="0"/>
              </a:defRPr>
            </a:lvl1pPr>
            <a:lvl2pPr>
              <a:spcAft>
                <a:spcPts val="300"/>
              </a:spcAft>
              <a:defRPr sz="12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Tree>
    <p:extLst>
      <p:ext uri="{BB962C8B-B14F-4D97-AF65-F5344CB8AC3E}">
        <p14:creationId xmlns:p14="http://schemas.microsoft.com/office/powerpoint/2010/main" val="8711639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vent Speakers - 8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6" y="1601788"/>
            <a:ext cx="1435100" cy="956733"/>
          </a:xfrm>
        </p:spPr>
        <p:txBody>
          <a:bodyPr rIns="0" anchor="ctr" anchorCtr="0"/>
          <a:lstStyle>
            <a:lvl1pPr algn="ctr">
              <a:defRPr sz="1600"/>
            </a:lvl1pPr>
          </a:lstStyle>
          <a:p>
            <a:r>
              <a:rPr lang="en-GB"/>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5630122" y="1601788"/>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7680748" y="1601788"/>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9731374" y="1601788"/>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3584576"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5633509"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21" name="Headshot Placeholder 7">
            <a:extLst>
              <a:ext uri="{FF2B5EF4-FFF2-40B4-BE49-F238E27FC236}">
                <a16:creationId xmlns:a16="http://schemas.microsoft.com/office/drawing/2014/main" id="{7332A527-0EB9-43D0-86B3-FF7773EE320D}"/>
              </a:ext>
            </a:extLst>
          </p:cNvPr>
          <p:cNvSpPr>
            <a:spLocks noGrp="1" noChangeAspect="1"/>
          </p:cNvSpPr>
          <p:nvPr>
            <p:ph type="pic" sz="quarter" idx="22" hasCustomPrompt="1"/>
          </p:nvPr>
        </p:nvSpPr>
        <p:spPr>
          <a:xfrm>
            <a:off x="7682442"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23" name="Headshot Placeholder 8">
            <a:extLst>
              <a:ext uri="{FF2B5EF4-FFF2-40B4-BE49-F238E27FC236}">
                <a16:creationId xmlns:a16="http://schemas.microsoft.com/office/drawing/2014/main" id="{8893B922-E816-4EB8-918A-6B723AFB4A5B}"/>
              </a:ext>
            </a:extLst>
          </p:cNvPr>
          <p:cNvSpPr>
            <a:spLocks noGrp="1" noChangeAspect="1"/>
          </p:cNvSpPr>
          <p:nvPr>
            <p:ph type="pic" sz="quarter" idx="23" hasCustomPrompt="1"/>
          </p:nvPr>
        </p:nvSpPr>
        <p:spPr>
          <a:xfrm>
            <a:off x="9731374" y="4102100"/>
            <a:ext cx="1440180" cy="960120"/>
          </a:xfrm>
        </p:spPr>
        <p:txBody>
          <a:bodyPr rIns="0" anchor="ctr" anchorCtr="0"/>
          <a:lstStyle>
            <a:lvl1pPr marL="0" marR="0" indent="0" algn="ctr" defTabSz="914400" eaLnBrk="1" fontAlgn="auto" latinLnBrk="0" hangingPunct="1">
              <a:lnSpc>
                <a:spcPct val="100000"/>
              </a:lnSpc>
              <a:spcBef>
                <a:spcPts val="1200"/>
              </a:spcBef>
              <a:spcAft>
                <a:spcPts val="1200"/>
              </a:spcAft>
              <a:buClrTx/>
              <a:buSzTx/>
              <a:buFontTx/>
              <a:buNone/>
              <a:tabLst/>
              <a:defRPr sz="1600"/>
            </a:lvl1pPr>
          </a:lstStyle>
          <a:p>
            <a:pPr marL="0" marR="0" lvl="0" indent="0" defTabSz="914400" eaLnBrk="1" fontAlgn="auto" latinLnBrk="0" hangingPunct="1">
              <a:lnSpc>
                <a:spcPct val="100000"/>
              </a:lnSpc>
              <a:spcBef>
                <a:spcPts val="1200"/>
              </a:spcBef>
              <a:spcAft>
                <a:spcPts val="1200"/>
              </a:spcAft>
              <a:buClrTx/>
              <a:buSzTx/>
              <a:buFontTx/>
              <a:buNone/>
              <a:tabLst/>
              <a:defRPr/>
            </a:pPr>
            <a:r>
              <a:rPr lang="en-GB"/>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667001"/>
            <a:ext cx="1947672" cy="1147762"/>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5634228" y="2667001"/>
            <a:ext cx="1947672" cy="1147762"/>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7681501" y="2667001"/>
            <a:ext cx="1947672" cy="1147762"/>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9731375" y="2667000"/>
            <a:ext cx="1947863" cy="1146175"/>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3584575"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5634228"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29" name="Speaker Placeholder 7">
            <a:extLst>
              <a:ext uri="{FF2B5EF4-FFF2-40B4-BE49-F238E27FC236}">
                <a16:creationId xmlns:a16="http://schemas.microsoft.com/office/drawing/2014/main" id="{57E18A33-5D61-41C4-BC2A-577D212DE187}"/>
              </a:ext>
            </a:extLst>
          </p:cNvPr>
          <p:cNvSpPr>
            <a:spLocks noGrp="1"/>
          </p:cNvSpPr>
          <p:nvPr>
            <p:ph sz="quarter" idx="26" hasCustomPrompt="1"/>
          </p:nvPr>
        </p:nvSpPr>
        <p:spPr>
          <a:xfrm>
            <a:off x="7681501"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
        <p:nvSpPr>
          <p:cNvPr id="31" name="Speaker Placeholder 8">
            <a:extLst>
              <a:ext uri="{FF2B5EF4-FFF2-40B4-BE49-F238E27FC236}">
                <a16:creationId xmlns:a16="http://schemas.microsoft.com/office/drawing/2014/main" id="{BA121CB0-15F6-4A74-B2B5-3C8F4A4B255E}"/>
              </a:ext>
            </a:extLst>
          </p:cNvPr>
          <p:cNvSpPr>
            <a:spLocks noGrp="1"/>
          </p:cNvSpPr>
          <p:nvPr>
            <p:ph sz="quarter" idx="27" hasCustomPrompt="1"/>
          </p:nvPr>
        </p:nvSpPr>
        <p:spPr>
          <a:xfrm>
            <a:off x="9731375" y="5167312"/>
            <a:ext cx="1947672" cy="1143000"/>
          </a:xfrm>
        </p:spPr>
        <p:txBody>
          <a:bodyPr rIns="274320"/>
          <a:lstStyle>
            <a:lvl1pPr>
              <a:spcBef>
                <a:spcPts val="0"/>
              </a:spcBef>
              <a:spcAft>
                <a:spcPts val="0"/>
              </a:spcAft>
              <a:defRPr sz="1500">
                <a:latin typeface="Financier Display Medium" panose="02020603070506060203" pitchFamily="18" charset="0"/>
              </a:defRPr>
            </a:lvl1pPr>
            <a:lvl2pPr>
              <a:spcAft>
                <a:spcPts val="300"/>
              </a:spcAft>
              <a:defRPr sz="1100">
                <a:latin typeface="+mn-lt"/>
              </a:defRPr>
            </a:lvl2pPr>
            <a:lvl3pPr>
              <a:spcBef>
                <a:spcPts val="0"/>
              </a:spcBef>
              <a:spcAft>
                <a:spcPts val="0"/>
              </a:spcAft>
              <a:defRPr sz="1000">
                <a:latin typeface="Calibre Light" panose="020B0303030202060203" pitchFamily="34" charset="0"/>
              </a:defRPr>
            </a:lvl3pPr>
            <a:lvl4pPr>
              <a:defRPr sz="1000"/>
            </a:lvl4pPr>
          </a:lstStyle>
          <a:p>
            <a:pPr lvl="0"/>
            <a:r>
              <a:rPr lang="en-GB" err="1"/>
              <a:t>FirstnameLast</a:t>
            </a:r>
            <a:endParaRPr lang="en-GB"/>
          </a:p>
          <a:p>
            <a:pPr lvl="1"/>
            <a:r>
              <a:rPr lang="en-GB"/>
              <a:t>Title</a:t>
            </a:r>
          </a:p>
          <a:p>
            <a:pPr lvl="2"/>
            <a:r>
              <a:rPr lang="en-GB"/>
              <a:t>Contact info</a:t>
            </a:r>
          </a:p>
          <a:p>
            <a:pPr lvl="3"/>
            <a:r>
              <a:rPr lang="en-GB"/>
              <a:t>Bio info</a:t>
            </a:r>
          </a:p>
        </p:txBody>
      </p:sp>
    </p:spTree>
    <p:extLst>
      <p:ext uri="{BB962C8B-B14F-4D97-AF65-F5344CB8AC3E}">
        <p14:creationId xmlns:p14="http://schemas.microsoft.com/office/powerpoint/2010/main" val="184983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6"/>
        </a:solidFill>
        <a:effectLst/>
      </p:bgPr>
    </p:bg>
    <p:spTree>
      <p:nvGrpSpPr>
        <p:cNvPr id="1" name=""/>
        <p:cNvGrpSpPr/>
        <p:nvPr/>
      </p:nvGrpSpPr>
      <p:grpSpPr>
        <a:xfrm>
          <a:off x="0" y="0"/>
          <a:ext cx="0" cy="0"/>
          <a:chOff x="0" y="0"/>
          <a:chExt cx="0" cy="0"/>
        </a:xfrm>
      </p:grpSpPr>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3" name="LoS Cover">
            <a:extLst>
              <a:ext uri="{FF2B5EF4-FFF2-40B4-BE49-F238E27FC236}">
                <a16:creationId xmlns:a16="http://schemas.microsoft.com/office/drawing/2014/main" id="{9CF8EC85-1633-4BD9-8545-28E2955DF1D4}"/>
              </a:ext>
            </a:extLst>
          </p:cNvPr>
          <p:cNvSpPr/>
          <p:nvPr userDrawn="1"/>
        </p:nvSpPr>
        <p:spPr>
          <a:xfrm>
            <a:off x="0" y="0"/>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6" name="Thank you">
            <a:extLst>
              <a:ext uri="{FF2B5EF4-FFF2-40B4-BE49-F238E27FC236}">
                <a16:creationId xmlns:a16="http://schemas.microsoft.com/office/drawing/2014/main" id="{893A021A-717C-4A14-8688-02243BB5161B}"/>
              </a:ext>
            </a:extLst>
          </p:cNvPr>
          <p:cNvSpPr/>
          <p:nvPr userDrawn="1"/>
        </p:nvSpPr>
        <p:spPr>
          <a:xfrm>
            <a:off x="508635" y="62115"/>
            <a:ext cx="2937022" cy="892552"/>
          </a:xfrm>
          <a:prstGeom prst="rect">
            <a:avLst/>
          </a:prstGeom>
        </p:spPr>
        <p:txBody>
          <a:bodyPr wrap="none" lIns="0" tIns="0" rIns="0" bIns="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600"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GB" altLang="en-US" sz="7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0" y="566230"/>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GB"/>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5" y="1269321"/>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4620" rtl="0" eaLnBrk="1" fontAlgn="auto" latinLnBrk="0" hangingPunct="1">
              <a:lnSpc>
                <a:spcPct val="250000"/>
              </a:lnSpc>
              <a:spcBef>
                <a:spcPts val="0"/>
              </a:spcBef>
              <a:spcAft>
                <a:spcPts val="0"/>
              </a:spcAft>
              <a:buClrTx/>
              <a:buSzTx/>
              <a:buFontTx/>
              <a:buNone/>
              <a:tabLst/>
              <a:defRPr/>
            </a:pPr>
            <a:r>
              <a:rPr kumimoji="0" lang="en-GB" sz="1200" b="0" i="0" u="none" strike="noStrike" kern="1200" cap="none" spc="0" normalizeH="0" baseline="0" noProof="0">
                <a:ln>
                  <a:noFill/>
                </a:ln>
                <a:solidFill>
                  <a:srgbClr val="CAD1D3"/>
                </a:solidFill>
                <a:effectLst/>
                <a:uLnTx/>
                <a:uFillTx/>
                <a:latin typeface="Calibre"/>
                <a:ea typeface="+mn-ea"/>
                <a:cs typeface="+mn-cs"/>
              </a:rPr>
              <a:t>Gracias   </a:t>
            </a:r>
            <a:r>
              <a:rPr kumimoji="0" lang="en-GB" sz="1200" b="0" i="0" u="none" strike="noStrike" kern="1200" cap="none" spc="0" normalizeH="0" baseline="0" noProof="0" err="1">
                <a:ln>
                  <a:noFill/>
                </a:ln>
                <a:solidFill>
                  <a:srgbClr val="CAD1D3"/>
                </a:solidFill>
                <a:effectLst/>
                <a:uLnTx/>
                <a:uFillTx/>
                <a:latin typeface="Calibre"/>
                <a:ea typeface="+mn-ea"/>
                <a:cs typeface="+mn-cs"/>
              </a:rPr>
              <a:t>ধন্যবাদ</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en-GB" altLang="ja-JP" sz="1200" b="0" i="0" u="none" strike="noStrike" kern="1200" cap="none" spc="0" normalizeH="0" baseline="0" noProof="0">
                <a:ln>
                  <a:noFill/>
                </a:ln>
                <a:solidFill>
                  <a:srgbClr val="CAD1D3"/>
                </a:solidFill>
                <a:effectLst/>
                <a:uLnTx/>
                <a:uFillTx/>
                <a:latin typeface="Calibre"/>
                <a:ea typeface="+mn-ea"/>
                <a:cs typeface="+mn-cs"/>
              </a:rPr>
              <a:t>Salamat </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en-GB" sz="1200" b="0" i="0" u="none" strike="noStrike" kern="1200" cap="none" spc="0" normalizeH="0" baseline="0" noProof="0" err="1">
                <a:ln>
                  <a:noFill/>
                </a:ln>
                <a:solidFill>
                  <a:srgbClr val="CAD1D3"/>
                </a:solidFill>
                <a:effectLst/>
                <a:uLnTx/>
                <a:uFillTx/>
                <a:latin typeface="Calibre"/>
                <a:ea typeface="+mn-ea"/>
                <a:cs typeface="+mn-cs"/>
              </a:rPr>
              <a:t>धन्यवाद</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en-GB" altLang="ja-JP" sz="1200" b="0" i="0" u="none" strike="noStrike" kern="1200" cap="none" spc="0" normalizeH="0" baseline="0" noProof="0" err="1">
                <a:ln>
                  <a:noFill/>
                </a:ln>
                <a:solidFill>
                  <a:srgbClr val="CAD1D3"/>
                </a:solidFill>
                <a:effectLst/>
                <a:uLnTx/>
                <a:uFillTx/>
                <a:latin typeface="Calibre"/>
                <a:ea typeface="+mn-ea"/>
                <a:cs typeface="+mn-cs"/>
              </a:rPr>
              <a:t>Obrigado</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ja-JP" altLang="en-GB" sz="1200" b="0" i="0" u="none" strike="noStrike" kern="1200" cap="none" spc="0" normalizeH="0" baseline="0" noProof="0">
                <a:ln>
                  <a:noFill/>
                </a:ln>
                <a:solidFill>
                  <a:srgbClr val="CAD1D3"/>
                </a:solidFill>
                <a:effectLst/>
                <a:uLnTx/>
                <a:uFillTx/>
                <a:latin typeface="Calibre"/>
                <a:ea typeface="+mn-ea"/>
                <a:cs typeface="+mn-cs"/>
              </a:rPr>
              <a:t>謝謝</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en-GB" altLang="ja-JP" sz="1200" b="0" i="0" u="none" strike="noStrike" kern="1200" cap="none" spc="0" normalizeH="0" baseline="0" noProof="0" err="1">
                <a:ln>
                  <a:noFill/>
                </a:ln>
                <a:solidFill>
                  <a:srgbClr val="CAD1D3"/>
                </a:solidFill>
                <a:effectLst/>
                <a:uLnTx/>
                <a:uFillTx/>
                <a:latin typeface="Calibre"/>
                <a:ea typeface="+mn-ea"/>
                <a:cs typeface="+mn-cs"/>
              </a:rPr>
              <a:t>Спасибо</a:t>
            </a:r>
            <a:r>
              <a:rPr kumimoji="0" lang="en-GB" altLang="ja-JP" sz="1200" b="0" i="0" u="none" strike="noStrike" kern="1200" cap="none" spc="0" normalizeH="0" baseline="0" noProof="0">
                <a:ln>
                  <a:noFill/>
                </a:ln>
                <a:solidFill>
                  <a:srgbClr val="CAD1D3"/>
                </a:solidFill>
                <a:effectLst/>
                <a:uLnTx/>
                <a:uFillTx/>
                <a:latin typeface="Calibre"/>
                <a:ea typeface="+mn-ea"/>
                <a:cs typeface="+mn-cs"/>
              </a:rPr>
              <a:t> </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ko-KR" altLang="en-GB" sz="1000" b="1" i="0" u="none" strike="noStrike" kern="1200" cap="none" spc="0" normalizeH="0" baseline="0" noProof="0">
                <a:ln>
                  <a:noFill/>
                </a:ln>
                <a:solidFill>
                  <a:srgbClr val="CAD1D3"/>
                </a:solidFill>
                <a:effectLst/>
                <a:uLnTx/>
                <a:uFillTx/>
                <a:latin typeface="Calibre"/>
                <a:ea typeface="+mn-ea"/>
                <a:cs typeface="+mn-cs"/>
              </a:rPr>
              <a:t>감사합니다</a:t>
            </a:r>
            <a:r>
              <a:rPr kumimoji="0" lang="en-GB" sz="1000" b="0" i="0" u="none" strike="noStrike" kern="1200" cap="none" spc="0" normalizeH="0" baseline="0" noProof="0">
                <a:ln>
                  <a:noFill/>
                </a:ln>
                <a:solidFill>
                  <a:srgbClr val="CAD1D3"/>
                </a:solidFill>
                <a:effectLst/>
                <a:uLnTx/>
                <a:uFillTx/>
                <a:latin typeface="Calibre"/>
                <a:ea typeface="+mn-ea"/>
                <a:cs typeface="+mn-cs"/>
              </a:rPr>
              <a:t>   </a:t>
            </a:r>
            <a:r>
              <a:rPr kumimoji="0" lang="en-GB" sz="1200" b="0" i="0" u="none" strike="noStrike" kern="1200" cap="none" spc="0" normalizeH="0" baseline="0" noProof="0">
                <a:ln>
                  <a:noFill/>
                </a:ln>
                <a:solidFill>
                  <a:srgbClr val="CAD1D3"/>
                </a:solidFill>
                <a:effectLst/>
                <a:uLnTx/>
                <a:uFillTx/>
                <a:latin typeface="Calibre"/>
                <a:ea typeface="+mn-ea"/>
                <a:cs typeface="+mn-cs"/>
              </a:rPr>
              <a:t>Merci</a:t>
            </a:r>
            <a:r>
              <a:rPr kumimoji="0" lang="en-GB" sz="1200" b="0" i="0" u="none" strike="noStrike" kern="1200" cap="none" spc="0" normalizeH="0" baseline="0" noProof="0">
                <a:ln>
                  <a:noFill/>
                </a:ln>
                <a:solidFill>
                  <a:srgbClr val="CAD1D3"/>
                </a:solidFill>
                <a:effectLst/>
                <a:uLnTx/>
                <a:uFillTx/>
                <a:latin typeface="+mj-lt"/>
                <a:ea typeface="+mn-ea"/>
                <a:cs typeface="+mn-cs"/>
              </a:rPr>
              <a:t>  </a:t>
            </a:r>
            <a:r>
              <a:rPr kumimoji="0" lang="en-GB" sz="1200" b="0" i="0" u="none" strike="noStrike" kern="0" cap="none" spc="0" normalizeH="0" baseline="0" noProof="0" err="1">
                <a:ln>
                  <a:noFill/>
                </a:ln>
                <a:solidFill>
                  <a:srgbClr val="CAD1D3"/>
                </a:solidFill>
                <a:effectLst/>
                <a:uLnTx/>
                <a:uFillTx/>
                <a:latin typeface="Calibre"/>
                <a:ea typeface="+mn-ea"/>
                <a:cs typeface="+mn-cs"/>
              </a:rPr>
              <a:t>תודה</a:t>
            </a:r>
            <a:r>
              <a:rPr kumimoji="0" lang="en-GB" sz="200" b="0" i="0" u="none" strike="noStrike" kern="0" cap="none" spc="0" normalizeH="0" baseline="0" noProof="0" err="1">
                <a:ln>
                  <a:noFill/>
                </a:ln>
                <a:solidFill>
                  <a:srgbClr val="CAD1D3"/>
                </a:solidFill>
                <a:effectLst/>
                <a:uLnTx/>
                <a:uFillTx/>
                <a:latin typeface="Calibre"/>
                <a:ea typeface="+mn-ea"/>
                <a:cs typeface="+mn-cs"/>
              </a:rPr>
              <a:t>.</a:t>
            </a:r>
            <a:r>
              <a:rPr kumimoji="0" lang="en-GB" sz="1200" b="0" i="0" u="none" strike="noStrike" kern="1200" cap="none" spc="0" normalizeH="0" baseline="0" noProof="0" err="1">
                <a:ln>
                  <a:noFill/>
                </a:ln>
                <a:solidFill>
                  <a:srgbClr val="CAD1D3"/>
                </a:solidFill>
                <a:effectLst/>
                <a:uLnTx/>
                <a:uFillTx/>
                <a:latin typeface="Calibre"/>
                <a:ea typeface="+mn-ea"/>
                <a:cs typeface="+mn-cs"/>
              </a:rPr>
              <a:t>شکریہ</a:t>
            </a:r>
            <a:r>
              <a:rPr kumimoji="0" lang="en-GB" sz="1200" b="0" i="0" u="none" strike="noStrike" kern="1200" cap="none" spc="0" normalizeH="0" baseline="0" noProof="0">
                <a:ln>
                  <a:noFill/>
                </a:ln>
                <a:solidFill>
                  <a:srgbClr val="CAD1D3"/>
                </a:solidFill>
                <a:effectLst/>
                <a:uLnTx/>
                <a:uFillTx/>
                <a:latin typeface="+mj-lt"/>
                <a:ea typeface="+mn-ea"/>
                <a:cs typeface="+mn-cs"/>
              </a:rPr>
              <a:t> </a:t>
            </a:r>
            <a:r>
              <a:rPr kumimoji="0" lang="en-GB" sz="1200" b="0" i="0" u="none" strike="noStrike" kern="1200" cap="none" spc="0" normalizeH="0" baseline="0" noProof="0">
                <a:ln>
                  <a:noFill/>
                </a:ln>
                <a:solidFill>
                  <a:srgbClr val="CAD1D3"/>
                </a:solidFill>
                <a:effectLst/>
                <a:uLnTx/>
                <a:uFillTx/>
                <a:latin typeface="+mj-lt"/>
                <a:ea typeface="+mj-ea"/>
                <a:cs typeface="+mj-cs"/>
              </a:rPr>
              <a:t> </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en-GB" sz="1200" b="0" i="0" u="none" strike="noStrike" kern="1200" cap="none" spc="0" normalizeH="0" baseline="0" noProof="0">
                <a:ln>
                  <a:noFill/>
                </a:ln>
                <a:solidFill>
                  <a:srgbClr val="003F2D"/>
                </a:solidFill>
                <a:effectLst/>
                <a:uLnTx/>
                <a:uFillTx/>
                <a:latin typeface="Calibre"/>
                <a:ea typeface="+mn-ea"/>
                <a:cs typeface="+mn-cs"/>
              </a:rPr>
              <a:t>.</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en-GB" sz="1200" b="0" i="0" u="none" strike="noStrike" kern="1200" cap="none" spc="0" normalizeH="0" baseline="0" noProof="0" err="1">
                <a:ln>
                  <a:noFill/>
                </a:ln>
                <a:solidFill>
                  <a:srgbClr val="CAD1D3"/>
                </a:solidFill>
                <a:effectLst/>
                <a:uLnTx/>
                <a:uFillTx/>
                <a:latin typeface="Calibre"/>
                <a:ea typeface="+mn-ea"/>
                <a:cs typeface="+mn-cs"/>
              </a:rPr>
              <a:t>Danke</a:t>
            </a:r>
            <a:r>
              <a:rPr kumimoji="0" lang="en-GB" sz="1200" b="0" i="0" u="none" strike="noStrike" kern="1200" cap="none" spc="0" normalizeH="0" baseline="0" noProof="0">
                <a:ln>
                  <a:noFill/>
                </a:ln>
                <a:solidFill>
                  <a:srgbClr val="CAD1D3"/>
                </a:solidFill>
                <a:effectLst/>
                <a:uLnTx/>
                <a:uFillTx/>
                <a:latin typeface="Calibre"/>
                <a:ea typeface="+mn-ea"/>
                <a:cs typeface="+mn-cs"/>
              </a:rPr>
              <a:t>   </a:t>
            </a:r>
            <a:r>
              <a:rPr kumimoji="0" lang="ja-JP" altLang="en-GB" sz="1000" b="0" i="0" u="none" strike="noStrike" kern="1200" cap="none" spc="-350" normalizeH="0" baseline="0" noProof="0">
                <a:ln>
                  <a:noFill/>
                </a:ln>
                <a:solidFill>
                  <a:srgbClr val="CAD1D3"/>
                </a:solidFill>
                <a:effectLst/>
                <a:uLnTx/>
                <a:uFillTx/>
                <a:latin typeface="Calibre"/>
                <a:ea typeface="+mn-ea"/>
                <a:cs typeface="+mn-cs"/>
              </a:rPr>
              <a:t>ありがとう</a:t>
            </a:r>
            <a:r>
              <a:rPr kumimoji="0" lang="en-GB" sz="1000" b="0" i="0" u="none" strike="noStrike" kern="1200" cap="none" spc="0" normalizeH="0" baseline="0" noProof="0">
                <a:ln>
                  <a:noFill/>
                </a:ln>
                <a:solidFill>
                  <a:srgbClr val="CAD1D3"/>
                </a:solidFill>
                <a:effectLst/>
                <a:uLnTx/>
                <a:uFillTx/>
                <a:latin typeface="Calibre"/>
                <a:ea typeface="+mn-ea"/>
                <a:cs typeface="+mn-cs"/>
              </a:rPr>
              <a:t>   </a:t>
            </a:r>
            <a:r>
              <a:rPr kumimoji="0" lang="en-GB" sz="1200" b="0" i="0" u="none" strike="noStrike" kern="1200" cap="none" spc="0" normalizeH="0" baseline="0" noProof="0" err="1">
                <a:ln>
                  <a:noFill/>
                </a:ln>
                <a:solidFill>
                  <a:srgbClr val="CAD1D3"/>
                </a:solidFill>
                <a:effectLst/>
                <a:uLnTx/>
                <a:uFillTx/>
                <a:latin typeface="Calibre"/>
                <a:ea typeface="+mn-ea"/>
                <a:cs typeface="+mn-cs"/>
              </a:rPr>
              <a:t>Terima</a:t>
            </a:r>
            <a:r>
              <a:rPr kumimoji="0" lang="en-GB" sz="1200" b="0" i="0" u="none" strike="noStrike" kern="1200" cap="none" spc="0" normalizeH="0" baseline="0" noProof="0">
                <a:ln>
                  <a:noFill/>
                </a:ln>
                <a:solidFill>
                  <a:srgbClr val="CAD1D3"/>
                </a:solidFill>
                <a:effectLst/>
                <a:uLnTx/>
                <a:uFillTx/>
                <a:latin typeface="Calibre"/>
                <a:ea typeface="+mn-ea"/>
                <a:cs typeface="+mn-cs"/>
              </a:rPr>
              <a:t> Kasih  </a:t>
            </a:r>
            <a:r>
              <a:rPr kumimoji="0" lang="en-GB" altLang="ja-JP" sz="1200" b="0" i="0" u="none" strike="noStrike" kern="1200" cap="none" spc="0" normalizeH="0" baseline="0" noProof="0" err="1">
                <a:ln>
                  <a:noFill/>
                </a:ln>
                <a:solidFill>
                  <a:srgbClr val="CAD1D3"/>
                </a:solidFill>
                <a:effectLst/>
                <a:uLnTx/>
                <a:uFillTx/>
                <a:latin typeface="Calibre"/>
                <a:ea typeface="+mn-ea"/>
                <a:cs typeface="+mn-cs"/>
              </a:rPr>
              <a:t>شكرا</a:t>
            </a:r>
            <a:endParaRPr kumimoji="0" lang="en-GB" sz="1200" b="0" i="0" u="none" strike="noStrike" kern="1200" cap="none" spc="0" normalizeH="0" baseline="0" noProof="0">
              <a:ln>
                <a:noFill/>
              </a:ln>
              <a:solidFill>
                <a:srgbClr val="CAD1D3"/>
              </a:solidFill>
              <a:effectLst/>
              <a:uLnTx/>
              <a:uFillTx/>
              <a:latin typeface="Calibre"/>
              <a:ea typeface="+mn-ea"/>
              <a:cs typeface="+mn-cs"/>
            </a:endParaRPr>
          </a:p>
        </p:txBody>
      </p:sp>
      <p:sp>
        <p:nvSpPr>
          <p:cNvPr id="40" name="Mailing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5" y="4993178"/>
            <a:ext cx="11168062" cy="258271"/>
          </a:xfrm>
        </p:spPr>
        <p:txBody>
          <a:bodyPr rIns="0" anchor="b" anchorCtr="0"/>
          <a:lstStyle>
            <a:lvl1pPr>
              <a:spcBef>
                <a:spcPts val="0"/>
              </a:spcBef>
              <a:spcAft>
                <a:spcPts val="900"/>
              </a:spcAft>
              <a:defRPr sz="1000">
                <a:solidFill>
                  <a:schemeClr val="bg1"/>
                </a:solidFill>
                <a:latin typeface="+mn-lt"/>
              </a:defRPr>
            </a:lvl1pPr>
            <a:lvl2pPr>
              <a:spcBef>
                <a:spcPts val="100"/>
              </a:spcBef>
              <a:spcAft>
                <a:spcPts val="100"/>
              </a:spcAft>
              <a:defRPr sz="12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Mailing address</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3"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09"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2"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5" y="3478214"/>
            <a:ext cx="1447165" cy="1249362"/>
          </a:xfrm>
        </p:spPr>
        <p:txBody>
          <a:bodyPr rIns="0"/>
          <a:lstStyle>
            <a:lvl1pPr>
              <a:spcBef>
                <a:spcPts val="0"/>
              </a:spcBef>
              <a:spcAft>
                <a:spcPts val="900"/>
              </a:spcAft>
              <a:defRPr sz="1200">
                <a:solidFill>
                  <a:schemeClr val="bg1"/>
                </a:solidFill>
                <a:latin typeface="Calibre Semibold" panose="020B0703030202060203" pitchFamily="34" charset="0"/>
              </a:defRPr>
            </a:lvl1pPr>
            <a:lvl2pPr>
              <a:spcBef>
                <a:spcPts val="100"/>
              </a:spcBef>
              <a:spcAft>
                <a:spcPts val="100"/>
              </a:spcAft>
              <a:defRPr sz="1000">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First Last</a:t>
            </a:r>
          </a:p>
          <a:p>
            <a:pPr lvl="1"/>
            <a:r>
              <a:rPr lang="en-GB"/>
              <a:t>Title &amp; Contact</a:t>
            </a:r>
          </a:p>
        </p:txBody>
      </p:sp>
      <p:sp>
        <p:nvSpPr>
          <p:cNvPr id="4" name="More Info Placeholder 1">
            <a:extLst>
              <a:ext uri="{FF2B5EF4-FFF2-40B4-BE49-F238E27FC236}">
                <a16:creationId xmlns:a16="http://schemas.microsoft.com/office/drawing/2014/main" id="{083A918D-EA52-448A-9AA7-7394513545E9}"/>
              </a:ext>
            </a:extLst>
          </p:cNvPr>
          <p:cNvSpPr>
            <a:spLocks noGrp="1"/>
          </p:cNvSpPr>
          <p:nvPr>
            <p:ph type="body" sz="quarter" idx="63" hasCustomPrompt="1"/>
          </p:nvPr>
        </p:nvSpPr>
        <p:spPr>
          <a:xfrm>
            <a:off x="508000" y="2854323"/>
            <a:ext cx="1436688" cy="525463"/>
          </a:xfrm>
        </p:spPr>
        <p:txBody>
          <a:bodyPr rIns="0" anchor="b" anchorCtr="0"/>
          <a:lstStyle>
            <a:lvl1pPr>
              <a:defRPr sz="1000" cap="all" baseline="0">
                <a:solidFill>
                  <a:schemeClr val="bg1"/>
                </a:solidFill>
                <a:latin typeface="+mn-lt"/>
              </a:defRPr>
            </a:lvl1pPr>
          </a:lstStyle>
          <a:p>
            <a:pPr lvl="0"/>
            <a:r>
              <a:rPr lang="en-GB"/>
              <a:t>FOR MORE INFORMATION</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5" y="5876924"/>
            <a:ext cx="11168062"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GB" sz="700">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a:t>
            </a:r>
            <a:fld id="{D77E52D6-371A-4DA0-99B7-8419BE382AC7}" type="datetimeyyyy">
              <a:rPr lang="en-GB" sz="700" smtClean="0">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2024</a:t>
            </a:fld>
            <a:r>
              <a:rPr lang="en-GB" sz="700">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All other marks displayed on this document are the property of their respective owners, and the use of such logos does not imply any affiliation with or endorsement of CBRE.</a:t>
            </a:r>
          </a:p>
        </p:txBody>
      </p:sp>
    </p:spTree>
    <p:extLst>
      <p:ext uri="{BB962C8B-B14F-4D97-AF65-F5344CB8AC3E}">
        <p14:creationId xmlns:p14="http://schemas.microsoft.com/office/powerpoint/2010/main" val="242790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50"/>
                                        <p:tgtEl>
                                          <p:spTgt spid="27"/>
                                        </p:tgtEl>
                                        <p:attrNameLst>
                                          <p:attrName>ppt_x</p:attrName>
                                        </p:attrNameLst>
                                      </p:cBhvr>
                                      <p:tavLst>
                                        <p:tav tm="0">
                                          <p:val>
                                            <p:strVal val="#ppt_x-#ppt_w*1.125000"/>
                                          </p:val>
                                        </p:tav>
                                        <p:tav tm="100000">
                                          <p:val>
                                            <p:strVal val="#ppt_x"/>
                                          </p:val>
                                        </p:tav>
                                      </p:tavLst>
                                    </p:anim>
                                    <p:animEffect transition="in" filter="wipe(right)">
                                      <p:cBhvr>
                                        <p:cTn id="8"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KASTA 1_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F38191-F8DB-434F-8E40-C9B0A013F117}"/>
              </a:ext>
            </a:extLst>
          </p:cNvPr>
          <p:cNvSpPr>
            <a:spLocks noGrp="1"/>
          </p:cNvSpPr>
          <p:nvPr>
            <p:ph type="title"/>
          </p:nvPr>
        </p:nvSpPr>
        <p:spPr/>
        <p:txBody>
          <a:bodyP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22E17F13-D7F5-4088-A91F-EA365096CE0D}"/>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1894705-220F-47BA-82F8-92D2B8CE9B75}"/>
              </a:ext>
            </a:extLst>
          </p:cNvPr>
          <p:cNvSpPr>
            <a:spLocks noGrp="1"/>
          </p:cNvSpPr>
          <p:nvPr>
            <p:ph type="body" sz="quarter" idx="43" hasCustomPrompt="1"/>
          </p:nvPr>
        </p:nvSpPr>
        <p:spPr>
          <a:xfrm>
            <a:off x="1536701" y="957805"/>
            <a:ext cx="1936751" cy="182683"/>
          </a:xfrm>
        </p:spPr>
        <p:txBody>
          <a:bodyPr rIns="0"/>
          <a:lstStyle>
            <a:lvl1pPr>
              <a:lnSpc>
                <a:spcPct val="90000"/>
              </a:lnSpc>
              <a:spcBef>
                <a:spcPts val="0"/>
              </a:spcBef>
              <a:spcAft>
                <a:spcPts val="0"/>
              </a:spcAft>
              <a:defRPr sz="1051" cap="all" baseline="0">
                <a:latin typeface="Calibre Medium" panose="020B0603030202060203" pitchFamily="34" charset="0"/>
              </a:defRPr>
            </a:lvl1pPr>
          </a:lstStyle>
          <a:p>
            <a:pPr lvl="0"/>
            <a:r>
              <a:rPr lang="en-US"/>
              <a:t>NAVIGATION </a:t>
            </a:r>
            <a:r>
              <a:rPr lang="en-US" err="1"/>
              <a:t>HEADer</a:t>
            </a:r>
            <a:endParaRPr lang="en-GB"/>
          </a:p>
        </p:txBody>
      </p:sp>
      <p:cxnSp>
        <p:nvCxnSpPr>
          <p:cNvPr id="8" name="Straight Connector 7">
            <a:extLst>
              <a:ext uri="{FF2B5EF4-FFF2-40B4-BE49-F238E27FC236}">
                <a16:creationId xmlns:a16="http://schemas.microsoft.com/office/drawing/2014/main" id="{2650E227-8DDD-4953-ABFE-BABD2F417922}"/>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F32A75-71FA-4422-A707-1A6BE60C032B}"/>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9864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KASTA 4_Single Column + Subheading + Note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7" y="1617663"/>
            <a:ext cx="8094663" cy="4259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5"/>
            <a:ext cx="1936751" cy="182683"/>
          </a:xfrm>
        </p:spPr>
        <p:txBody>
          <a:bodyPr rIns="0"/>
          <a:lstStyle>
            <a:lvl1pPr>
              <a:lnSpc>
                <a:spcPct val="90000"/>
              </a:lnSpc>
              <a:spcBef>
                <a:spcPts val="0"/>
              </a:spcBef>
              <a:spcAft>
                <a:spcPts val="0"/>
              </a:spcAft>
              <a:defRPr sz="1051"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BC711B05-4549-41C6-99B5-4B7537143611}"/>
              </a:ext>
            </a:extLst>
          </p:cNvPr>
          <p:cNvSpPr>
            <a:spLocks noGrp="1"/>
          </p:cNvSpPr>
          <p:nvPr>
            <p:ph type="body" sz="quarter" idx="44"/>
          </p:nvPr>
        </p:nvSpPr>
        <p:spPr>
          <a:xfrm>
            <a:off x="511178" y="3492065"/>
            <a:ext cx="1947861" cy="2889687"/>
          </a:xfrm>
        </p:spPr>
        <p:txBody>
          <a:bodyPr/>
          <a:lstStyle>
            <a:lvl1pPr>
              <a:spcBef>
                <a:spcPts val="600"/>
              </a:spcBef>
              <a:spcAft>
                <a:spcPts val="0"/>
              </a:spcAft>
              <a:defRPr sz="1051">
                <a:latin typeface="Calibre Semibold" panose="020B0703030202060203" pitchFamily="34" charset="0"/>
              </a:defRPr>
            </a:lvl1pPr>
            <a:lvl2pPr>
              <a:spcBef>
                <a:spcPts val="300"/>
              </a:spcBef>
              <a:spcAft>
                <a:spcPts val="300"/>
              </a:spcAft>
              <a:defRPr sz="1051">
                <a:latin typeface="+mn-lt"/>
              </a:defRPr>
            </a:lvl2pPr>
            <a:lvl3pPr marL="171446" indent="-171446">
              <a:spcBef>
                <a:spcPts val="200"/>
              </a:spcBef>
              <a:spcAft>
                <a:spcPts val="0"/>
              </a:spcAft>
              <a:buFont typeface="Calibre" panose="020B0503030202060203" pitchFamily="34" charset="0"/>
              <a:buChar char="–"/>
              <a:defRPr sz="1051">
                <a:latin typeface="+mn-lt"/>
              </a:defRPr>
            </a:lvl3pPr>
            <a:lvl4pPr>
              <a:defRPr sz="1051">
                <a:latin typeface="+mn-lt"/>
              </a:defRPr>
            </a:lvl4pPr>
            <a:lvl5pPr>
              <a:defRPr sz="1051">
                <a:latin typeface="+mn-lt"/>
              </a:defRPr>
            </a:lvl5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0D6F2D8A-FF16-404E-8A5E-3EB4D2D2339F}"/>
              </a:ext>
            </a:extLst>
          </p:cNvPr>
          <p:cNvSpPr>
            <a:spLocks noGrp="1"/>
          </p:cNvSpPr>
          <p:nvPr>
            <p:ph type="body" sz="quarter" idx="12" hasCustomPrompt="1"/>
          </p:nvPr>
        </p:nvSpPr>
        <p:spPr>
          <a:xfrm>
            <a:off x="3584577" y="916061"/>
            <a:ext cx="2971801" cy="584128"/>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46" indent="-171446">
              <a:buFont typeface="Calibre" panose="020B0503030202060203" pitchFamily="34" charset="0"/>
              <a:buChar char="–"/>
              <a:defRPr lang="en-US" sz="1200" dirty="0" smtClean="0">
                <a:solidFill>
                  <a:schemeClr val="tx1"/>
                </a:solidFill>
                <a:latin typeface="+mn-lt"/>
                <a:ea typeface="+mn-ea"/>
                <a:cs typeface="+mn-cs"/>
              </a:defRPr>
            </a:lvl3pPr>
            <a:lvl4pPr marL="356607">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1"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1" dirty="0" smtClean="0">
                <a:solidFill>
                  <a:schemeClr val="tx1"/>
                </a:solidFill>
                <a:latin typeface="+mn-lt"/>
                <a:ea typeface="+mn-ea"/>
                <a:cs typeface="+mn-cs"/>
              </a:defRPr>
            </a:lvl7pPr>
            <a:lvl8pPr marL="171446" indent="-171446">
              <a:spcBef>
                <a:spcPts val="200"/>
              </a:spcBef>
              <a:spcAft>
                <a:spcPts val="0"/>
              </a:spcAft>
              <a:buFont typeface="Calibre" panose="020B0503030202060203" pitchFamily="34" charset="0"/>
              <a:buChar char="–"/>
              <a:defRPr lang="en-US" sz="1051"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408462311"/>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Only + Not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B3A32D-AE24-47B3-9C46-EFB6635124F3}"/>
              </a:ext>
            </a:extLst>
          </p:cNvPr>
          <p:cNvSpPr>
            <a:spLocks noGrp="1"/>
          </p:cNvSpPr>
          <p:nvPr>
            <p:ph type="title"/>
          </p:nvPr>
        </p:nvSpPr>
        <p:spPr/>
        <p:txBody>
          <a:bodyPr/>
          <a:lstStyle/>
          <a:p>
            <a:r>
              <a:rPr lang="en-US"/>
              <a:t>Click to edit Master title style</a:t>
            </a:r>
            <a:endParaRPr lang="en-GB"/>
          </a:p>
        </p:txBody>
      </p:sp>
      <p:cxnSp>
        <p:nvCxnSpPr>
          <p:cNvPr id="13" name="Straight Connector 12">
            <a:extLst>
              <a:ext uri="{FF2B5EF4-FFF2-40B4-BE49-F238E27FC236}">
                <a16:creationId xmlns:a16="http://schemas.microsoft.com/office/drawing/2014/main" id="{9CBAF315-2652-4EA0-B884-B7477DB1C5C0}"/>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01E6898C-B419-4C3E-AC33-482DE44DE0C6}"/>
              </a:ext>
            </a:extLst>
          </p:cNvPr>
          <p:cNvSpPr>
            <a:spLocks noGrp="1"/>
          </p:cNvSpPr>
          <p:nvPr>
            <p:ph type="body" sz="quarter" idx="43" hasCustomPrompt="1"/>
          </p:nvPr>
        </p:nvSpPr>
        <p:spPr>
          <a:xfrm>
            <a:off x="1536701" y="957805"/>
            <a:ext cx="1936751" cy="182683"/>
          </a:xfrm>
        </p:spPr>
        <p:txBody>
          <a:bodyPr rIns="0"/>
          <a:lstStyle>
            <a:lvl1pPr>
              <a:lnSpc>
                <a:spcPct val="90000"/>
              </a:lnSpc>
              <a:spcBef>
                <a:spcPts val="0"/>
              </a:spcBef>
              <a:spcAft>
                <a:spcPts val="0"/>
              </a:spcAft>
              <a:defRPr sz="1051" cap="all" baseline="0">
                <a:latin typeface="Calibre Medium" panose="020B0603030202060203" pitchFamily="34" charset="0"/>
              </a:defRPr>
            </a:lvl1pPr>
          </a:lstStyle>
          <a:p>
            <a:pPr lvl="0"/>
            <a:r>
              <a:rPr lang="en-US"/>
              <a:t>NAVIGATION </a:t>
            </a:r>
            <a:r>
              <a:rPr lang="en-US" err="1"/>
              <a:t>HEADer</a:t>
            </a:r>
            <a:endParaRPr lang="en-GB"/>
          </a:p>
        </p:txBody>
      </p:sp>
      <p:cxnSp>
        <p:nvCxnSpPr>
          <p:cNvPr id="8" name="Straight Connector 7">
            <a:extLst>
              <a:ext uri="{FF2B5EF4-FFF2-40B4-BE49-F238E27FC236}">
                <a16:creationId xmlns:a16="http://schemas.microsoft.com/office/drawing/2014/main" id="{D2E8C44E-54BC-4BA2-B015-BB756AD66286}"/>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89EC21-C749-48F0-8E76-C911DCFD4313}"/>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C668787-7C61-419D-9A62-46599494E3F8}"/>
              </a:ext>
            </a:extLst>
          </p:cNvPr>
          <p:cNvSpPr>
            <a:spLocks noGrp="1"/>
          </p:cNvSpPr>
          <p:nvPr>
            <p:ph type="body" sz="quarter" idx="44"/>
          </p:nvPr>
        </p:nvSpPr>
        <p:spPr>
          <a:xfrm>
            <a:off x="511178" y="3492064"/>
            <a:ext cx="1947861" cy="2500312"/>
          </a:xfrm>
        </p:spPr>
        <p:txBody>
          <a:bodyPr/>
          <a:lstStyle>
            <a:lvl1pPr>
              <a:spcBef>
                <a:spcPts val="600"/>
              </a:spcBef>
              <a:spcAft>
                <a:spcPts val="0"/>
              </a:spcAft>
              <a:defRPr sz="1051">
                <a:latin typeface="Calibre Semibold" panose="020B0703030202060203" pitchFamily="34" charset="0"/>
              </a:defRPr>
            </a:lvl1pPr>
            <a:lvl2pPr>
              <a:spcBef>
                <a:spcPts val="300"/>
              </a:spcBef>
              <a:spcAft>
                <a:spcPts val="300"/>
              </a:spcAft>
              <a:defRPr sz="1051">
                <a:latin typeface="+mn-lt"/>
              </a:defRPr>
            </a:lvl2pPr>
            <a:lvl3pPr marL="171446" indent="-171446">
              <a:spcBef>
                <a:spcPts val="200"/>
              </a:spcBef>
              <a:spcAft>
                <a:spcPts val="0"/>
              </a:spcAft>
              <a:buFont typeface="Calibre" panose="020B0503030202060203" pitchFamily="34" charset="0"/>
              <a:buChar char="–"/>
              <a:defRPr sz="1051">
                <a:latin typeface="+mn-lt"/>
              </a:defRPr>
            </a:lvl3pPr>
            <a:lvl4pPr>
              <a:defRPr sz="1051">
                <a:latin typeface="+mn-lt"/>
              </a:defRPr>
            </a:lvl4pPr>
            <a:lvl5pPr>
              <a:defRPr sz="1051">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875072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image" Target="../media/image6.svg"/><Relationship Id="rId16" Type="http://schemas.openxmlformats.org/officeDocument/2006/relationships/slideLayout" Target="../slideLayouts/slideLayout16.xml"/><Relationship Id="rId107" Type="http://schemas.openxmlformats.org/officeDocument/2006/relationships/image" Target="../media/image1.png"/><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image" Target="../media/image2.svg"/><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image" Target="../media/image3.png"/><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image" Target="../media/image4.sv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Revised Grid" hidden="1">
            <a:extLst>
              <a:ext uri="{FF2B5EF4-FFF2-40B4-BE49-F238E27FC236}">
                <a16:creationId xmlns:a16="http://schemas.microsoft.com/office/drawing/2014/main" id="{40D5A349-09EA-47CD-92F0-BDB9254C6FC5}"/>
              </a:ext>
            </a:extLst>
          </p:cNvPr>
          <p:cNvGrpSpPr/>
          <p:nvPr userDrawn="1"/>
        </p:nvGrpSpPr>
        <p:grpSpPr>
          <a:xfrm>
            <a:off x="-2" y="0"/>
            <a:ext cx="12192002" cy="6858000"/>
            <a:chOff x="-2" y="0"/>
            <a:chExt cx="12192002" cy="6858000"/>
          </a:xfrm>
        </p:grpSpPr>
        <p:sp>
          <p:nvSpPr>
            <p:cNvPr id="128" name="Rectangle 127">
              <a:extLst>
                <a:ext uri="{FF2B5EF4-FFF2-40B4-BE49-F238E27FC236}">
                  <a16:creationId xmlns:a16="http://schemas.microsoft.com/office/drawing/2014/main" id="{7FD1F024-68D9-41EE-AE55-7A3797E8EB8F}"/>
                </a:ext>
              </a:extLst>
            </p:cNvPr>
            <p:cNvSpPr/>
            <p:nvPr userDrawn="1"/>
          </p:nvSpPr>
          <p:spPr>
            <a:xfrm>
              <a:off x="11782424" y="0"/>
              <a:ext cx="409576" cy="352425"/>
            </a:xfrm>
            <a:prstGeom prst="rect">
              <a:avLst/>
            </a:prstGeom>
            <a:solidFill>
              <a:srgbClr val="003F2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0" name="Rectangle 129">
              <a:extLst>
                <a:ext uri="{FF2B5EF4-FFF2-40B4-BE49-F238E27FC236}">
                  <a16:creationId xmlns:a16="http://schemas.microsoft.com/office/drawing/2014/main" id="{192A3B52-ED93-496C-BC02-3F1B37908847}"/>
                </a:ext>
              </a:extLst>
            </p:cNvPr>
            <p:cNvSpPr/>
            <p:nvPr userDrawn="1"/>
          </p:nvSpPr>
          <p:spPr>
            <a:xfrm>
              <a:off x="920411"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1" name="Rectangle 130">
              <a:extLst>
                <a:ext uri="{FF2B5EF4-FFF2-40B4-BE49-F238E27FC236}">
                  <a16:creationId xmlns:a16="http://schemas.microsoft.com/office/drawing/2014/main" id="{E69B75DB-CF66-403F-A1C7-9FAFD772037E}"/>
                </a:ext>
              </a:extLst>
            </p:cNvPr>
            <p:cNvSpPr/>
            <p:nvPr userDrawn="1"/>
          </p:nvSpPr>
          <p:spPr>
            <a:xfrm>
              <a:off x="1432860"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2" name="Rectangle 131">
              <a:extLst>
                <a:ext uri="{FF2B5EF4-FFF2-40B4-BE49-F238E27FC236}">
                  <a16:creationId xmlns:a16="http://schemas.microsoft.com/office/drawing/2014/main" id="{5BC723CD-6EEB-4635-A055-D5E5E2F2E16C}"/>
                </a:ext>
              </a:extLst>
            </p:cNvPr>
            <p:cNvSpPr/>
            <p:nvPr userDrawn="1"/>
          </p:nvSpPr>
          <p:spPr>
            <a:xfrm>
              <a:off x="1945309"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3" name="Rectangle 132">
              <a:extLst>
                <a:ext uri="{FF2B5EF4-FFF2-40B4-BE49-F238E27FC236}">
                  <a16:creationId xmlns:a16="http://schemas.microsoft.com/office/drawing/2014/main" id="{41DD2B6A-F957-4D03-A677-40B7B9E0C501}"/>
                </a:ext>
              </a:extLst>
            </p:cNvPr>
            <p:cNvSpPr/>
            <p:nvPr userDrawn="1"/>
          </p:nvSpPr>
          <p:spPr>
            <a:xfrm>
              <a:off x="2457758"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4" name="Rectangle 133">
              <a:extLst>
                <a:ext uri="{FF2B5EF4-FFF2-40B4-BE49-F238E27FC236}">
                  <a16:creationId xmlns:a16="http://schemas.microsoft.com/office/drawing/2014/main" id="{E09D14ED-EC22-47DE-9CCF-B61DB9B2A518}"/>
                </a:ext>
              </a:extLst>
            </p:cNvPr>
            <p:cNvSpPr/>
            <p:nvPr userDrawn="1"/>
          </p:nvSpPr>
          <p:spPr>
            <a:xfrm>
              <a:off x="2970207"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5" name="Rectangle 134">
              <a:extLst>
                <a:ext uri="{FF2B5EF4-FFF2-40B4-BE49-F238E27FC236}">
                  <a16:creationId xmlns:a16="http://schemas.microsoft.com/office/drawing/2014/main" id="{9CC243E3-B536-42DB-A4D7-19C88EA31B5A}"/>
                </a:ext>
              </a:extLst>
            </p:cNvPr>
            <p:cNvSpPr/>
            <p:nvPr userDrawn="1"/>
          </p:nvSpPr>
          <p:spPr>
            <a:xfrm>
              <a:off x="3482656"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6" name="Rectangle 135">
              <a:extLst>
                <a:ext uri="{FF2B5EF4-FFF2-40B4-BE49-F238E27FC236}">
                  <a16:creationId xmlns:a16="http://schemas.microsoft.com/office/drawing/2014/main" id="{A57FF7C2-44AB-4FDE-A52E-68E4FBEB0AAD}"/>
                </a:ext>
              </a:extLst>
            </p:cNvPr>
            <p:cNvSpPr/>
            <p:nvPr userDrawn="1"/>
          </p:nvSpPr>
          <p:spPr>
            <a:xfrm>
              <a:off x="3995105"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7" name="Rectangle 136">
              <a:extLst>
                <a:ext uri="{FF2B5EF4-FFF2-40B4-BE49-F238E27FC236}">
                  <a16:creationId xmlns:a16="http://schemas.microsoft.com/office/drawing/2014/main" id="{CE9D51E0-83FA-44B9-A096-0BAABF3324BA}"/>
                </a:ext>
              </a:extLst>
            </p:cNvPr>
            <p:cNvSpPr/>
            <p:nvPr userDrawn="1"/>
          </p:nvSpPr>
          <p:spPr>
            <a:xfrm>
              <a:off x="4507554"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8" name="Rectangle 137">
              <a:extLst>
                <a:ext uri="{FF2B5EF4-FFF2-40B4-BE49-F238E27FC236}">
                  <a16:creationId xmlns:a16="http://schemas.microsoft.com/office/drawing/2014/main" id="{759A6952-75EA-4006-BFEE-A8D5EACBEB8E}"/>
                </a:ext>
              </a:extLst>
            </p:cNvPr>
            <p:cNvSpPr/>
            <p:nvPr userDrawn="1"/>
          </p:nvSpPr>
          <p:spPr>
            <a:xfrm>
              <a:off x="5020003"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39" name="Rectangle 138">
              <a:extLst>
                <a:ext uri="{FF2B5EF4-FFF2-40B4-BE49-F238E27FC236}">
                  <a16:creationId xmlns:a16="http://schemas.microsoft.com/office/drawing/2014/main" id="{96AADF5F-0499-449B-8747-88B8506BE02A}"/>
                </a:ext>
              </a:extLst>
            </p:cNvPr>
            <p:cNvSpPr/>
            <p:nvPr userDrawn="1"/>
          </p:nvSpPr>
          <p:spPr>
            <a:xfrm>
              <a:off x="5532452"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0" name="Rectangle 139">
              <a:extLst>
                <a:ext uri="{FF2B5EF4-FFF2-40B4-BE49-F238E27FC236}">
                  <a16:creationId xmlns:a16="http://schemas.microsoft.com/office/drawing/2014/main" id="{B9151978-45CD-461E-B011-A990B422E3A9}"/>
                </a:ext>
              </a:extLst>
            </p:cNvPr>
            <p:cNvSpPr/>
            <p:nvPr userDrawn="1"/>
          </p:nvSpPr>
          <p:spPr>
            <a:xfrm>
              <a:off x="6044901"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1" name="Rectangle 140">
              <a:extLst>
                <a:ext uri="{FF2B5EF4-FFF2-40B4-BE49-F238E27FC236}">
                  <a16:creationId xmlns:a16="http://schemas.microsoft.com/office/drawing/2014/main" id="{FAF5CEEA-4D46-48C2-99A8-5DFA12AC103D}"/>
                </a:ext>
              </a:extLst>
            </p:cNvPr>
            <p:cNvSpPr/>
            <p:nvPr userDrawn="1"/>
          </p:nvSpPr>
          <p:spPr>
            <a:xfrm>
              <a:off x="6557350"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2" name="Rectangle 141">
              <a:extLst>
                <a:ext uri="{FF2B5EF4-FFF2-40B4-BE49-F238E27FC236}">
                  <a16:creationId xmlns:a16="http://schemas.microsoft.com/office/drawing/2014/main" id="{A7B2740F-04C2-4A3D-927E-404F03E7595F}"/>
                </a:ext>
              </a:extLst>
            </p:cNvPr>
            <p:cNvSpPr/>
            <p:nvPr userDrawn="1"/>
          </p:nvSpPr>
          <p:spPr>
            <a:xfrm>
              <a:off x="7069799"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3" name="Rectangle 142">
              <a:extLst>
                <a:ext uri="{FF2B5EF4-FFF2-40B4-BE49-F238E27FC236}">
                  <a16:creationId xmlns:a16="http://schemas.microsoft.com/office/drawing/2014/main" id="{BCE2FC30-5ADB-4B87-A94C-B2DC8CD00050}"/>
                </a:ext>
              </a:extLst>
            </p:cNvPr>
            <p:cNvSpPr/>
            <p:nvPr userDrawn="1"/>
          </p:nvSpPr>
          <p:spPr>
            <a:xfrm>
              <a:off x="7582248"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4" name="Rectangle 143">
              <a:extLst>
                <a:ext uri="{FF2B5EF4-FFF2-40B4-BE49-F238E27FC236}">
                  <a16:creationId xmlns:a16="http://schemas.microsoft.com/office/drawing/2014/main" id="{88D366A8-5332-47E5-9DCF-8093A122ABD4}"/>
                </a:ext>
              </a:extLst>
            </p:cNvPr>
            <p:cNvSpPr/>
            <p:nvPr userDrawn="1"/>
          </p:nvSpPr>
          <p:spPr>
            <a:xfrm>
              <a:off x="8094697"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5" name="Rectangle 144">
              <a:extLst>
                <a:ext uri="{FF2B5EF4-FFF2-40B4-BE49-F238E27FC236}">
                  <a16:creationId xmlns:a16="http://schemas.microsoft.com/office/drawing/2014/main" id="{2B08E73A-2A02-4F1E-8D73-D04CE6F6D7C9}"/>
                </a:ext>
              </a:extLst>
            </p:cNvPr>
            <p:cNvSpPr/>
            <p:nvPr userDrawn="1"/>
          </p:nvSpPr>
          <p:spPr>
            <a:xfrm>
              <a:off x="8607146"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6" name="Rectangle 145">
              <a:extLst>
                <a:ext uri="{FF2B5EF4-FFF2-40B4-BE49-F238E27FC236}">
                  <a16:creationId xmlns:a16="http://schemas.microsoft.com/office/drawing/2014/main" id="{D460EBA2-54A5-4465-835F-A6B4BCF739B5}"/>
                </a:ext>
              </a:extLst>
            </p:cNvPr>
            <p:cNvSpPr/>
            <p:nvPr userDrawn="1"/>
          </p:nvSpPr>
          <p:spPr>
            <a:xfrm>
              <a:off x="9119595"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7" name="Rectangle 146">
              <a:extLst>
                <a:ext uri="{FF2B5EF4-FFF2-40B4-BE49-F238E27FC236}">
                  <a16:creationId xmlns:a16="http://schemas.microsoft.com/office/drawing/2014/main" id="{C80E8C01-E64E-4413-BAE2-91A570AD9574}"/>
                </a:ext>
              </a:extLst>
            </p:cNvPr>
            <p:cNvSpPr/>
            <p:nvPr userDrawn="1"/>
          </p:nvSpPr>
          <p:spPr>
            <a:xfrm>
              <a:off x="9632044"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8" name="Rectangle 147">
              <a:extLst>
                <a:ext uri="{FF2B5EF4-FFF2-40B4-BE49-F238E27FC236}">
                  <a16:creationId xmlns:a16="http://schemas.microsoft.com/office/drawing/2014/main" id="{4C781C87-E5B5-4699-9863-ED4EE1F62AD1}"/>
                </a:ext>
              </a:extLst>
            </p:cNvPr>
            <p:cNvSpPr/>
            <p:nvPr userDrawn="1"/>
          </p:nvSpPr>
          <p:spPr>
            <a:xfrm>
              <a:off x="10144493"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49" name="Rectangle 148">
              <a:extLst>
                <a:ext uri="{FF2B5EF4-FFF2-40B4-BE49-F238E27FC236}">
                  <a16:creationId xmlns:a16="http://schemas.microsoft.com/office/drawing/2014/main" id="{DCF1D9D4-8D5D-4D04-AE67-17DE2551E116}"/>
                </a:ext>
              </a:extLst>
            </p:cNvPr>
            <p:cNvSpPr/>
            <p:nvPr userDrawn="1"/>
          </p:nvSpPr>
          <p:spPr>
            <a:xfrm>
              <a:off x="10656942"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50" name="Rectangle 149">
              <a:extLst>
                <a:ext uri="{FF2B5EF4-FFF2-40B4-BE49-F238E27FC236}">
                  <a16:creationId xmlns:a16="http://schemas.microsoft.com/office/drawing/2014/main" id="{20BFFB2E-577F-42EA-A727-7FC53BA957F0}"/>
                </a:ext>
              </a:extLst>
            </p:cNvPr>
            <p:cNvSpPr/>
            <p:nvPr userDrawn="1"/>
          </p:nvSpPr>
          <p:spPr>
            <a:xfrm>
              <a:off x="11169391"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51" name="Rectangle 150">
              <a:extLst>
                <a:ext uri="{FF2B5EF4-FFF2-40B4-BE49-F238E27FC236}">
                  <a16:creationId xmlns:a16="http://schemas.microsoft.com/office/drawing/2014/main" id="{B10A0499-CCDC-4C98-962C-98F02BA63DBF}"/>
                </a:ext>
              </a:extLst>
            </p:cNvPr>
            <p:cNvSpPr/>
            <p:nvPr userDrawn="1"/>
          </p:nvSpPr>
          <p:spPr>
            <a:xfrm>
              <a:off x="11681840"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2" name="Rectangle 1">
              <a:extLst>
                <a:ext uri="{FF2B5EF4-FFF2-40B4-BE49-F238E27FC236}">
                  <a16:creationId xmlns:a16="http://schemas.microsoft.com/office/drawing/2014/main" id="{1F2E5F9A-FAFC-4685-AB96-6D8CFFCC3A11}"/>
                </a:ext>
              </a:extLst>
            </p:cNvPr>
            <p:cNvSpPr/>
            <p:nvPr userDrawn="1"/>
          </p:nvSpPr>
          <p:spPr>
            <a:xfrm>
              <a:off x="-2" y="0"/>
              <a:ext cx="407964" cy="352425"/>
            </a:xfrm>
            <a:prstGeom prst="rect">
              <a:avLst/>
            </a:prstGeom>
            <a:solidFill>
              <a:srgbClr val="003F2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56" name="Rectangle 155">
              <a:extLst>
                <a:ext uri="{FF2B5EF4-FFF2-40B4-BE49-F238E27FC236}">
                  <a16:creationId xmlns:a16="http://schemas.microsoft.com/office/drawing/2014/main" id="{2C45F6DD-57AA-4B23-A232-BC495AF23A85}"/>
                </a:ext>
              </a:extLst>
            </p:cNvPr>
            <p:cNvSpPr/>
            <p:nvPr userDrawn="1"/>
          </p:nvSpPr>
          <p:spPr>
            <a:xfrm>
              <a:off x="-2" y="1499795"/>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57" name="Rectangle 156">
              <a:extLst>
                <a:ext uri="{FF2B5EF4-FFF2-40B4-BE49-F238E27FC236}">
                  <a16:creationId xmlns:a16="http://schemas.microsoft.com/office/drawing/2014/main" id="{B757AC7E-7339-48E4-8427-1FC7B3CF63C5}"/>
                </a:ext>
              </a:extLst>
            </p:cNvPr>
            <p:cNvSpPr/>
            <p:nvPr userDrawn="1"/>
          </p:nvSpPr>
          <p:spPr>
            <a:xfrm>
              <a:off x="-2" y="2126099"/>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58" name="Rectangle 157">
              <a:extLst>
                <a:ext uri="{FF2B5EF4-FFF2-40B4-BE49-F238E27FC236}">
                  <a16:creationId xmlns:a16="http://schemas.microsoft.com/office/drawing/2014/main" id="{405CC6FA-8976-4A8D-849E-AB90D510B847}"/>
                </a:ext>
              </a:extLst>
            </p:cNvPr>
            <p:cNvSpPr/>
            <p:nvPr userDrawn="1"/>
          </p:nvSpPr>
          <p:spPr>
            <a:xfrm>
              <a:off x="-2" y="2752403"/>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59" name="Rectangle 158">
              <a:extLst>
                <a:ext uri="{FF2B5EF4-FFF2-40B4-BE49-F238E27FC236}">
                  <a16:creationId xmlns:a16="http://schemas.microsoft.com/office/drawing/2014/main" id="{5A90981E-485F-4B9A-8192-7F577B4132FC}"/>
                </a:ext>
              </a:extLst>
            </p:cNvPr>
            <p:cNvSpPr/>
            <p:nvPr userDrawn="1"/>
          </p:nvSpPr>
          <p:spPr>
            <a:xfrm>
              <a:off x="-2" y="3378707"/>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60" name="Rectangle 159">
              <a:extLst>
                <a:ext uri="{FF2B5EF4-FFF2-40B4-BE49-F238E27FC236}">
                  <a16:creationId xmlns:a16="http://schemas.microsoft.com/office/drawing/2014/main" id="{A919F441-23FA-4B71-86D4-78CA1BBCA16E}"/>
                </a:ext>
              </a:extLst>
            </p:cNvPr>
            <p:cNvSpPr/>
            <p:nvPr userDrawn="1"/>
          </p:nvSpPr>
          <p:spPr>
            <a:xfrm>
              <a:off x="-2" y="4005011"/>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61" name="Rectangle 160">
              <a:extLst>
                <a:ext uri="{FF2B5EF4-FFF2-40B4-BE49-F238E27FC236}">
                  <a16:creationId xmlns:a16="http://schemas.microsoft.com/office/drawing/2014/main" id="{FC93837A-3379-45BD-A289-BBB7E078CB90}"/>
                </a:ext>
              </a:extLst>
            </p:cNvPr>
            <p:cNvSpPr/>
            <p:nvPr userDrawn="1"/>
          </p:nvSpPr>
          <p:spPr>
            <a:xfrm>
              <a:off x="-2" y="4631315"/>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66" name="Rectangle 165">
              <a:extLst>
                <a:ext uri="{FF2B5EF4-FFF2-40B4-BE49-F238E27FC236}">
                  <a16:creationId xmlns:a16="http://schemas.microsoft.com/office/drawing/2014/main" id="{44F5F903-BB9D-43EB-A5D0-12CF0F1AE1B5}"/>
                </a:ext>
              </a:extLst>
            </p:cNvPr>
            <p:cNvSpPr/>
            <p:nvPr userDrawn="1"/>
          </p:nvSpPr>
          <p:spPr>
            <a:xfrm>
              <a:off x="-2" y="5257619"/>
              <a:ext cx="407964" cy="100584"/>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70" name="Rectangle 169">
              <a:extLst>
                <a:ext uri="{FF2B5EF4-FFF2-40B4-BE49-F238E27FC236}">
                  <a16:creationId xmlns:a16="http://schemas.microsoft.com/office/drawing/2014/main" id="{8A325BCE-C99F-4B84-91CA-F3643F4B1DE8}"/>
                </a:ext>
              </a:extLst>
            </p:cNvPr>
            <p:cNvSpPr/>
            <p:nvPr userDrawn="1"/>
          </p:nvSpPr>
          <p:spPr>
            <a:xfrm>
              <a:off x="-2" y="876300"/>
              <a:ext cx="407964" cy="97775"/>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72" name="Rectangle 171">
              <a:extLst>
                <a:ext uri="{FF2B5EF4-FFF2-40B4-BE49-F238E27FC236}">
                  <a16:creationId xmlns:a16="http://schemas.microsoft.com/office/drawing/2014/main" id="{F9DE1136-277D-40EC-8A26-E9B9345DF0F6}"/>
                </a:ext>
              </a:extLst>
            </p:cNvPr>
            <p:cNvSpPr/>
            <p:nvPr userDrawn="1"/>
          </p:nvSpPr>
          <p:spPr>
            <a:xfrm flipV="1">
              <a:off x="-2" y="6505575"/>
              <a:ext cx="407964" cy="352425"/>
            </a:xfrm>
            <a:prstGeom prst="rect">
              <a:avLst/>
            </a:prstGeom>
            <a:solidFill>
              <a:srgbClr val="003F2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75" name="Rectangle 174">
              <a:extLst>
                <a:ext uri="{FF2B5EF4-FFF2-40B4-BE49-F238E27FC236}">
                  <a16:creationId xmlns:a16="http://schemas.microsoft.com/office/drawing/2014/main" id="{AEFF5538-8C30-46ED-A7AE-32352DB97E32}"/>
                </a:ext>
              </a:extLst>
            </p:cNvPr>
            <p:cNvSpPr/>
            <p:nvPr userDrawn="1"/>
          </p:nvSpPr>
          <p:spPr>
            <a:xfrm flipV="1">
              <a:off x="-2" y="5883925"/>
              <a:ext cx="407964" cy="97775"/>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187" name="Rectangle 186">
              <a:extLst>
                <a:ext uri="{FF2B5EF4-FFF2-40B4-BE49-F238E27FC236}">
                  <a16:creationId xmlns:a16="http://schemas.microsoft.com/office/drawing/2014/main" id="{E7387E6F-45D4-4A80-B30C-DAA65504A7D8}"/>
                </a:ext>
              </a:extLst>
            </p:cNvPr>
            <p:cNvSpPr/>
            <p:nvPr userDrawn="1"/>
          </p:nvSpPr>
          <p:spPr>
            <a:xfrm flipH="1">
              <a:off x="407962" y="0"/>
              <a:ext cx="100584" cy="352425"/>
            </a:xfrm>
            <a:prstGeom prst="rect">
              <a:avLst/>
            </a:prstGeom>
            <a:solidFill>
              <a:srgbClr val="80B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lvl="0" algn="ctr">
                <a:spcAft>
                  <a:spcPts val="300"/>
                </a:spcAft>
              </a:pPr>
              <a:endParaRPr lang="en-GB">
                <a:solidFill>
                  <a:schemeClr val="bg1"/>
                </a:solidFill>
              </a:endParaRPr>
            </a:p>
          </p:txBody>
        </p:sp>
        <p:sp>
          <p:nvSpPr>
            <p:cNvPr id="193" name="Rectangle 192">
              <a:extLst>
                <a:ext uri="{FF2B5EF4-FFF2-40B4-BE49-F238E27FC236}">
                  <a16:creationId xmlns:a16="http://schemas.microsoft.com/office/drawing/2014/main" id="{6B90070F-20C9-4260-8302-B2307941D71F}"/>
                </a:ext>
              </a:extLst>
            </p:cNvPr>
            <p:cNvSpPr/>
            <p:nvPr userDrawn="1"/>
          </p:nvSpPr>
          <p:spPr>
            <a:xfrm>
              <a:off x="-2" y="352425"/>
              <a:ext cx="411480" cy="100584"/>
            </a:xfrm>
            <a:prstGeom prst="rect">
              <a:avLst/>
            </a:prstGeom>
            <a:solidFill>
              <a:srgbClr val="D278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sz="2200">
                <a:solidFill>
                  <a:schemeClr val="bg1"/>
                </a:solidFill>
              </a:endParaRPr>
            </a:p>
          </p:txBody>
        </p:sp>
        <p:sp>
          <p:nvSpPr>
            <p:cNvPr id="194" name="Rectangle 193">
              <a:extLst>
                <a:ext uri="{FF2B5EF4-FFF2-40B4-BE49-F238E27FC236}">
                  <a16:creationId xmlns:a16="http://schemas.microsoft.com/office/drawing/2014/main" id="{77977B84-E179-47CE-9642-3E31FE2F018A}"/>
                </a:ext>
              </a:extLst>
            </p:cNvPr>
            <p:cNvSpPr/>
            <p:nvPr userDrawn="1"/>
          </p:nvSpPr>
          <p:spPr>
            <a:xfrm flipV="1">
              <a:off x="-2" y="6404991"/>
              <a:ext cx="411480" cy="100584"/>
            </a:xfrm>
            <a:prstGeom prst="rect">
              <a:avLst/>
            </a:prstGeom>
            <a:solidFill>
              <a:srgbClr val="D278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sz="2200">
                <a:solidFill>
                  <a:schemeClr val="bg1"/>
                </a:solidFill>
              </a:endParaRPr>
            </a:p>
          </p:txBody>
        </p:sp>
      </p:grpSp>
      <p:sp>
        <p:nvSpPr>
          <p:cNvPr id="7" name="Page Number">
            <a:extLst>
              <a:ext uri="{FF2B5EF4-FFF2-40B4-BE49-F238E27FC236}">
                <a16:creationId xmlns:a16="http://schemas.microsoft.com/office/drawing/2014/main" id="{E58E7509-6F56-4384-96C9-87A36BA2BC0F}"/>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tx1"/>
                </a:solidFill>
                <a:latin typeface="+mn-lt"/>
                <a:ea typeface="+mn-ea"/>
                <a:cs typeface="+mn-cs"/>
              </a:rPr>
              <a:pPr marL="0" algn="r" defTabSz="914400" rtl="0" eaLnBrk="1" latinLnBrk="0" hangingPunct="1"/>
              <a:t>‹#›</a:t>
            </a:fld>
            <a:endParaRPr lang="en-GB" sz="800" b="0" kern="1200" cap="none" baseline="0">
              <a:solidFill>
                <a:schemeClr val="tx1"/>
              </a:solidFill>
              <a:latin typeface="+mn-lt"/>
              <a:ea typeface="+mn-ea"/>
              <a:cs typeface="+mn-cs"/>
            </a:endParaRPr>
          </a:p>
        </p:txBody>
      </p:sp>
      <p:sp>
        <p:nvSpPr>
          <p:cNvPr id="6" name="Copyright">
            <a:extLst>
              <a:ext uri="{FF2B5EF4-FFF2-40B4-BE49-F238E27FC236}">
                <a16:creationId xmlns:a16="http://schemas.microsoft.com/office/drawing/2014/main" id="{F635EDC6-6E44-4FEB-ADC2-DD75954004E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tx1"/>
                </a:solidFill>
                <a:latin typeface="+mn-lt"/>
                <a:ea typeface="+mn-ea"/>
                <a:cs typeface="+mn-cs"/>
              </a:rPr>
              <a:t>Confidential &amp; Proprietary | © </a:t>
            </a:r>
            <a:fld id="{B068ACA0-8C9F-4E58-A054-F52B2223E874}" type="datetimeyyyy">
              <a:rPr lang="en-GB" sz="800" b="0" kern="1200" cap="none" baseline="0" smtClean="0">
                <a:solidFill>
                  <a:schemeClr val="tx1"/>
                </a:solidFill>
                <a:latin typeface="+mn-lt"/>
                <a:ea typeface="+mn-ea"/>
                <a:cs typeface="+mn-cs"/>
              </a:rPr>
              <a:t>2024</a:t>
            </a:fld>
            <a:r>
              <a:rPr lang="en-GB" sz="800" b="0" kern="1200" cap="none" baseline="0">
                <a:solidFill>
                  <a:schemeClr val="tx1"/>
                </a:solidFill>
                <a:latin typeface="+mn-lt"/>
                <a:ea typeface="+mn-ea"/>
                <a:cs typeface="+mn-cs"/>
              </a:rPr>
              <a:t> CBRE, Inc.</a:t>
            </a:r>
          </a:p>
        </p:txBody>
      </p:sp>
      <p:sp>
        <p:nvSpPr>
          <p:cNvPr id="18" name="Text Placeholder 17">
            <a:extLst>
              <a:ext uri="{FF2B5EF4-FFF2-40B4-BE49-F238E27FC236}">
                <a16:creationId xmlns:a16="http://schemas.microsoft.com/office/drawing/2014/main" id="{2593EE55-8927-4040-B221-77F9998365E8}"/>
              </a:ext>
            </a:extLst>
          </p:cNvPr>
          <p:cNvSpPr>
            <a:spLocks noGrp="1"/>
          </p:cNvSpPr>
          <p:nvPr userDrawn="1">
            <p:ph type="body" idx="1"/>
          </p:nvPr>
        </p:nvSpPr>
        <p:spPr>
          <a:xfrm>
            <a:off x="3584575" y="1601788"/>
            <a:ext cx="3484562" cy="4275137"/>
          </a:xfrm>
          <a:prstGeom prst="rect">
            <a:avLst/>
          </a:prstGeom>
        </p:spPr>
        <p:txBody>
          <a:bodyPr vert="horz" lIns="0" tIns="0" rIns="72000" bIns="0" rtlCol="0">
            <a:noAutofit/>
          </a:bodyPr>
          <a:lstStyle/>
          <a:p>
            <a:pPr lvl="0"/>
            <a:r>
              <a:rPr lang="en-GB"/>
              <a:t>Heading 1</a:t>
            </a:r>
          </a:p>
          <a:p>
            <a:pPr lvl="1"/>
            <a:r>
              <a:rPr lang="en-GB"/>
              <a:t>Heading 2</a:t>
            </a:r>
          </a:p>
          <a:p>
            <a:pPr lvl="2"/>
            <a:r>
              <a:rPr lang="en-GB"/>
              <a:t>Body Copy</a:t>
            </a:r>
          </a:p>
          <a:p>
            <a:pPr lvl="3"/>
            <a:r>
              <a:rPr lang="en-GB"/>
              <a:t>Body Bullet</a:t>
            </a:r>
          </a:p>
          <a:p>
            <a:pPr lvl="4"/>
            <a:r>
              <a:rPr lang="en-GB"/>
              <a:t>Body Bullet 2</a:t>
            </a:r>
          </a:p>
          <a:p>
            <a:pPr lvl="5"/>
            <a:r>
              <a:rPr lang="en-GB"/>
              <a:t>Heading 3</a:t>
            </a:r>
          </a:p>
          <a:p>
            <a:pPr lvl="6"/>
            <a:r>
              <a:rPr lang="en-GB"/>
              <a:t>Caption</a:t>
            </a:r>
          </a:p>
          <a:p>
            <a:pPr lvl="7"/>
            <a:r>
              <a:rPr lang="en-GB"/>
              <a:t>Caption copy</a:t>
            </a:r>
          </a:p>
          <a:p>
            <a:pPr lvl="8"/>
            <a:r>
              <a:rPr lang="en-GB"/>
              <a:t>Caption bullet</a:t>
            </a:r>
          </a:p>
        </p:txBody>
      </p:sp>
      <p:sp>
        <p:nvSpPr>
          <p:cNvPr id="14" name="Title Placeholder 13">
            <a:extLst>
              <a:ext uri="{FF2B5EF4-FFF2-40B4-BE49-F238E27FC236}">
                <a16:creationId xmlns:a16="http://schemas.microsoft.com/office/drawing/2014/main" id="{A9727837-E2B5-42C2-9C90-3857161612D6}"/>
              </a:ext>
            </a:extLst>
          </p:cNvPr>
          <p:cNvSpPr>
            <a:spLocks noGrp="1"/>
          </p:cNvSpPr>
          <p:nvPr userDrawn="1">
            <p:ph type="title"/>
          </p:nvPr>
        </p:nvSpPr>
        <p:spPr>
          <a:xfrm>
            <a:off x="511176" y="1601788"/>
            <a:ext cx="2971800" cy="1325563"/>
          </a:xfrm>
          <a:prstGeom prst="rect">
            <a:avLst/>
          </a:prstGeom>
        </p:spPr>
        <p:txBody>
          <a:bodyPr vert="horz" lIns="0" tIns="0" rIns="0" bIns="0" rtlCol="0" anchor="t">
            <a:noAutofit/>
          </a:bodyPr>
          <a:lstStyle/>
          <a:p>
            <a:r>
              <a:rPr lang="en-US"/>
              <a:t>Click to edit Master title style</a:t>
            </a:r>
            <a:endParaRPr lang="en-GB"/>
          </a:p>
        </p:txBody>
      </p:sp>
      <p:grpSp>
        <p:nvGrpSpPr>
          <p:cNvPr id="3" name="3 RULERS">
            <a:extLst>
              <a:ext uri="{FF2B5EF4-FFF2-40B4-BE49-F238E27FC236}">
                <a16:creationId xmlns:a16="http://schemas.microsoft.com/office/drawing/2014/main" id="{58546772-EDD0-49D0-8555-CCCD409EC605}"/>
              </a:ext>
            </a:extLst>
          </p:cNvPr>
          <p:cNvGrpSpPr/>
          <p:nvPr userDrawn="1"/>
        </p:nvGrpSpPr>
        <p:grpSpPr>
          <a:xfrm>
            <a:off x="-1" y="-1101852"/>
            <a:ext cx="12700255" cy="8655870"/>
            <a:chOff x="-1" y="-1101852"/>
            <a:chExt cx="12700255" cy="8655870"/>
          </a:xfrm>
        </p:grpSpPr>
        <p:grpSp>
          <p:nvGrpSpPr>
            <p:cNvPr id="231" name="BOTTOM RULER">
              <a:extLst>
                <a:ext uri="{FF2B5EF4-FFF2-40B4-BE49-F238E27FC236}">
                  <a16:creationId xmlns:a16="http://schemas.microsoft.com/office/drawing/2014/main" id="{FF19BDBA-4DD0-4E84-A507-BE3A8B1A597A}"/>
                </a:ext>
              </a:extLst>
            </p:cNvPr>
            <p:cNvGrpSpPr/>
            <p:nvPr userDrawn="1"/>
          </p:nvGrpSpPr>
          <p:grpSpPr>
            <a:xfrm>
              <a:off x="0" y="6977946"/>
              <a:ext cx="12191991" cy="576072"/>
              <a:chOff x="0" y="6977946"/>
              <a:chExt cx="12191991" cy="576072"/>
            </a:xfrm>
          </p:grpSpPr>
          <p:sp>
            <p:nvSpPr>
              <p:cNvPr id="342" name="Rectangle 341">
                <a:extLst>
                  <a:ext uri="{FF2B5EF4-FFF2-40B4-BE49-F238E27FC236}">
                    <a16:creationId xmlns:a16="http://schemas.microsoft.com/office/drawing/2014/main" id="{EB93C678-614C-454B-9F72-5DC02AD9F826}"/>
                  </a:ext>
                </a:extLst>
              </p:cNvPr>
              <p:cNvSpPr/>
              <p:nvPr userDrawn="1"/>
            </p:nvSpPr>
            <p:spPr>
              <a:xfrm>
                <a:off x="0" y="6977946"/>
                <a:ext cx="12191991" cy="576072"/>
              </a:xfrm>
              <a:prstGeom prst="rect">
                <a:avLst/>
              </a:prstGeom>
              <a:solidFill>
                <a:srgbClr val="FFFFFF">
                  <a:alpha val="30000"/>
                </a:srgbClr>
              </a:solidFill>
              <a:ln w="25400" cap="flat" cmpd="sng" algn="ctr">
                <a:noFill/>
                <a:prstDash val="solid"/>
              </a:ln>
              <a:effectLst/>
            </p:spPr>
            <p:txBody>
              <a:bodyPr rtlCol="0" anchor="ctr"/>
              <a:lstStyle/>
              <a:p>
                <a:pPr marL="0" marR="0" lvl="0" indent="0" algn="ctr" defTabSz="871317" eaLnBrk="1" fontAlgn="auto" latinLnBrk="0" hangingPunct="1">
                  <a:lnSpc>
                    <a:spcPct val="100000"/>
                  </a:lnSpc>
                  <a:spcBef>
                    <a:spcPts val="0"/>
                  </a:spcBef>
                  <a:spcAft>
                    <a:spcPts val="0"/>
                  </a:spcAft>
                  <a:buClrTx/>
                  <a:buSzTx/>
                  <a:buFontTx/>
                  <a:buNone/>
                  <a:tabLst/>
                  <a:defRPr/>
                </a:pPr>
                <a:endParaRPr kumimoji="0" lang="en-GB" sz="1715" b="0" i="0" u="none" strike="noStrike" kern="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230" name="Group 229">
                <a:extLst>
                  <a:ext uri="{FF2B5EF4-FFF2-40B4-BE49-F238E27FC236}">
                    <a16:creationId xmlns:a16="http://schemas.microsoft.com/office/drawing/2014/main" id="{5F8DFE26-6034-49EF-BDB4-A1FC69A21E6A}"/>
                  </a:ext>
                </a:extLst>
              </p:cNvPr>
              <p:cNvGrpSpPr/>
              <p:nvPr userDrawn="1"/>
            </p:nvGrpSpPr>
            <p:grpSpPr>
              <a:xfrm>
                <a:off x="511175" y="7434126"/>
                <a:ext cx="11168063" cy="54864"/>
                <a:chOff x="511175" y="7434126"/>
                <a:chExt cx="11168063" cy="54864"/>
              </a:xfrm>
            </p:grpSpPr>
            <p:sp>
              <p:nvSpPr>
                <p:cNvPr id="360" name="Rectangle 359">
                  <a:extLst>
                    <a:ext uri="{FF2B5EF4-FFF2-40B4-BE49-F238E27FC236}">
                      <a16:creationId xmlns:a16="http://schemas.microsoft.com/office/drawing/2014/main" id="{D2924E4D-109A-4FF1-B165-149C0C8DB05E}"/>
                    </a:ext>
                  </a:extLst>
                </p:cNvPr>
                <p:cNvSpPr/>
                <p:nvPr userDrawn="1"/>
              </p:nvSpPr>
              <p:spPr>
                <a:xfrm>
                  <a:off x="511175" y="7434126"/>
                  <a:ext cx="5533467"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r>
                    <a:rPr lang="en-GB" sz="1050">
                      <a:solidFill>
                        <a:srgbClr val="3E7CA6"/>
                      </a:solidFill>
                      <a:latin typeface="Calibre Medium" panose="020B0603030202060203" pitchFamily="34" charset="0"/>
                    </a:rPr>
                    <a:t>1/2 = 6.05” / 15.37 cm</a:t>
                  </a:r>
                </a:p>
              </p:txBody>
            </p:sp>
            <p:sp>
              <p:nvSpPr>
                <p:cNvPr id="361" name="Rectangle 360">
                  <a:extLst>
                    <a:ext uri="{FF2B5EF4-FFF2-40B4-BE49-F238E27FC236}">
                      <a16:creationId xmlns:a16="http://schemas.microsoft.com/office/drawing/2014/main" id="{E557CE4E-1758-4C80-95DC-F1BA07C7A284}"/>
                    </a:ext>
                  </a:extLst>
                </p:cNvPr>
                <p:cNvSpPr/>
                <p:nvPr userDrawn="1"/>
              </p:nvSpPr>
              <p:spPr>
                <a:xfrm>
                  <a:off x="6145771" y="7434126"/>
                  <a:ext cx="5533467"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a:solidFill>
                      <a:srgbClr val="3E7CA6"/>
                    </a:solidFill>
                    <a:latin typeface="Calibre Medium" panose="020B0603030202060203" pitchFamily="34" charset="0"/>
                  </a:endParaRPr>
                </a:p>
              </p:txBody>
            </p:sp>
          </p:grpSp>
          <p:grpSp>
            <p:nvGrpSpPr>
              <p:cNvPr id="229" name="Group 228">
                <a:extLst>
                  <a:ext uri="{FF2B5EF4-FFF2-40B4-BE49-F238E27FC236}">
                    <a16:creationId xmlns:a16="http://schemas.microsoft.com/office/drawing/2014/main" id="{F89F4776-A138-474F-A930-62CF2F72883E}"/>
                  </a:ext>
                </a:extLst>
              </p:cNvPr>
              <p:cNvGrpSpPr/>
              <p:nvPr userDrawn="1"/>
            </p:nvGrpSpPr>
            <p:grpSpPr>
              <a:xfrm>
                <a:off x="511175" y="7303742"/>
                <a:ext cx="10656888" cy="54864"/>
                <a:chOff x="511175" y="7303742"/>
                <a:chExt cx="10656888" cy="54864"/>
              </a:xfrm>
            </p:grpSpPr>
            <p:sp>
              <p:nvSpPr>
                <p:cNvPr id="357" name="Rectangle 356">
                  <a:extLst>
                    <a:ext uri="{FF2B5EF4-FFF2-40B4-BE49-F238E27FC236}">
                      <a16:creationId xmlns:a16="http://schemas.microsoft.com/office/drawing/2014/main" id="{6A6B30C3-B12A-45E8-818E-616322CE96A6}"/>
                    </a:ext>
                  </a:extLst>
                </p:cNvPr>
                <p:cNvSpPr/>
                <p:nvPr userDrawn="1"/>
              </p:nvSpPr>
              <p:spPr>
                <a:xfrm>
                  <a:off x="511175" y="7303742"/>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r>
                    <a:rPr lang="en-GB" sz="1050">
                      <a:solidFill>
                        <a:schemeClr val="tx1"/>
                      </a:solidFill>
                      <a:latin typeface="Calibre Medium" panose="020B0603030202060203" pitchFamily="34" charset="0"/>
                    </a:rPr>
                    <a:t>1/3 = 3.81” / 9.68 cm</a:t>
                  </a:r>
                </a:p>
              </p:txBody>
            </p:sp>
            <p:sp>
              <p:nvSpPr>
                <p:cNvPr id="358" name="Rectangle 357">
                  <a:extLst>
                    <a:ext uri="{FF2B5EF4-FFF2-40B4-BE49-F238E27FC236}">
                      <a16:creationId xmlns:a16="http://schemas.microsoft.com/office/drawing/2014/main" id="{9B8007E8-7732-435C-8A7E-4EF40E9FD16A}"/>
                    </a:ext>
                  </a:extLst>
                </p:cNvPr>
                <p:cNvSpPr/>
                <p:nvPr userDrawn="1"/>
              </p:nvSpPr>
              <p:spPr>
                <a:xfrm>
                  <a:off x="4097338" y="7303742"/>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a:solidFill>
                      <a:schemeClr val="tx1"/>
                    </a:solidFill>
                    <a:latin typeface="Calibre Medium" panose="020B0603030202060203" pitchFamily="34" charset="0"/>
                  </a:endParaRPr>
                </a:p>
              </p:txBody>
            </p:sp>
            <p:sp>
              <p:nvSpPr>
                <p:cNvPr id="359" name="Rectangle 358">
                  <a:extLst>
                    <a:ext uri="{FF2B5EF4-FFF2-40B4-BE49-F238E27FC236}">
                      <a16:creationId xmlns:a16="http://schemas.microsoft.com/office/drawing/2014/main" id="{5DAE70A1-8DE5-4291-B7C8-395C41615B07}"/>
                    </a:ext>
                  </a:extLst>
                </p:cNvPr>
                <p:cNvSpPr/>
                <p:nvPr userDrawn="1"/>
              </p:nvSpPr>
              <p:spPr>
                <a:xfrm>
                  <a:off x="7683501" y="7303742"/>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a:solidFill>
                      <a:schemeClr val="tx1"/>
                    </a:solidFill>
                    <a:latin typeface="Calibre Medium" panose="020B0603030202060203" pitchFamily="34" charset="0"/>
                  </a:endParaRPr>
                </a:p>
              </p:txBody>
            </p:sp>
          </p:grpSp>
          <p:grpSp>
            <p:nvGrpSpPr>
              <p:cNvPr id="228" name="Group 227">
                <a:extLst>
                  <a:ext uri="{FF2B5EF4-FFF2-40B4-BE49-F238E27FC236}">
                    <a16:creationId xmlns:a16="http://schemas.microsoft.com/office/drawing/2014/main" id="{DBCE480A-06A5-4217-BD84-B0A6F8EA0356}"/>
                  </a:ext>
                </a:extLst>
              </p:cNvPr>
              <p:cNvGrpSpPr/>
              <p:nvPr userDrawn="1"/>
            </p:nvGrpSpPr>
            <p:grpSpPr>
              <a:xfrm>
                <a:off x="511175" y="7173358"/>
                <a:ext cx="10145425" cy="54864"/>
                <a:chOff x="511175" y="7173358"/>
                <a:chExt cx="10145425" cy="54864"/>
              </a:xfrm>
            </p:grpSpPr>
            <p:sp>
              <p:nvSpPr>
                <p:cNvPr id="353" name="Rectangle 352">
                  <a:extLst>
                    <a:ext uri="{FF2B5EF4-FFF2-40B4-BE49-F238E27FC236}">
                      <a16:creationId xmlns:a16="http://schemas.microsoft.com/office/drawing/2014/main" id="{E14F47AB-9517-49F6-9BC1-943BAE70D7A0}"/>
                    </a:ext>
                  </a:extLst>
                </p:cNvPr>
                <p:cNvSpPr/>
                <p:nvPr userDrawn="1"/>
              </p:nvSpPr>
              <p:spPr>
                <a:xfrm>
                  <a:off x="511175"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r>
                    <a:rPr lang="en-GB" sz="1050">
                      <a:solidFill>
                        <a:srgbClr val="885073"/>
                      </a:solidFill>
                      <a:latin typeface="Calibre Medium" panose="020B0603030202060203" pitchFamily="34" charset="0"/>
                    </a:rPr>
                    <a:t>1/4 = 2.69” / 6.83 cm</a:t>
                  </a:r>
                </a:p>
              </p:txBody>
            </p:sp>
            <p:sp>
              <p:nvSpPr>
                <p:cNvPr id="206" name="Rectangle 205">
                  <a:extLst>
                    <a:ext uri="{FF2B5EF4-FFF2-40B4-BE49-F238E27FC236}">
                      <a16:creationId xmlns:a16="http://schemas.microsoft.com/office/drawing/2014/main" id="{7BB9E822-17F5-4ACA-96AC-AD97EAAC3EB4}"/>
                    </a:ext>
                  </a:extLst>
                </p:cNvPr>
                <p:cNvSpPr/>
                <p:nvPr userDrawn="1"/>
              </p:nvSpPr>
              <p:spPr>
                <a:xfrm>
                  <a:off x="3073833"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a:solidFill>
                      <a:srgbClr val="885073"/>
                    </a:solidFill>
                    <a:latin typeface="Calibre Medium" panose="020B0603030202060203" pitchFamily="34" charset="0"/>
                  </a:endParaRPr>
                </a:p>
              </p:txBody>
            </p:sp>
            <p:sp>
              <p:nvSpPr>
                <p:cNvPr id="207" name="Rectangle 206">
                  <a:extLst>
                    <a:ext uri="{FF2B5EF4-FFF2-40B4-BE49-F238E27FC236}">
                      <a16:creationId xmlns:a16="http://schemas.microsoft.com/office/drawing/2014/main" id="{07942AB1-52C2-4422-9D39-D93776150E3B}"/>
                    </a:ext>
                  </a:extLst>
                </p:cNvPr>
                <p:cNvSpPr/>
                <p:nvPr userDrawn="1"/>
              </p:nvSpPr>
              <p:spPr>
                <a:xfrm>
                  <a:off x="5636491"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a:solidFill>
                      <a:srgbClr val="885073"/>
                    </a:solidFill>
                    <a:latin typeface="Calibre Medium" panose="020B0603030202060203" pitchFamily="34" charset="0"/>
                  </a:endParaRPr>
                </a:p>
              </p:txBody>
            </p:sp>
            <p:sp>
              <p:nvSpPr>
                <p:cNvPr id="208" name="Rectangle 207">
                  <a:extLst>
                    <a:ext uri="{FF2B5EF4-FFF2-40B4-BE49-F238E27FC236}">
                      <a16:creationId xmlns:a16="http://schemas.microsoft.com/office/drawing/2014/main" id="{A0D2AC96-C1E5-437B-BC76-60BD8BEBEB0E}"/>
                    </a:ext>
                  </a:extLst>
                </p:cNvPr>
                <p:cNvSpPr/>
                <p:nvPr userDrawn="1"/>
              </p:nvSpPr>
              <p:spPr>
                <a:xfrm>
                  <a:off x="8199150" y="7173358"/>
                  <a:ext cx="2457450"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GB" sz="1050">
                    <a:solidFill>
                      <a:srgbClr val="885073"/>
                    </a:solidFill>
                    <a:latin typeface="Calibre Medium" panose="020B0603030202060203" pitchFamily="34" charset="0"/>
                  </a:endParaRPr>
                </a:p>
              </p:txBody>
            </p:sp>
          </p:grpSp>
          <p:grpSp>
            <p:nvGrpSpPr>
              <p:cNvPr id="227" name="Group 226">
                <a:extLst>
                  <a:ext uri="{FF2B5EF4-FFF2-40B4-BE49-F238E27FC236}">
                    <a16:creationId xmlns:a16="http://schemas.microsoft.com/office/drawing/2014/main" id="{A75F7D3C-640F-4D99-A460-2CE3171CFCF6}"/>
                  </a:ext>
                </a:extLst>
              </p:cNvPr>
              <p:cNvGrpSpPr/>
              <p:nvPr userDrawn="1"/>
            </p:nvGrpSpPr>
            <p:grpSpPr>
              <a:xfrm>
                <a:off x="511173" y="7042974"/>
                <a:ext cx="10145715" cy="54864"/>
                <a:chOff x="511173" y="7042974"/>
                <a:chExt cx="10145715" cy="54864"/>
              </a:xfrm>
            </p:grpSpPr>
            <p:sp>
              <p:nvSpPr>
                <p:cNvPr id="348" name="Rectangle 347">
                  <a:extLst>
                    <a:ext uri="{FF2B5EF4-FFF2-40B4-BE49-F238E27FC236}">
                      <a16:creationId xmlns:a16="http://schemas.microsoft.com/office/drawing/2014/main" id="{6FD6198B-89D4-4599-9984-049000E8A992}"/>
                    </a:ext>
                  </a:extLst>
                </p:cNvPr>
                <p:cNvSpPr/>
                <p:nvPr userDrawn="1"/>
              </p:nvSpPr>
              <p:spPr>
                <a:xfrm>
                  <a:off x="511173"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r>
                    <a:rPr lang="en-GB" sz="1050">
                      <a:solidFill>
                        <a:srgbClr val="D2785A"/>
                      </a:solidFill>
                      <a:latin typeface="Calibre Medium" panose="020B0603030202060203" pitchFamily="34" charset="0"/>
                    </a:rPr>
                    <a:t>1/5 = 2.13” / 5.41 cm</a:t>
                  </a:r>
                </a:p>
              </p:txBody>
            </p:sp>
            <p:sp>
              <p:nvSpPr>
                <p:cNvPr id="349" name="Rectangle 348">
                  <a:extLst>
                    <a:ext uri="{FF2B5EF4-FFF2-40B4-BE49-F238E27FC236}">
                      <a16:creationId xmlns:a16="http://schemas.microsoft.com/office/drawing/2014/main" id="{8496B313-A6A0-40A3-A49C-2CA437660C77}"/>
                    </a:ext>
                  </a:extLst>
                </p:cNvPr>
                <p:cNvSpPr/>
                <p:nvPr userDrawn="1"/>
              </p:nvSpPr>
              <p:spPr>
                <a:xfrm>
                  <a:off x="6659706"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a:solidFill>
                      <a:srgbClr val="D2785A"/>
                    </a:solidFill>
                    <a:latin typeface="Calibre Medium" panose="020B0603030202060203" pitchFamily="34" charset="0"/>
                  </a:endParaRPr>
                </a:p>
              </p:txBody>
            </p:sp>
            <p:sp>
              <p:nvSpPr>
                <p:cNvPr id="350" name="Rectangle 349">
                  <a:extLst>
                    <a:ext uri="{FF2B5EF4-FFF2-40B4-BE49-F238E27FC236}">
                      <a16:creationId xmlns:a16="http://schemas.microsoft.com/office/drawing/2014/main" id="{1833EDF0-6232-4468-AD67-BE4687B1AA78}"/>
                    </a:ext>
                  </a:extLst>
                </p:cNvPr>
                <p:cNvSpPr/>
                <p:nvPr userDrawn="1"/>
              </p:nvSpPr>
              <p:spPr>
                <a:xfrm>
                  <a:off x="2560684"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a:solidFill>
                      <a:srgbClr val="D2785A"/>
                    </a:solidFill>
                    <a:latin typeface="Calibre Medium" panose="020B0603030202060203" pitchFamily="34" charset="0"/>
                  </a:endParaRPr>
                </a:p>
              </p:txBody>
            </p:sp>
            <p:sp>
              <p:nvSpPr>
                <p:cNvPr id="351" name="Rectangle 350">
                  <a:extLst>
                    <a:ext uri="{FF2B5EF4-FFF2-40B4-BE49-F238E27FC236}">
                      <a16:creationId xmlns:a16="http://schemas.microsoft.com/office/drawing/2014/main" id="{A8BDB860-6409-4B19-A6F1-120487B17D9C}"/>
                    </a:ext>
                  </a:extLst>
                </p:cNvPr>
                <p:cNvSpPr/>
                <p:nvPr userDrawn="1"/>
              </p:nvSpPr>
              <p:spPr>
                <a:xfrm>
                  <a:off x="8709216"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a:solidFill>
                      <a:srgbClr val="D2785A"/>
                    </a:solidFill>
                    <a:latin typeface="Calibre Medium" panose="020B0603030202060203" pitchFamily="34" charset="0"/>
                  </a:endParaRPr>
                </a:p>
              </p:txBody>
            </p:sp>
            <p:sp>
              <p:nvSpPr>
                <p:cNvPr id="352" name="Rectangle 351">
                  <a:extLst>
                    <a:ext uri="{FF2B5EF4-FFF2-40B4-BE49-F238E27FC236}">
                      <a16:creationId xmlns:a16="http://schemas.microsoft.com/office/drawing/2014/main" id="{EE523920-DCCF-45C6-9746-E74EEDDAF20F}"/>
                    </a:ext>
                  </a:extLst>
                </p:cNvPr>
                <p:cNvSpPr/>
                <p:nvPr userDrawn="1"/>
              </p:nvSpPr>
              <p:spPr>
                <a:xfrm>
                  <a:off x="4610195" y="7042974"/>
                  <a:ext cx="1947672"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GB" sz="1050">
                    <a:solidFill>
                      <a:srgbClr val="D2785A"/>
                    </a:solidFill>
                    <a:latin typeface="Calibre Medium" panose="020B0603030202060203" pitchFamily="34" charset="0"/>
                  </a:endParaRPr>
                </a:p>
              </p:txBody>
            </p:sp>
          </p:grpSp>
        </p:grpSp>
        <p:grpSp>
          <p:nvGrpSpPr>
            <p:cNvPr id="29" name="TOP RULER">
              <a:extLst>
                <a:ext uri="{FF2B5EF4-FFF2-40B4-BE49-F238E27FC236}">
                  <a16:creationId xmlns:a16="http://schemas.microsoft.com/office/drawing/2014/main" id="{8BD4D7A9-39FE-42C7-B059-BE8635988A4A}"/>
                </a:ext>
              </a:extLst>
            </p:cNvPr>
            <p:cNvGrpSpPr/>
            <p:nvPr userDrawn="1"/>
          </p:nvGrpSpPr>
          <p:grpSpPr>
            <a:xfrm>
              <a:off x="-1" y="-1101852"/>
              <a:ext cx="12191991" cy="987552"/>
              <a:chOff x="-1" y="-1101852"/>
              <a:chExt cx="12191991" cy="987552"/>
            </a:xfrm>
          </p:grpSpPr>
          <p:sp>
            <p:nvSpPr>
              <p:cNvPr id="246" name="Rectangle 245">
                <a:extLst>
                  <a:ext uri="{FF2B5EF4-FFF2-40B4-BE49-F238E27FC236}">
                    <a16:creationId xmlns:a16="http://schemas.microsoft.com/office/drawing/2014/main" id="{32DF8F4B-DD37-4003-A5DE-0FF4E6E20B11}"/>
                  </a:ext>
                </a:extLst>
              </p:cNvPr>
              <p:cNvSpPr/>
              <p:nvPr userDrawn="1"/>
            </p:nvSpPr>
            <p:spPr>
              <a:xfrm>
                <a:off x="-1" y="-1101852"/>
                <a:ext cx="12191991" cy="987552"/>
              </a:xfrm>
              <a:prstGeom prst="rect">
                <a:avLst/>
              </a:prstGeom>
              <a:solidFill>
                <a:srgbClr val="FFFFFF">
                  <a:alpha val="30000"/>
                </a:srgbClr>
              </a:solidFill>
              <a:ln w="25400" cap="flat" cmpd="sng" algn="ctr">
                <a:noFill/>
                <a:prstDash val="solid"/>
              </a:ln>
              <a:effectLst/>
            </p:spPr>
            <p:txBody>
              <a:bodyPr lIns="91440" tIns="91440" rIns="0" bIns="0" rtlCol="0" anchor="t" anchorCtr="0"/>
              <a:lstStyle/>
              <a:p>
                <a:pPr marL="0" marR="0" lvl="0" indent="0" algn="l" defTabSz="871317"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7F8480"/>
                    </a:solidFill>
                    <a:effectLst/>
                    <a:uLnTx/>
                    <a:uFillTx/>
                    <a:latin typeface="+mn-lt"/>
                    <a:ea typeface="+mn-ea"/>
                    <a:cs typeface="+mn-cs"/>
                  </a:rPr>
                  <a:t>         Grid Guides Buddy</a:t>
                </a:r>
              </a:p>
            </p:txBody>
          </p:sp>
          <p:grpSp>
            <p:nvGrpSpPr>
              <p:cNvPr id="23" name="Group 22">
                <a:extLst>
                  <a:ext uri="{FF2B5EF4-FFF2-40B4-BE49-F238E27FC236}">
                    <a16:creationId xmlns:a16="http://schemas.microsoft.com/office/drawing/2014/main" id="{6B00D72A-38BA-42BC-8E4E-828AEE5A8077}"/>
                  </a:ext>
                </a:extLst>
              </p:cNvPr>
              <p:cNvGrpSpPr/>
              <p:nvPr userDrawn="1"/>
            </p:nvGrpSpPr>
            <p:grpSpPr>
              <a:xfrm>
                <a:off x="3583517" y="-376777"/>
                <a:ext cx="8097938" cy="54864"/>
                <a:chOff x="3583517" y="-376777"/>
                <a:chExt cx="8097938" cy="54864"/>
              </a:xfrm>
            </p:grpSpPr>
            <p:sp>
              <p:nvSpPr>
                <p:cNvPr id="278" name="Rectangle 277">
                  <a:extLst>
                    <a:ext uri="{FF2B5EF4-FFF2-40B4-BE49-F238E27FC236}">
                      <a16:creationId xmlns:a16="http://schemas.microsoft.com/office/drawing/2014/main" id="{ADA435D8-D804-4F8B-A584-E0A0C9B3B2ED}"/>
                    </a:ext>
                  </a:extLst>
                </p:cNvPr>
                <p:cNvSpPr/>
                <p:nvPr userDrawn="1"/>
              </p:nvSpPr>
              <p:spPr>
                <a:xfrm>
                  <a:off x="8195396"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10</a:t>
                  </a:r>
                </a:p>
              </p:txBody>
            </p:sp>
            <p:sp>
              <p:nvSpPr>
                <p:cNvPr id="279" name="Rectangle 278">
                  <a:extLst>
                    <a:ext uri="{FF2B5EF4-FFF2-40B4-BE49-F238E27FC236}">
                      <a16:creationId xmlns:a16="http://schemas.microsoft.com/office/drawing/2014/main" id="{F5285A6E-4679-48BB-8612-1728924AF23F}"/>
                    </a:ext>
                  </a:extLst>
                </p:cNvPr>
                <p:cNvSpPr/>
                <p:nvPr userDrawn="1"/>
              </p:nvSpPr>
              <p:spPr>
                <a:xfrm>
                  <a:off x="3583517"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a:t>
                  </a:r>
                </a:p>
              </p:txBody>
            </p:sp>
            <p:sp>
              <p:nvSpPr>
                <p:cNvPr id="280" name="Rectangle 279">
                  <a:extLst>
                    <a:ext uri="{FF2B5EF4-FFF2-40B4-BE49-F238E27FC236}">
                      <a16:creationId xmlns:a16="http://schemas.microsoft.com/office/drawing/2014/main" id="{7E5ABF4C-9718-4B21-B32A-77FDAC0518D0}"/>
                    </a:ext>
                  </a:extLst>
                </p:cNvPr>
                <p:cNvSpPr/>
                <p:nvPr userDrawn="1"/>
              </p:nvSpPr>
              <p:spPr>
                <a:xfrm>
                  <a:off x="4095948"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2</a:t>
                  </a:r>
                </a:p>
              </p:txBody>
            </p:sp>
            <p:sp>
              <p:nvSpPr>
                <p:cNvPr id="281" name="Rectangle 280">
                  <a:extLst>
                    <a:ext uri="{FF2B5EF4-FFF2-40B4-BE49-F238E27FC236}">
                      <a16:creationId xmlns:a16="http://schemas.microsoft.com/office/drawing/2014/main" id="{B01070ED-1823-4CEC-AECD-955650EFDF8C}"/>
                    </a:ext>
                  </a:extLst>
                </p:cNvPr>
                <p:cNvSpPr/>
                <p:nvPr userDrawn="1"/>
              </p:nvSpPr>
              <p:spPr>
                <a:xfrm>
                  <a:off x="4608379"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3</a:t>
                  </a:r>
                </a:p>
              </p:txBody>
            </p:sp>
            <p:sp>
              <p:nvSpPr>
                <p:cNvPr id="282" name="Rectangle 281">
                  <a:extLst>
                    <a:ext uri="{FF2B5EF4-FFF2-40B4-BE49-F238E27FC236}">
                      <a16:creationId xmlns:a16="http://schemas.microsoft.com/office/drawing/2014/main" id="{FC89D7D3-BAB0-4F27-A31E-336A4561CDC3}"/>
                    </a:ext>
                  </a:extLst>
                </p:cNvPr>
                <p:cNvSpPr/>
                <p:nvPr userDrawn="1"/>
              </p:nvSpPr>
              <p:spPr>
                <a:xfrm>
                  <a:off x="5120810"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4</a:t>
                  </a:r>
                </a:p>
              </p:txBody>
            </p:sp>
            <p:sp>
              <p:nvSpPr>
                <p:cNvPr id="283" name="Rectangle 282">
                  <a:extLst>
                    <a:ext uri="{FF2B5EF4-FFF2-40B4-BE49-F238E27FC236}">
                      <a16:creationId xmlns:a16="http://schemas.microsoft.com/office/drawing/2014/main" id="{B72DEB7D-A0A5-437C-B731-9A5FDCA3DE54}"/>
                    </a:ext>
                  </a:extLst>
                </p:cNvPr>
                <p:cNvSpPr/>
                <p:nvPr userDrawn="1"/>
              </p:nvSpPr>
              <p:spPr>
                <a:xfrm>
                  <a:off x="5633241"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5</a:t>
                  </a:r>
                </a:p>
              </p:txBody>
            </p:sp>
            <p:sp>
              <p:nvSpPr>
                <p:cNvPr id="284" name="Rectangle 283">
                  <a:extLst>
                    <a:ext uri="{FF2B5EF4-FFF2-40B4-BE49-F238E27FC236}">
                      <a16:creationId xmlns:a16="http://schemas.microsoft.com/office/drawing/2014/main" id="{BB960B0D-4A97-4800-BC63-540F5D150EB7}"/>
                    </a:ext>
                  </a:extLst>
                </p:cNvPr>
                <p:cNvSpPr/>
                <p:nvPr userDrawn="1"/>
              </p:nvSpPr>
              <p:spPr>
                <a:xfrm>
                  <a:off x="6145672"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6</a:t>
                  </a:r>
                </a:p>
              </p:txBody>
            </p:sp>
            <p:sp>
              <p:nvSpPr>
                <p:cNvPr id="285" name="Rectangle 284">
                  <a:extLst>
                    <a:ext uri="{FF2B5EF4-FFF2-40B4-BE49-F238E27FC236}">
                      <a16:creationId xmlns:a16="http://schemas.microsoft.com/office/drawing/2014/main" id="{151B8A5A-700D-4DE9-97A9-9C49958D8EBD}"/>
                    </a:ext>
                  </a:extLst>
                </p:cNvPr>
                <p:cNvSpPr/>
                <p:nvPr userDrawn="1"/>
              </p:nvSpPr>
              <p:spPr>
                <a:xfrm>
                  <a:off x="6658103"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7</a:t>
                  </a:r>
                </a:p>
              </p:txBody>
            </p:sp>
            <p:sp>
              <p:nvSpPr>
                <p:cNvPr id="286" name="Rectangle 285">
                  <a:extLst>
                    <a:ext uri="{FF2B5EF4-FFF2-40B4-BE49-F238E27FC236}">
                      <a16:creationId xmlns:a16="http://schemas.microsoft.com/office/drawing/2014/main" id="{69164588-6480-4CA2-B0D4-6D174943322D}"/>
                    </a:ext>
                  </a:extLst>
                </p:cNvPr>
                <p:cNvSpPr/>
                <p:nvPr userDrawn="1"/>
              </p:nvSpPr>
              <p:spPr>
                <a:xfrm>
                  <a:off x="7170534"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8</a:t>
                  </a:r>
                </a:p>
              </p:txBody>
            </p:sp>
            <p:sp>
              <p:nvSpPr>
                <p:cNvPr id="287" name="Rectangle 286">
                  <a:extLst>
                    <a:ext uri="{FF2B5EF4-FFF2-40B4-BE49-F238E27FC236}">
                      <a16:creationId xmlns:a16="http://schemas.microsoft.com/office/drawing/2014/main" id="{28E43284-01DB-4075-BEFB-93F491F96F7A}"/>
                    </a:ext>
                  </a:extLst>
                </p:cNvPr>
                <p:cNvSpPr/>
                <p:nvPr userDrawn="1"/>
              </p:nvSpPr>
              <p:spPr>
                <a:xfrm>
                  <a:off x="7682965"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9</a:t>
                  </a:r>
                </a:p>
              </p:txBody>
            </p:sp>
            <p:sp>
              <p:nvSpPr>
                <p:cNvPr id="288" name="Rectangle 287">
                  <a:extLst>
                    <a:ext uri="{FF2B5EF4-FFF2-40B4-BE49-F238E27FC236}">
                      <a16:creationId xmlns:a16="http://schemas.microsoft.com/office/drawing/2014/main" id="{70833765-6B6C-40D0-A181-0A745793C1E9}"/>
                    </a:ext>
                  </a:extLst>
                </p:cNvPr>
                <p:cNvSpPr/>
                <p:nvPr userDrawn="1"/>
              </p:nvSpPr>
              <p:spPr>
                <a:xfrm>
                  <a:off x="8707827"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11</a:t>
                  </a:r>
                </a:p>
              </p:txBody>
            </p:sp>
            <p:sp>
              <p:nvSpPr>
                <p:cNvPr id="289" name="Rectangle 288">
                  <a:extLst>
                    <a:ext uri="{FF2B5EF4-FFF2-40B4-BE49-F238E27FC236}">
                      <a16:creationId xmlns:a16="http://schemas.microsoft.com/office/drawing/2014/main" id="{881FF38E-48D6-4805-9204-A7819A68C08B}"/>
                    </a:ext>
                  </a:extLst>
                </p:cNvPr>
                <p:cNvSpPr/>
                <p:nvPr userDrawn="1"/>
              </p:nvSpPr>
              <p:spPr>
                <a:xfrm>
                  <a:off x="9220258"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12</a:t>
                  </a:r>
                </a:p>
              </p:txBody>
            </p:sp>
            <p:sp>
              <p:nvSpPr>
                <p:cNvPr id="290" name="Rectangle 289">
                  <a:extLst>
                    <a:ext uri="{FF2B5EF4-FFF2-40B4-BE49-F238E27FC236}">
                      <a16:creationId xmlns:a16="http://schemas.microsoft.com/office/drawing/2014/main" id="{D0386BD5-6BD5-42AB-89A8-3DFB72573258}"/>
                    </a:ext>
                  </a:extLst>
                </p:cNvPr>
                <p:cNvSpPr/>
                <p:nvPr userDrawn="1"/>
              </p:nvSpPr>
              <p:spPr>
                <a:xfrm>
                  <a:off x="9732689"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13</a:t>
                  </a:r>
                </a:p>
              </p:txBody>
            </p:sp>
            <p:sp>
              <p:nvSpPr>
                <p:cNvPr id="291" name="Rectangle 290">
                  <a:extLst>
                    <a:ext uri="{FF2B5EF4-FFF2-40B4-BE49-F238E27FC236}">
                      <a16:creationId xmlns:a16="http://schemas.microsoft.com/office/drawing/2014/main" id="{6DAEC0EB-4C3F-401A-9186-C7EC4523A7C1}"/>
                    </a:ext>
                  </a:extLst>
                </p:cNvPr>
                <p:cNvSpPr/>
                <p:nvPr userDrawn="1"/>
              </p:nvSpPr>
              <p:spPr>
                <a:xfrm>
                  <a:off x="10245120"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14</a:t>
                  </a:r>
                </a:p>
              </p:txBody>
            </p:sp>
            <p:sp>
              <p:nvSpPr>
                <p:cNvPr id="292" name="Rectangle 291">
                  <a:extLst>
                    <a:ext uri="{FF2B5EF4-FFF2-40B4-BE49-F238E27FC236}">
                      <a16:creationId xmlns:a16="http://schemas.microsoft.com/office/drawing/2014/main" id="{30B7EDE2-721A-4E9C-92A6-CED5F2413225}"/>
                    </a:ext>
                  </a:extLst>
                </p:cNvPr>
                <p:cNvSpPr/>
                <p:nvPr userDrawn="1"/>
              </p:nvSpPr>
              <p:spPr>
                <a:xfrm>
                  <a:off x="10757551"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15</a:t>
                  </a:r>
                </a:p>
              </p:txBody>
            </p:sp>
            <p:sp>
              <p:nvSpPr>
                <p:cNvPr id="293" name="Rectangle 292">
                  <a:extLst>
                    <a:ext uri="{FF2B5EF4-FFF2-40B4-BE49-F238E27FC236}">
                      <a16:creationId xmlns:a16="http://schemas.microsoft.com/office/drawing/2014/main" id="{1BD6F695-CA97-4593-98D3-AC6B2DC96C64}"/>
                    </a:ext>
                  </a:extLst>
                </p:cNvPr>
                <p:cNvSpPr/>
                <p:nvPr userDrawn="1"/>
              </p:nvSpPr>
              <p:spPr>
                <a:xfrm>
                  <a:off x="11269975" y="-376777"/>
                  <a:ext cx="411480"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012A2D"/>
                      </a:solidFill>
                    </a:rPr>
                    <a:t>16</a:t>
                  </a:r>
                </a:p>
              </p:txBody>
            </p:sp>
          </p:grpSp>
          <p:grpSp>
            <p:nvGrpSpPr>
              <p:cNvPr id="21" name="Group 20">
                <a:extLst>
                  <a:ext uri="{FF2B5EF4-FFF2-40B4-BE49-F238E27FC236}">
                    <a16:creationId xmlns:a16="http://schemas.microsoft.com/office/drawing/2014/main" id="{998B1682-5931-4FB0-A5FC-0CEE1E51C322}"/>
                  </a:ext>
                </a:extLst>
              </p:cNvPr>
              <p:cNvGrpSpPr/>
              <p:nvPr userDrawn="1"/>
            </p:nvGrpSpPr>
            <p:grpSpPr>
              <a:xfrm>
                <a:off x="508000" y="-246392"/>
                <a:ext cx="11173455" cy="54864"/>
                <a:chOff x="508000" y="-246392"/>
                <a:chExt cx="11173455" cy="54864"/>
              </a:xfrm>
            </p:grpSpPr>
            <p:sp>
              <p:nvSpPr>
                <p:cNvPr id="295" name="Rectangle 294">
                  <a:extLst>
                    <a:ext uri="{FF2B5EF4-FFF2-40B4-BE49-F238E27FC236}">
                      <a16:creationId xmlns:a16="http://schemas.microsoft.com/office/drawing/2014/main" id="{94AFA2F1-8ECF-4D7B-A5CC-BAB9D34EBF7F}"/>
                    </a:ext>
                  </a:extLst>
                </p:cNvPr>
                <p:cNvSpPr/>
                <p:nvPr userDrawn="1"/>
              </p:nvSpPr>
              <p:spPr>
                <a:xfrm>
                  <a:off x="1021362"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2</a:t>
                  </a:r>
                </a:p>
              </p:txBody>
            </p:sp>
            <p:sp>
              <p:nvSpPr>
                <p:cNvPr id="296" name="Rectangle 295">
                  <a:extLst>
                    <a:ext uri="{FF2B5EF4-FFF2-40B4-BE49-F238E27FC236}">
                      <a16:creationId xmlns:a16="http://schemas.microsoft.com/office/drawing/2014/main" id="{758377DB-C197-47E1-BA3C-2E8BF0F71319}"/>
                    </a:ext>
                  </a:extLst>
                </p:cNvPr>
                <p:cNvSpPr/>
                <p:nvPr userDrawn="1"/>
              </p:nvSpPr>
              <p:spPr>
                <a:xfrm>
                  <a:off x="1533793"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3</a:t>
                  </a:r>
                </a:p>
              </p:txBody>
            </p:sp>
            <p:sp>
              <p:nvSpPr>
                <p:cNvPr id="297" name="Rectangle 296">
                  <a:extLst>
                    <a:ext uri="{FF2B5EF4-FFF2-40B4-BE49-F238E27FC236}">
                      <a16:creationId xmlns:a16="http://schemas.microsoft.com/office/drawing/2014/main" id="{9C6F726C-23C0-43E0-A4CD-DFE86A91A3E5}"/>
                    </a:ext>
                  </a:extLst>
                </p:cNvPr>
                <p:cNvSpPr/>
                <p:nvPr userDrawn="1"/>
              </p:nvSpPr>
              <p:spPr>
                <a:xfrm>
                  <a:off x="2046224"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4</a:t>
                  </a:r>
                </a:p>
              </p:txBody>
            </p:sp>
            <p:sp>
              <p:nvSpPr>
                <p:cNvPr id="298" name="Rectangle 297">
                  <a:extLst>
                    <a:ext uri="{FF2B5EF4-FFF2-40B4-BE49-F238E27FC236}">
                      <a16:creationId xmlns:a16="http://schemas.microsoft.com/office/drawing/2014/main" id="{2335C0D6-5A55-427D-8EE7-15AE0C79E47B}"/>
                    </a:ext>
                  </a:extLst>
                </p:cNvPr>
                <p:cNvSpPr/>
                <p:nvPr userDrawn="1"/>
              </p:nvSpPr>
              <p:spPr>
                <a:xfrm>
                  <a:off x="2558655"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5</a:t>
                  </a:r>
                </a:p>
              </p:txBody>
            </p:sp>
            <p:sp>
              <p:nvSpPr>
                <p:cNvPr id="299" name="Rectangle 298">
                  <a:extLst>
                    <a:ext uri="{FF2B5EF4-FFF2-40B4-BE49-F238E27FC236}">
                      <a16:creationId xmlns:a16="http://schemas.microsoft.com/office/drawing/2014/main" id="{284077D1-0AB0-4599-96CC-2C734CD04036}"/>
                    </a:ext>
                  </a:extLst>
                </p:cNvPr>
                <p:cNvSpPr/>
                <p:nvPr userDrawn="1"/>
              </p:nvSpPr>
              <p:spPr>
                <a:xfrm>
                  <a:off x="3071086"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6</a:t>
                  </a:r>
                </a:p>
              </p:txBody>
            </p:sp>
            <p:sp>
              <p:nvSpPr>
                <p:cNvPr id="300" name="Rectangle 299">
                  <a:extLst>
                    <a:ext uri="{FF2B5EF4-FFF2-40B4-BE49-F238E27FC236}">
                      <a16:creationId xmlns:a16="http://schemas.microsoft.com/office/drawing/2014/main" id="{1FA7ED03-FADC-424F-A5BB-379AE2A592C9}"/>
                    </a:ext>
                  </a:extLst>
                </p:cNvPr>
                <p:cNvSpPr/>
                <p:nvPr userDrawn="1"/>
              </p:nvSpPr>
              <p:spPr>
                <a:xfrm>
                  <a:off x="3583517"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7</a:t>
                  </a:r>
                </a:p>
              </p:txBody>
            </p:sp>
            <p:sp>
              <p:nvSpPr>
                <p:cNvPr id="301" name="Rectangle 300">
                  <a:extLst>
                    <a:ext uri="{FF2B5EF4-FFF2-40B4-BE49-F238E27FC236}">
                      <a16:creationId xmlns:a16="http://schemas.microsoft.com/office/drawing/2014/main" id="{E3D83FFB-A6B2-470A-BA7B-49DCF99DEE34}"/>
                    </a:ext>
                  </a:extLst>
                </p:cNvPr>
                <p:cNvSpPr/>
                <p:nvPr userDrawn="1"/>
              </p:nvSpPr>
              <p:spPr>
                <a:xfrm>
                  <a:off x="4095948"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8</a:t>
                  </a:r>
                </a:p>
              </p:txBody>
            </p:sp>
            <p:sp>
              <p:nvSpPr>
                <p:cNvPr id="302" name="Rectangle 301">
                  <a:extLst>
                    <a:ext uri="{FF2B5EF4-FFF2-40B4-BE49-F238E27FC236}">
                      <a16:creationId xmlns:a16="http://schemas.microsoft.com/office/drawing/2014/main" id="{88A71EEF-F087-4E80-915C-4C14E7CD8193}"/>
                    </a:ext>
                  </a:extLst>
                </p:cNvPr>
                <p:cNvSpPr/>
                <p:nvPr userDrawn="1"/>
              </p:nvSpPr>
              <p:spPr>
                <a:xfrm>
                  <a:off x="4608379"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9</a:t>
                  </a:r>
                </a:p>
              </p:txBody>
            </p:sp>
            <p:sp>
              <p:nvSpPr>
                <p:cNvPr id="303" name="Rectangle 302">
                  <a:extLst>
                    <a:ext uri="{FF2B5EF4-FFF2-40B4-BE49-F238E27FC236}">
                      <a16:creationId xmlns:a16="http://schemas.microsoft.com/office/drawing/2014/main" id="{DC51AADC-D28B-4F98-8ED3-4BFE256DB8DD}"/>
                    </a:ext>
                  </a:extLst>
                </p:cNvPr>
                <p:cNvSpPr/>
                <p:nvPr userDrawn="1"/>
              </p:nvSpPr>
              <p:spPr>
                <a:xfrm>
                  <a:off x="5120810"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10</a:t>
                  </a:r>
                </a:p>
              </p:txBody>
            </p:sp>
            <p:sp>
              <p:nvSpPr>
                <p:cNvPr id="304" name="Rectangle 303">
                  <a:extLst>
                    <a:ext uri="{FF2B5EF4-FFF2-40B4-BE49-F238E27FC236}">
                      <a16:creationId xmlns:a16="http://schemas.microsoft.com/office/drawing/2014/main" id="{79FC5031-D6A2-4BF6-B780-AB5DC27415E4}"/>
                    </a:ext>
                  </a:extLst>
                </p:cNvPr>
                <p:cNvSpPr/>
                <p:nvPr userDrawn="1"/>
              </p:nvSpPr>
              <p:spPr>
                <a:xfrm>
                  <a:off x="5633241"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11</a:t>
                  </a:r>
                </a:p>
              </p:txBody>
            </p:sp>
            <p:sp>
              <p:nvSpPr>
                <p:cNvPr id="305" name="Rectangle 304">
                  <a:extLst>
                    <a:ext uri="{FF2B5EF4-FFF2-40B4-BE49-F238E27FC236}">
                      <a16:creationId xmlns:a16="http://schemas.microsoft.com/office/drawing/2014/main" id="{F972080C-5FAB-45DF-8F5A-1065D2E6F888}"/>
                    </a:ext>
                  </a:extLst>
                </p:cNvPr>
                <p:cNvSpPr/>
                <p:nvPr userDrawn="1"/>
              </p:nvSpPr>
              <p:spPr>
                <a:xfrm>
                  <a:off x="6145672"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12</a:t>
                  </a:r>
                </a:p>
              </p:txBody>
            </p:sp>
            <p:sp>
              <p:nvSpPr>
                <p:cNvPr id="306" name="Rectangle 305">
                  <a:extLst>
                    <a:ext uri="{FF2B5EF4-FFF2-40B4-BE49-F238E27FC236}">
                      <a16:creationId xmlns:a16="http://schemas.microsoft.com/office/drawing/2014/main" id="{720436A7-212A-4438-8207-9F9C93CE0A19}"/>
                    </a:ext>
                  </a:extLst>
                </p:cNvPr>
                <p:cNvSpPr/>
                <p:nvPr userDrawn="1"/>
              </p:nvSpPr>
              <p:spPr>
                <a:xfrm>
                  <a:off x="6658103"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13</a:t>
                  </a:r>
                </a:p>
              </p:txBody>
            </p:sp>
            <p:sp>
              <p:nvSpPr>
                <p:cNvPr id="307" name="Rectangle 306">
                  <a:extLst>
                    <a:ext uri="{FF2B5EF4-FFF2-40B4-BE49-F238E27FC236}">
                      <a16:creationId xmlns:a16="http://schemas.microsoft.com/office/drawing/2014/main" id="{0DCF4CEE-5AEF-4AE2-875E-B03710D6BC5A}"/>
                    </a:ext>
                  </a:extLst>
                </p:cNvPr>
                <p:cNvSpPr/>
                <p:nvPr userDrawn="1"/>
              </p:nvSpPr>
              <p:spPr>
                <a:xfrm>
                  <a:off x="7170534"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14</a:t>
                  </a:r>
                </a:p>
              </p:txBody>
            </p:sp>
            <p:sp>
              <p:nvSpPr>
                <p:cNvPr id="308" name="Rectangle 307">
                  <a:extLst>
                    <a:ext uri="{FF2B5EF4-FFF2-40B4-BE49-F238E27FC236}">
                      <a16:creationId xmlns:a16="http://schemas.microsoft.com/office/drawing/2014/main" id="{025C4A78-1484-43DA-8EFC-ADB3F7B5D6DC}"/>
                    </a:ext>
                  </a:extLst>
                </p:cNvPr>
                <p:cNvSpPr/>
                <p:nvPr userDrawn="1"/>
              </p:nvSpPr>
              <p:spPr>
                <a:xfrm>
                  <a:off x="7682965"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15</a:t>
                  </a:r>
                </a:p>
              </p:txBody>
            </p:sp>
            <p:sp>
              <p:nvSpPr>
                <p:cNvPr id="309" name="Rectangle 308">
                  <a:extLst>
                    <a:ext uri="{FF2B5EF4-FFF2-40B4-BE49-F238E27FC236}">
                      <a16:creationId xmlns:a16="http://schemas.microsoft.com/office/drawing/2014/main" id="{F6596002-5719-4FC2-8D4E-95ABEFE1F4FA}"/>
                    </a:ext>
                  </a:extLst>
                </p:cNvPr>
                <p:cNvSpPr/>
                <p:nvPr userDrawn="1"/>
              </p:nvSpPr>
              <p:spPr>
                <a:xfrm>
                  <a:off x="8195396"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16</a:t>
                  </a:r>
                </a:p>
              </p:txBody>
            </p:sp>
            <p:sp>
              <p:nvSpPr>
                <p:cNvPr id="310" name="Rectangle 309">
                  <a:extLst>
                    <a:ext uri="{FF2B5EF4-FFF2-40B4-BE49-F238E27FC236}">
                      <a16:creationId xmlns:a16="http://schemas.microsoft.com/office/drawing/2014/main" id="{8890C63D-E82D-4C2A-A4CC-3573905B10E1}"/>
                    </a:ext>
                  </a:extLst>
                </p:cNvPr>
                <p:cNvSpPr/>
                <p:nvPr userDrawn="1"/>
              </p:nvSpPr>
              <p:spPr>
                <a:xfrm>
                  <a:off x="8707827"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17</a:t>
                  </a:r>
                </a:p>
              </p:txBody>
            </p:sp>
            <p:sp>
              <p:nvSpPr>
                <p:cNvPr id="311" name="Rectangle 310">
                  <a:extLst>
                    <a:ext uri="{FF2B5EF4-FFF2-40B4-BE49-F238E27FC236}">
                      <a16:creationId xmlns:a16="http://schemas.microsoft.com/office/drawing/2014/main" id="{9807124F-5C92-46A0-8536-2B34AAB22014}"/>
                    </a:ext>
                  </a:extLst>
                </p:cNvPr>
                <p:cNvSpPr/>
                <p:nvPr userDrawn="1"/>
              </p:nvSpPr>
              <p:spPr>
                <a:xfrm>
                  <a:off x="9220258"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18</a:t>
                  </a:r>
                </a:p>
              </p:txBody>
            </p:sp>
            <p:sp>
              <p:nvSpPr>
                <p:cNvPr id="312" name="Rectangle 311">
                  <a:extLst>
                    <a:ext uri="{FF2B5EF4-FFF2-40B4-BE49-F238E27FC236}">
                      <a16:creationId xmlns:a16="http://schemas.microsoft.com/office/drawing/2014/main" id="{E27BAF92-3C64-4F08-BF93-A882641CC9C2}"/>
                    </a:ext>
                  </a:extLst>
                </p:cNvPr>
                <p:cNvSpPr/>
                <p:nvPr userDrawn="1"/>
              </p:nvSpPr>
              <p:spPr>
                <a:xfrm>
                  <a:off x="9732689"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19</a:t>
                  </a:r>
                </a:p>
              </p:txBody>
            </p:sp>
            <p:sp>
              <p:nvSpPr>
                <p:cNvPr id="313" name="Rectangle 312">
                  <a:extLst>
                    <a:ext uri="{FF2B5EF4-FFF2-40B4-BE49-F238E27FC236}">
                      <a16:creationId xmlns:a16="http://schemas.microsoft.com/office/drawing/2014/main" id="{2AC7B980-8862-4072-96CA-AF05F9FC2F19}"/>
                    </a:ext>
                  </a:extLst>
                </p:cNvPr>
                <p:cNvSpPr/>
                <p:nvPr userDrawn="1"/>
              </p:nvSpPr>
              <p:spPr>
                <a:xfrm>
                  <a:off x="10245120"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20</a:t>
                  </a:r>
                </a:p>
              </p:txBody>
            </p:sp>
            <p:sp>
              <p:nvSpPr>
                <p:cNvPr id="314" name="Rectangle 313">
                  <a:extLst>
                    <a:ext uri="{FF2B5EF4-FFF2-40B4-BE49-F238E27FC236}">
                      <a16:creationId xmlns:a16="http://schemas.microsoft.com/office/drawing/2014/main" id="{C8AB94F1-4524-4A4B-A773-1C0280C84D0E}"/>
                    </a:ext>
                  </a:extLst>
                </p:cNvPr>
                <p:cNvSpPr/>
                <p:nvPr userDrawn="1"/>
              </p:nvSpPr>
              <p:spPr>
                <a:xfrm>
                  <a:off x="10757551"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21</a:t>
                  </a:r>
                </a:p>
              </p:txBody>
            </p:sp>
            <p:sp>
              <p:nvSpPr>
                <p:cNvPr id="315" name="Rectangle 314">
                  <a:extLst>
                    <a:ext uri="{FF2B5EF4-FFF2-40B4-BE49-F238E27FC236}">
                      <a16:creationId xmlns:a16="http://schemas.microsoft.com/office/drawing/2014/main" id="{7983BE89-536B-4E53-B79D-7BD5D8588804}"/>
                    </a:ext>
                  </a:extLst>
                </p:cNvPr>
                <p:cNvSpPr/>
                <p:nvPr userDrawn="1"/>
              </p:nvSpPr>
              <p:spPr>
                <a:xfrm>
                  <a:off x="11269975" y="-246392"/>
                  <a:ext cx="411480"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22</a:t>
                  </a:r>
                </a:p>
              </p:txBody>
            </p:sp>
            <p:sp>
              <p:nvSpPr>
                <p:cNvPr id="294" name="Rectangle 293">
                  <a:extLst>
                    <a:ext uri="{FF2B5EF4-FFF2-40B4-BE49-F238E27FC236}">
                      <a16:creationId xmlns:a16="http://schemas.microsoft.com/office/drawing/2014/main" id="{0C02EEC7-9937-44F4-812D-9704E54AD9A1}"/>
                    </a:ext>
                  </a:extLst>
                </p:cNvPr>
                <p:cNvSpPr/>
                <p:nvPr userDrawn="1"/>
              </p:nvSpPr>
              <p:spPr>
                <a:xfrm>
                  <a:off x="508000" y="-246392"/>
                  <a:ext cx="412411"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chemeClr val="tx1"/>
                      </a:solidFill>
                    </a:rPr>
                    <a:t>1</a:t>
                  </a:r>
                </a:p>
              </p:txBody>
            </p:sp>
          </p:grpSp>
          <p:grpSp>
            <p:nvGrpSpPr>
              <p:cNvPr id="22" name="Group 21">
                <a:extLst>
                  <a:ext uri="{FF2B5EF4-FFF2-40B4-BE49-F238E27FC236}">
                    <a16:creationId xmlns:a16="http://schemas.microsoft.com/office/drawing/2014/main" id="{F341F391-75EB-4B2D-A746-990C5CE75FC4}"/>
                  </a:ext>
                </a:extLst>
              </p:cNvPr>
              <p:cNvGrpSpPr/>
              <p:nvPr userDrawn="1"/>
            </p:nvGrpSpPr>
            <p:grpSpPr>
              <a:xfrm>
                <a:off x="508000" y="-376778"/>
                <a:ext cx="2974566" cy="54865"/>
                <a:chOff x="508000" y="-376778"/>
                <a:chExt cx="2974566" cy="54865"/>
              </a:xfrm>
            </p:grpSpPr>
            <p:sp>
              <p:nvSpPr>
                <p:cNvPr id="272" name="Rectangle 271">
                  <a:extLst>
                    <a:ext uri="{FF2B5EF4-FFF2-40B4-BE49-F238E27FC236}">
                      <a16:creationId xmlns:a16="http://schemas.microsoft.com/office/drawing/2014/main" id="{83F6563A-2026-4268-A1BE-5A7E6B5F6BA4}"/>
                    </a:ext>
                  </a:extLst>
                </p:cNvPr>
                <p:cNvSpPr/>
                <p:nvPr userDrawn="1"/>
              </p:nvSpPr>
              <p:spPr>
                <a:xfrm>
                  <a:off x="3071086"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AD2A2A"/>
                      </a:solidFill>
                    </a:rPr>
                    <a:t>-1</a:t>
                  </a:r>
                </a:p>
              </p:txBody>
            </p:sp>
            <p:sp>
              <p:nvSpPr>
                <p:cNvPr id="273" name="Rectangle 272">
                  <a:extLst>
                    <a:ext uri="{FF2B5EF4-FFF2-40B4-BE49-F238E27FC236}">
                      <a16:creationId xmlns:a16="http://schemas.microsoft.com/office/drawing/2014/main" id="{B3924D69-BA8A-4BDF-9AD9-ACD0FEECFF60}"/>
                    </a:ext>
                  </a:extLst>
                </p:cNvPr>
                <p:cNvSpPr/>
                <p:nvPr userDrawn="1"/>
              </p:nvSpPr>
              <p:spPr>
                <a:xfrm>
                  <a:off x="2558655"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AD2A2A"/>
                      </a:solidFill>
                    </a:rPr>
                    <a:t>-2</a:t>
                  </a:r>
                </a:p>
              </p:txBody>
            </p:sp>
            <p:sp>
              <p:nvSpPr>
                <p:cNvPr id="274" name="Rectangle 273">
                  <a:extLst>
                    <a:ext uri="{FF2B5EF4-FFF2-40B4-BE49-F238E27FC236}">
                      <a16:creationId xmlns:a16="http://schemas.microsoft.com/office/drawing/2014/main" id="{55CCBD03-5338-4A22-8610-A29918D09992}"/>
                    </a:ext>
                  </a:extLst>
                </p:cNvPr>
                <p:cNvSpPr/>
                <p:nvPr userDrawn="1"/>
              </p:nvSpPr>
              <p:spPr>
                <a:xfrm>
                  <a:off x="2046224"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AD2A2A"/>
                      </a:solidFill>
                    </a:rPr>
                    <a:t>-3</a:t>
                  </a:r>
                </a:p>
              </p:txBody>
            </p:sp>
            <p:sp>
              <p:nvSpPr>
                <p:cNvPr id="275" name="Rectangle 274">
                  <a:extLst>
                    <a:ext uri="{FF2B5EF4-FFF2-40B4-BE49-F238E27FC236}">
                      <a16:creationId xmlns:a16="http://schemas.microsoft.com/office/drawing/2014/main" id="{D6A91BE8-C62D-48DD-BEE7-B32CC19AAD76}"/>
                    </a:ext>
                  </a:extLst>
                </p:cNvPr>
                <p:cNvSpPr/>
                <p:nvPr userDrawn="1"/>
              </p:nvSpPr>
              <p:spPr>
                <a:xfrm>
                  <a:off x="1533793"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AD2A2A"/>
                      </a:solidFill>
                    </a:rPr>
                    <a:t>-4</a:t>
                  </a:r>
                </a:p>
              </p:txBody>
            </p:sp>
            <p:sp>
              <p:nvSpPr>
                <p:cNvPr id="276" name="Rectangle 275">
                  <a:extLst>
                    <a:ext uri="{FF2B5EF4-FFF2-40B4-BE49-F238E27FC236}">
                      <a16:creationId xmlns:a16="http://schemas.microsoft.com/office/drawing/2014/main" id="{70F553C4-17E2-454B-90A9-669C49287BAB}"/>
                    </a:ext>
                  </a:extLst>
                </p:cNvPr>
                <p:cNvSpPr/>
                <p:nvPr userDrawn="1"/>
              </p:nvSpPr>
              <p:spPr>
                <a:xfrm>
                  <a:off x="1021362" y="-376777"/>
                  <a:ext cx="411480"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AD2A2A"/>
                      </a:solidFill>
                    </a:rPr>
                    <a:t>-5</a:t>
                  </a:r>
                </a:p>
              </p:txBody>
            </p:sp>
            <p:sp>
              <p:nvSpPr>
                <p:cNvPr id="277" name="Rectangle 276">
                  <a:extLst>
                    <a:ext uri="{FF2B5EF4-FFF2-40B4-BE49-F238E27FC236}">
                      <a16:creationId xmlns:a16="http://schemas.microsoft.com/office/drawing/2014/main" id="{15E47176-FD6E-4FAF-8FBC-BC8146B973C9}"/>
                    </a:ext>
                  </a:extLst>
                </p:cNvPr>
                <p:cNvSpPr/>
                <p:nvPr userDrawn="1"/>
              </p:nvSpPr>
              <p:spPr>
                <a:xfrm>
                  <a:off x="508000" y="-376778"/>
                  <a:ext cx="412411"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GB" sz="1200">
                      <a:solidFill>
                        <a:srgbClr val="AD2A2A"/>
                      </a:solidFill>
                    </a:rPr>
                    <a:t>-6</a:t>
                  </a:r>
                </a:p>
              </p:txBody>
            </p:sp>
          </p:grpSp>
          <p:grpSp>
            <p:nvGrpSpPr>
              <p:cNvPr id="28" name="Group 27">
                <a:extLst>
                  <a:ext uri="{FF2B5EF4-FFF2-40B4-BE49-F238E27FC236}">
                    <a16:creationId xmlns:a16="http://schemas.microsoft.com/office/drawing/2014/main" id="{6E06EE3E-4E33-4CDC-B61E-F06EA489D778}"/>
                  </a:ext>
                </a:extLst>
              </p:cNvPr>
              <p:cNvGrpSpPr/>
              <p:nvPr userDrawn="1"/>
            </p:nvGrpSpPr>
            <p:grpSpPr>
              <a:xfrm>
                <a:off x="3585961" y="-1028699"/>
                <a:ext cx="8094865" cy="446016"/>
                <a:chOff x="3585961" y="-1028699"/>
                <a:chExt cx="8094865" cy="446016"/>
              </a:xfrm>
            </p:grpSpPr>
            <p:grpSp>
              <p:nvGrpSpPr>
                <p:cNvPr id="27" name="Group 26">
                  <a:extLst>
                    <a:ext uri="{FF2B5EF4-FFF2-40B4-BE49-F238E27FC236}">
                      <a16:creationId xmlns:a16="http://schemas.microsoft.com/office/drawing/2014/main" id="{2919B1F3-E68E-4D6E-A1CC-0C36E3B5FC43}"/>
                    </a:ext>
                  </a:extLst>
                </p:cNvPr>
                <p:cNvGrpSpPr/>
                <p:nvPr userDrawn="1"/>
              </p:nvGrpSpPr>
              <p:grpSpPr>
                <a:xfrm>
                  <a:off x="3585961" y="-898315"/>
                  <a:ext cx="7577540" cy="54864"/>
                  <a:chOff x="3585961" y="-898315"/>
                  <a:chExt cx="7577540" cy="54864"/>
                </a:xfrm>
              </p:grpSpPr>
              <p:sp>
                <p:nvSpPr>
                  <p:cNvPr id="265" name="Rectangle 264">
                    <a:extLst>
                      <a:ext uri="{FF2B5EF4-FFF2-40B4-BE49-F238E27FC236}">
                        <a16:creationId xmlns:a16="http://schemas.microsoft.com/office/drawing/2014/main" id="{1CBD0867-787C-48B5-B61D-94524551D006}"/>
                      </a:ext>
                    </a:extLst>
                  </p:cNvPr>
                  <p:cNvSpPr/>
                  <p:nvPr userDrawn="1"/>
                </p:nvSpPr>
                <p:spPr>
                  <a:xfrm>
                    <a:off x="8704262" y="-89831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551176" tIns="0" rIns="0" bIns="0" rtlCol="0" anchor="ctr" anchorCtr="0"/>
                  <a:lstStyle/>
                  <a:p>
                    <a:pPr algn="l">
                      <a:spcAft>
                        <a:spcPts val="300"/>
                      </a:spcAft>
                    </a:pPr>
                    <a:endParaRPr lang="en-GB" sz="1050">
                      <a:solidFill>
                        <a:srgbClr val="1F3765"/>
                      </a:solidFill>
                      <a:latin typeface="Calibre Medium" panose="020B0603030202060203" pitchFamily="34" charset="0"/>
                    </a:endParaRPr>
                  </a:p>
                </p:txBody>
              </p:sp>
              <p:sp>
                <p:nvSpPr>
                  <p:cNvPr id="266" name="Rectangle 265">
                    <a:extLst>
                      <a:ext uri="{FF2B5EF4-FFF2-40B4-BE49-F238E27FC236}">
                        <a16:creationId xmlns:a16="http://schemas.microsoft.com/office/drawing/2014/main" id="{AC410D49-41E8-4712-A471-4435FC053318}"/>
                      </a:ext>
                    </a:extLst>
                  </p:cNvPr>
                  <p:cNvSpPr/>
                  <p:nvPr userDrawn="1"/>
                </p:nvSpPr>
                <p:spPr>
                  <a:xfrm>
                    <a:off x="6143423" y="-89831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endParaRPr lang="en-GB" sz="1050">
                      <a:solidFill>
                        <a:schemeClr val="tx1"/>
                      </a:solidFill>
                      <a:latin typeface="Calibre Medium" panose="020B0603030202060203" pitchFamily="34" charset="0"/>
                    </a:endParaRPr>
                  </a:p>
                </p:txBody>
              </p:sp>
              <p:sp>
                <p:nvSpPr>
                  <p:cNvPr id="267" name="Rectangle 266">
                    <a:extLst>
                      <a:ext uri="{FF2B5EF4-FFF2-40B4-BE49-F238E27FC236}">
                        <a16:creationId xmlns:a16="http://schemas.microsoft.com/office/drawing/2014/main" id="{FB9ECC68-F331-4D16-B1D2-4327EFA229AC}"/>
                      </a:ext>
                    </a:extLst>
                  </p:cNvPr>
                  <p:cNvSpPr/>
                  <p:nvPr userDrawn="1"/>
                </p:nvSpPr>
                <p:spPr>
                  <a:xfrm>
                    <a:off x="3585961" y="-89831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r>
                      <a:rPr lang="en-GB" sz="1050">
                        <a:solidFill>
                          <a:schemeClr val="tx1"/>
                        </a:solidFill>
                        <a:latin typeface="Calibre Medium" panose="020B0603030202060203" pitchFamily="34" charset="0"/>
                      </a:rPr>
                      <a:t>1/3 = 2.69” / 6.83 cm</a:t>
                    </a:r>
                  </a:p>
                </p:txBody>
              </p:sp>
            </p:grpSp>
            <p:grpSp>
              <p:nvGrpSpPr>
                <p:cNvPr id="26" name="Group 25">
                  <a:extLst>
                    <a:ext uri="{FF2B5EF4-FFF2-40B4-BE49-F238E27FC236}">
                      <a16:creationId xmlns:a16="http://schemas.microsoft.com/office/drawing/2014/main" id="{B7DB88B7-923D-4BB9-B420-91314D849558}"/>
                    </a:ext>
                  </a:extLst>
                </p:cNvPr>
                <p:cNvGrpSpPr/>
                <p:nvPr userDrawn="1"/>
              </p:nvGrpSpPr>
              <p:grpSpPr>
                <a:xfrm>
                  <a:off x="3585961" y="-767931"/>
                  <a:ext cx="8094865" cy="57309"/>
                  <a:chOff x="3585961" y="-767931"/>
                  <a:chExt cx="8094865" cy="57309"/>
                </a:xfrm>
              </p:grpSpPr>
              <p:sp>
                <p:nvSpPr>
                  <p:cNvPr id="261" name="Rectangle 260">
                    <a:extLst>
                      <a:ext uri="{FF2B5EF4-FFF2-40B4-BE49-F238E27FC236}">
                        <a16:creationId xmlns:a16="http://schemas.microsoft.com/office/drawing/2014/main" id="{9E0448FA-A654-4328-85C8-35268B555262}"/>
                      </a:ext>
                    </a:extLst>
                  </p:cNvPr>
                  <p:cNvSpPr/>
                  <p:nvPr userDrawn="1"/>
                </p:nvSpPr>
                <p:spPr>
                  <a:xfrm>
                    <a:off x="9734349" y="-767931"/>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a:solidFill>
                        <a:srgbClr val="A388BF"/>
                      </a:solidFill>
                      <a:latin typeface="Calibre Medium" panose="020B0603030202060203" pitchFamily="34" charset="0"/>
                    </a:endParaRPr>
                  </a:p>
                </p:txBody>
              </p:sp>
              <p:sp>
                <p:nvSpPr>
                  <p:cNvPr id="262" name="Rectangle 261">
                    <a:extLst>
                      <a:ext uri="{FF2B5EF4-FFF2-40B4-BE49-F238E27FC236}">
                        <a16:creationId xmlns:a16="http://schemas.microsoft.com/office/drawing/2014/main" id="{A2B81102-49C6-4E2C-BCA6-3B91080FAAF7}"/>
                      </a:ext>
                    </a:extLst>
                  </p:cNvPr>
                  <p:cNvSpPr/>
                  <p:nvPr userDrawn="1"/>
                </p:nvSpPr>
                <p:spPr>
                  <a:xfrm>
                    <a:off x="7677111" y="-765486"/>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endParaRPr lang="en-GB" sz="1050">
                      <a:solidFill>
                        <a:srgbClr val="885073"/>
                      </a:solidFill>
                      <a:latin typeface="Calibre Medium" panose="020B0603030202060203" pitchFamily="34" charset="0"/>
                    </a:endParaRPr>
                  </a:p>
                </p:txBody>
              </p:sp>
              <p:sp>
                <p:nvSpPr>
                  <p:cNvPr id="263" name="Rectangle 262">
                    <a:extLst>
                      <a:ext uri="{FF2B5EF4-FFF2-40B4-BE49-F238E27FC236}">
                        <a16:creationId xmlns:a16="http://schemas.microsoft.com/office/drawing/2014/main" id="{C1B3F6A0-CF89-475F-898E-C3F507ECF16E}"/>
                      </a:ext>
                    </a:extLst>
                  </p:cNvPr>
                  <p:cNvSpPr/>
                  <p:nvPr userDrawn="1"/>
                </p:nvSpPr>
                <p:spPr>
                  <a:xfrm>
                    <a:off x="5635423" y="-767931"/>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872" rtlCol="0" anchor="b" anchorCtr="0"/>
                  <a:lstStyle/>
                  <a:p>
                    <a:pPr algn="l">
                      <a:spcAft>
                        <a:spcPts val="300"/>
                      </a:spcAft>
                    </a:pPr>
                    <a:endParaRPr lang="en-GB" sz="1200">
                      <a:solidFill>
                        <a:srgbClr val="A388BF"/>
                      </a:solidFill>
                      <a:latin typeface="Calibre Medium" panose="020B0603030202060203" pitchFamily="34" charset="0"/>
                    </a:endParaRPr>
                  </a:p>
                </p:txBody>
              </p:sp>
              <p:sp>
                <p:nvSpPr>
                  <p:cNvPr id="264" name="Rectangle 263">
                    <a:extLst>
                      <a:ext uri="{FF2B5EF4-FFF2-40B4-BE49-F238E27FC236}">
                        <a16:creationId xmlns:a16="http://schemas.microsoft.com/office/drawing/2014/main" id="{E56CC609-DA60-4BC9-8468-0CEB52F54BAE}"/>
                      </a:ext>
                    </a:extLst>
                  </p:cNvPr>
                  <p:cNvSpPr/>
                  <p:nvPr userDrawn="1"/>
                </p:nvSpPr>
                <p:spPr>
                  <a:xfrm>
                    <a:off x="3585961" y="-767931"/>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r>
                      <a:rPr lang="en-GB" sz="1050">
                        <a:solidFill>
                          <a:srgbClr val="885073"/>
                        </a:solidFill>
                        <a:latin typeface="Calibre Medium" panose="020B0603030202060203" pitchFamily="34" charset="0"/>
                      </a:rPr>
                      <a:t>1/4 = 2.13” / 5.41 cm</a:t>
                    </a:r>
                  </a:p>
                </p:txBody>
              </p:sp>
            </p:grpSp>
            <p:grpSp>
              <p:nvGrpSpPr>
                <p:cNvPr id="25" name="Group 24">
                  <a:extLst>
                    <a:ext uri="{FF2B5EF4-FFF2-40B4-BE49-F238E27FC236}">
                      <a16:creationId xmlns:a16="http://schemas.microsoft.com/office/drawing/2014/main" id="{B360469F-D4FE-42FF-B45A-9BD5130FEC83}"/>
                    </a:ext>
                  </a:extLst>
                </p:cNvPr>
                <p:cNvGrpSpPr/>
                <p:nvPr userDrawn="1"/>
              </p:nvGrpSpPr>
              <p:grpSpPr>
                <a:xfrm>
                  <a:off x="3585961" y="-1028699"/>
                  <a:ext cx="8094865" cy="54864"/>
                  <a:chOff x="3585961" y="-1028699"/>
                  <a:chExt cx="8094865" cy="54864"/>
                </a:xfrm>
              </p:grpSpPr>
              <p:sp>
                <p:nvSpPr>
                  <p:cNvPr id="259" name="Rectangle 258">
                    <a:extLst>
                      <a:ext uri="{FF2B5EF4-FFF2-40B4-BE49-F238E27FC236}">
                        <a16:creationId xmlns:a16="http://schemas.microsoft.com/office/drawing/2014/main" id="{8727F83F-EFA4-41F6-BE98-3071F6D264E3}"/>
                      </a:ext>
                    </a:extLst>
                  </p:cNvPr>
                  <p:cNvSpPr/>
                  <p:nvPr userDrawn="1"/>
                </p:nvSpPr>
                <p:spPr>
                  <a:xfrm>
                    <a:off x="7684887" y="-1028699"/>
                    <a:ext cx="3995939"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4087368" tIns="0" rIns="0" bIns="0" rtlCol="0" anchor="ctr" anchorCtr="0"/>
                  <a:lstStyle/>
                  <a:p>
                    <a:pPr algn="l">
                      <a:spcAft>
                        <a:spcPts val="300"/>
                      </a:spcAft>
                    </a:pPr>
                    <a:endParaRPr lang="en-GB" sz="1050">
                      <a:solidFill>
                        <a:srgbClr val="3E7CA6"/>
                      </a:solidFill>
                      <a:latin typeface="Calibre Medium" panose="020B0603030202060203" pitchFamily="34" charset="0"/>
                    </a:endParaRPr>
                  </a:p>
                </p:txBody>
              </p:sp>
              <p:sp>
                <p:nvSpPr>
                  <p:cNvPr id="260" name="Rectangle 259">
                    <a:extLst>
                      <a:ext uri="{FF2B5EF4-FFF2-40B4-BE49-F238E27FC236}">
                        <a16:creationId xmlns:a16="http://schemas.microsoft.com/office/drawing/2014/main" id="{6B61D736-B12C-4DFF-A69B-5D83D956F24B}"/>
                      </a:ext>
                    </a:extLst>
                  </p:cNvPr>
                  <p:cNvSpPr/>
                  <p:nvPr userDrawn="1"/>
                </p:nvSpPr>
                <p:spPr>
                  <a:xfrm>
                    <a:off x="3585961" y="-1028699"/>
                    <a:ext cx="3995939"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r>
                      <a:rPr lang="en-GB" sz="1050">
                        <a:solidFill>
                          <a:srgbClr val="3E7CA6"/>
                        </a:solidFill>
                        <a:latin typeface="Calibre Medium" panose="020B0603030202060203" pitchFamily="34" charset="0"/>
                      </a:rPr>
                      <a:t>1/2 = 4.37” / 11.1 cm</a:t>
                    </a:r>
                  </a:p>
                </p:txBody>
              </p:sp>
            </p:grpSp>
            <p:grpSp>
              <p:nvGrpSpPr>
                <p:cNvPr id="24" name="Group 23">
                  <a:extLst>
                    <a:ext uri="{FF2B5EF4-FFF2-40B4-BE49-F238E27FC236}">
                      <a16:creationId xmlns:a16="http://schemas.microsoft.com/office/drawing/2014/main" id="{21195792-D57D-49E3-80D1-BE8C650F4646}"/>
                    </a:ext>
                  </a:extLst>
                </p:cNvPr>
                <p:cNvGrpSpPr/>
                <p:nvPr userDrawn="1"/>
              </p:nvGrpSpPr>
              <p:grpSpPr>
                <a:xfrm>
                  <a:off x="3585961" y="-637547"/>
                  <a:ext cx="7568015" cy="54864"/>
                  <a:chOff x="3585961" y="-637547"/>
                  <a:chExt cx="7568015" cy="54864"/>
                </a:xfrm>
              </p:grpSpPr>
              <p:sp>
                <p:nvSpPr>
                  <p:cNvPr id="254" name="Rectangle 253">
                    <a:extLst>
                      <a:ext uri="{FF2B5EF4-FFF2-40B4-BE49-F238E27FC236}">
                        <a16:creationId xmlns:a16="http://schemas.microsoft.com/office/drawing/2014/main" id="{B891FEF4-FBCD-4C79-965F-DE61B2D58C09}"/>
                      </a:ext>
                    </a:extLst>
                  </p:cNvPr>
                  <p:cNvSpPr/>
                  <p:nvPr userDrawn="1"/>
                </p:nvSpPr>
                <p:spPr>
                  <a:xfrm>
                    <a:off x="9718368"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endParaRPr lang="en-GB" sz="1050">
                      <a:solidFill>
                        <a:srgbClr val="D2785A"/>
                      </a:solidFill>
                      <a:latin typeface="Calibre Medium" panose="020B0603030202060203" pitchFamily="34" charset="0"/>
                    </a:endParaRPr>
                  </a:p>
                </p:txBody>
              </p:sp>
              <p:sp>
                <p:nvSpPr>
                  <p:cNvPr id="255" name="Rectangle 254">
                    <a:extLst>
                      <a:ext uri="{FF2B5EF4-FFF2-40B4-BE49-F238E27FC236}">
                        <a16:creationId xmlns:a16="http://schemas.microsoft.com/office/drawing/2014/main" id="{ADA3F96D-6143-4AC3-B6AC-AFA3934766F0}"/>
                      </a:ext>
                    </a:extLst>
                  </p:cNvPr>
                  <p:cNvSpPr/>
                  <p:nvPr userDrawn="1"/>
                </p:nvSpPr>
                <p:spPr>
                  <a:xfrm>
                    <a:off x="6665498"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a:solidFill>
                        <a:srgbClr val="D2785A"/>
                      </a:solidFill>
                      <a:latin typeface="Calibre Medium" panose="020B0603030202060203" pitchFamily="34" charset="0"/>
                    </a:endParaRPr>
                  </a:p>
                </p:txBody>
              </p:sp>
              <p:sp>
                <p:nvSpPr>
                  <p:cNvPr id="256" name="Rectangle 255">
                    <a:extLst>
                      <a:ext uri="{FF2B5EF4-FFF2-40B4-BE49-F238E27FC236}">
                        <a16:creationId xmlns:a16="http://schemas.microsoft.com/office/drawing/2014/main" id="{E5322008-4D8B-47D1-964C-57254593355A}"/>
                      </a:ext>
                    </a:extLst>
                  </p:cNvPr>
                  <p:cNvSpPr/>
                  <p:nvPr userDrawn="1"/>
                </p:nvSpPr>
                <p:spPr>
                  <a:xfrm>
                    <a:off x="8209681"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a:solidFill>
                        <a:srgbClr val="D2785A"/>
                      </a:solidFill>
                      <a:latin typeface="Calibre Medium" panose="020B0603030202060203" pitchFamily="34" charset="0"/>
                    </a:endParaRPr>
                  </a:p>
                </p:txBody>
              </p:sp>
              <p:sp>
                <p:nvSpPr>
                  <p:cNvPr id="257" name="Rectangle 256">
                    <a:extLst>
                      <a:ext uri="{FF2B5EF4-FFF2-40B4-BE49-F238E27FC236}">
                        <a16:creationId xmlns:a16="http://schemas.microsoft.com/office/drawing/2014/main" id="{7F460D74-A559-4C23-942B-AECA8792A6B2}"/>
                      </a:ext>
                    </a:extLst>
                  </p:cNvPr>
                  <p:cNvSpPr/>
                  <p:nvPr userDrawn="1"/>
                </p:nvSpPr>
                <p:spPr>
                  <a:xfrm>
                    <a:off x="3585961"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r>
                      <a:rPr lang="en-GB" sz="1050">
                        <a:solidFill>
                          <a:srgbClr val="D2785A"/>
                        </a:solidFill>
                        <a:latin typeface="Calibre Medium" panose="020B0603030202060203" pitchFamily="34" charset="0"/>
                      </a:rPr>
                      <a:t>1/5 = 1.57” / 3.99 cm</a:t>
                    </a:r>
                  </a:p>
                </p:txBody>
              </p:sp>
              <p:sp>
                <p:nvSpPr>
                  <p:cNvPr id="258" name="Rectangle 257">
                    <a:extLst>
                      <a:ext uri="{FF2B5EF4-FFF2-40B4-BE49-F238E27FC236}">
                        <a16:creationId xmlns:a16="http://schemas.microsoft.com/office/drawing/2014/main" id="{17C2597C-148F-4D1C-AE00-575D3B02CC31}"/>
                      </a:ext>
                    </a:extLst>
                  </p:cNvPr>
                  <p:cNvSpPr/>
                  <p:nvPr userDrawn="1"/>
                </p:nvSpPr>
                <p:spPr>
                  <a:xfrm>
                    <a:off x="5121315" y="-637547"/>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GB" sz="1050">
                      <a:solidFill>
                        <a:srgbClr val="D2785A"/>
                      </a:solidFill>
                      <a:latin typeface="Calibre Medium" panose="020B0603030202060203" pitchFamily="34" charset="0"/>
                    </a:endParaRPr>
                  </a:p>
                </p:txBody>
              </p:sp>
            </p:grpSp>
          </p:grpSp>
        </p:grpSp>
        <p:grpSp>
          <p:nvGrpSpPr>
            <p:cNvPr id="162" name="SIDE RULER">
              <a:extLst>
                <a:ext uri="{FF2B5EF4-FFF2-40B4-BE49-F238E27FC236}">
                  <a16:creationId xmlns:a16="http://schemas.microsoft.com/office/drawing/2014/main" id="{50C74144-ED18-44C7-AB79-165E8A3FE828}"/>
                </a:ext>
              </a:extLst>
            </p:cNvPr>
            <p:cNvGrpSpPr/>
            <p:nvPr userDrawn="1"/>
          </p:nvGrpSpPr>
          <p:grpSpPr>
            <a:xfrm>
              <a:off x="12268200" y="0"/>
              <a:ext cx="432054" cy="6858000"/>
              <a:chOff x="12268200" y="0"/>
              <a:chExt cx="576072" cy="6858000"/>
            </a:xfrm>
          </p:grpSpPr>
          <p:sp>
            <p:nvSpPr>
              <p:cNvPr id="163" name="Rectangle 162">
                <a:extLst>
                  <a:ext uri="{FF2B5EF4-FFF2-40B4-BE49-F238E27FC236}">
                    <a16:creationId xmlns:a16="http://schemas.microsoft.com/office/drawing/2014/main" id="{190E0F78-E45D-4CDD-8505-9B4AA1A3E697}"/>
                  </a:ext>
                </a:extLst>
              </p:cNvPr>
              <p:cNvSpPr/>
              <p:nvPr userDrawn="1"/>
            </p:nvSpPr>
            <p:spPr>
              <a:xfrm>
                <a:off x="12268200" y="0"/>
                <a:ext cx="576072" cy="6858000"/>
              </a:xfrm>
              <a:prstGeom prst="rect">
                <a:avLst/>
              </a:prstGeom>
              <a:solidFill>
                <a:srgbClr val="FFFFFF">
                  <a:alpha val="30000"/>
                </a:srgbClr>
              </a:solidFill>
              <a:ln w="25400" cap="flat" cmpd="sng" algn="ctr">
                <a:noFill/>
                <a:prstDash val="solid"/>
              </a:ln>
              <a:effectLst/>
            </p:spPr>
            <p:txBody>
              <a:bodyPr rtlCol="0" anchor="ctr"/>
              <a:lstStyle/>
              <a:p>
                <a:pPr marL="0" marR="0" lvl="0" indent="0" algn="ctr" defTabSz="871317" eaLnBrk="1" fontAlgn="auto" latinLnBrk="0" hangingPunct="1">
                  <a:lnSpc>
                    <a:spcPct val="100000"/>
                  </a:lnSpc>
                  <a:spcBef>
                    <a:spcPts val="0"/>
                  </a:spcBef>
                  <a:spcAft>
                    <a:spcPts val="0"/>
                  </a:spcAft>
                  <a:buClrTx/>
                  <a:buSzTx/>
                  <a:buFontTx/>
                  <a:buNone/>
                  <a:tabLst/>
                  <a:defRPr/>
                </a:pPr>
                <a:endParaRPr kumimoji="0" lang="en-GB" sz="1715" b="0" i="0" u="none" strike="noStrike" kern="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164" name="Group 163">
                <a:extLst>
                  <a:ext uri="{FF2B5EF4-FFF2-40B4-BE49-F238E27FC236}">
                    <a16:creationId xmlns:a16="http://schemas.microsoft.com/office/drawing/2014/main" id="{11F368C8-4C49-42A8-8F0F-0742E794F19C}"/>
                  </a:ext>
                </a:extLst>
              </p:cNvPr>
              <p:cNvGrpSpPr/>
              <p:nvPr userDrawn="1"/>
            </p:nvGrpSpPr>
            <p:grpSpPr>
              <a:xfrm>
                <a:off x="12382500" y="452438"/>
                <a:ext cx="60960" cy="5952553"/>
                <a:chOff x="12382500" y="452438"/>
                <a:chExt cx="60960" cy="5952553"/>
              </a:xfrm>
            </p:grpSpPr>
            <p:sp>
              <p:nvSpPr>
                <p:cNvPr id="182" name="Rectangle 181">
                  <a:extLst>
                    <a:ext uri="{FF2B5EF4-FFF2-40B4-BE49-F238E27FC236}">
                      <a16:creationId xmlns:a16="http://schemas.microsoft.com/office/drawing/2014/main" id="{9F5B5F3D-0B35-4349-ADA0-33FAD316D94E}"/>
                    </a:ext>
                  </a:extLst>
                </p:cNvPr>
                <p:cNvSpPr/>
                <p:nvPr userDrawn="1"/>
              </p:nvSpPr>
              <p:spPr>
                <a:xfrm>
                  <a:off x="12382500" y="452438"/>
                  <a:ext cx="60960" cy="423862"/>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spcAft>
                      <a:spcPts val="300"/>
                    </a:spcAft>
                  </a:pPr>
                  <a:r>
                    <a:rPr lang="en-GB" sz="1200">
                      <a:solidFill>
                        <a:srgbClr val="7F8480"/>
                      </a:solidFill>
                    </a:rPr>
                    <a:t>1</a:t>
                  </a:r>
                </a:p>
              </p:txBody>
            </p:sp>
            <p:sp>
              <p:nvSpPr>
                <p:cNvPr id="183" name="Rectangle 182">
                  <a:extLst>
                    <a:ext uri="{FF2B5EF4-FFF2-40B4-BE49-F238E27FC236}">
                      <a16:creationId xmlns:a16="http://schemas.microsoft.com/office/drawing/2014/main" id="{4BD4A19E-D97E-4226-B52B-9C07A8435FB7}"/>
                    </a:ext>
                  </a:extLst>
                </p:cNvPr>
                <p:cNvSpPr/>
                <p:nvPr userDrawn="1"/>
              </p:nvSpPr>
              <p:spPr>
                <a:xfrm>
                  <a:off x="12382500" y="975268"/>
                  <a:ext cx="60960" cy="523331"/>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2</a:t>
                  </a:r>
                </a:p>
              </p:txBody>
            </p:sp>
            <p:sp>
              <p:nvSpPr>
                <p:cNvPr id="184" name="Rectangle 183">
                  <a:extLst>
                    <a:ext uri="{FF2B5EF4-FFF2-40B4-BE49-F238E27FC236}">
                      <a16:creationId xmlns:a16="http://schemas.microsoft.com/office/drawing/2014/main" id="{671F0CCC-094F-4A08-9733-C53BC0F0A70F}"/>
                    </a:ext>
                  </a:extLst>
                </p:cNvPr>
                <p:cNvSpPr/>
                <p:nvPr userDrawn="1"/>
              </p:nvSpPr>
              <p:spPr>
                <a:xfrm>
                  <a:off x="12382500" y="1607324"/>
                  <a:ext cx="60960"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3</a:t>
                  </a:r>
                </a:p>
              </p:txBody>
            </p:sp>
            <p:sp>
              <p:nvSpPr>
                <p:cNvPr id="185" name="Rectangle 184">
                  <a:extLst>
                    <a:ext uri="{FF2B5EF4-FFF2-40B4-BE49-F238E27FC236}">
                      <a16:creationId xmlns:a16="http://schemas.microsoft.com/office/drawing/2014/main" id="{349A839C-39DA-4601-93EB-DB5D3B5C3F0F}"/>
                    </a:ext>
                  </a:extLst>
                </p:cNvPr>
                <p:cNvSpPr/>
                <p:nvPr userDrawn="1"/>
              </p:nvSpPr>
              <p:spPr>
                <a:xfrm>
                  <a:off x="12382500" y="2231781"/>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4</a:t>
                  </a:r>
                </a:p>
              </p:txBody>
            </p:sp>
            <p:sp>
              <p:nvSpPr>
                <p:cNvPr id="186" name="Rectangle 185">
                  <a:extLst>
                    <a:ext uri="{FF2B5EF4-FFF2-40B4-BE49-F238E27FC236}">
                      <a16:creationId xmlns:a16="http://schemas.microsoft.com/office/drawing/2014/main" id="{58834469-9F6F-40BB-A748-8EFDC504F355}"/>
                    </a:ext>
                  </a:extLst>
                </p:cNvPr>
                <p:cNvSpPr/>
                <p:nvPr userDrawn="1"/>
              </p:nvSpPr>
              <p:spPr>
                <a:xfrm>
                  <a:off x="12382500" y="2856238"/>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5</a:t>
                  </a:r>
                </a:p>
              </p:txBody>
            </p:sp>
            <p:sp>
              <p:nvSpPr>
                <p:cNvPr id="188" name="Rectangle 187">
                  <a:extLst>
                    <a:ext uri="{FF2B5EF4-FFF2-40B4-BE49-F238E27FC236}">
                      <a16:creationId xmlns:a16="http://schemas.microsoft.com/office/drawing/2014/main" id="{B03A0A85-E2C7-4DD7-882E-DB24E10CD465}"/>
                    </a:ext>
                  </a:extLst>
                </p:cNvPr>
                <p:cNvSpPr/>
                <p:nvPr userDrawn="1"/>
              </p:nvSpPr>
              <p:spPr>
                <a:xfrm>
                  <a:off x="12382500" y="3480695"/>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6</a:t>
                  </a:r>
                </a:p>
              </p:txBody>
            </p:sp>
            <p:sp>
              <p:nvSpPr>
                <p:cNvPr id="189" name="Rectangle 188">
                  <a:extLst>
                    <a:ext uri="{FF2B5EF4-FFF2-40B4-BE49-F238E27FC236}">
                      <a16:creationId xmlns:a16="http://schemas.microsoft.com/office/drawing/2014/main" id="{1469CFF3-0842-47F4-9B10-254E74B094A4}"/>
                    </a:ext>
                  </a:extLst>
                </p:cNvPr>
                <p:cNvSpPr/>
                <p:nvPr userDrawn="1"/>
              </p:nvSpPr>
              <p:spPr>
                <a:xfrm>
                  <a:off x="12382500" y="4105152"/>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7</a:t>
                  </a:r>
                </a:p>
              </p:txBody>
            </p:sp>
            <p:sp>
              <p:nvSpPr>
                <p:cNvPr id="190" name="Rectangle 189">
                  <a:extLst>
                    <a:ext uri="{FF2B5EF4-FFF2-40B4-BE49-F238E27FC236}">
                      <a16:creationId xmlns:a16="http://schemas.microsoft.com/office/drawing/2014/main" id="{20EFBA55-4FFC-43E2-856A-C51551C8D589}"/>
                    </a:ext>
                  </a:extLst>
                </p:cNvPr>
                <p:cNvSpPr/>
                <p:nvPr userDrawn="1"/>
              </p:nvSpPr>
              <p:spPr>
                <a:xfrm>
                  <a:off x="12382500" y="4729609"/>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8</a:t>
                  </a:r>
                </a:p>
              </p:txBody>
            </p:sp>
            <p:sp>
              <p:nvSpPr>
                <p:cNvPr id="191" name="Rectangle 190">
                  <a:extLst>
                    <a:ext uri="{FF2B5EF4-FFF2-40B4-BE49-F238E27FC236}">
                      <a16:creationId xmlns:a16="http://schemas.microsoft.com/office/drawing/2014/main" id="{C92C2E8A-1682-4247-8617-BC1D5C57E0A3}"/>
                    </a:ext>
                  </a:extLst>
                </p:cNvPr>
                <p:cNvSpPr/>
                <p:nvPr userDrawn="1"/>
              </p:nvSpPr>
              <p:spPr>
                <a:xfrm>
                  <a:off x="12382500" y="5354066"/>
                  <a:ext cx="54864" cy="521208"/>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9</a:t>
                  </a:r>
                </a:p>
              </p:txBody>
            </p:sp>
            <p:sp>
              <p:nvSpPr>
                <p:cNvPr id="192" name="Rectangle 191">
                  <a:extLst>
                    <a:ext uri="{FF2B5EF4-FFF2-40B4-BE49-F238E27FC236}">
                      <a16:creationId xmlns:a16="http://schemas.microsoft.com/office/drawing/2014/main" id="{A6794C73-623C-4A5C-8721-5D3470D83DBD}"/>
                    </a:ext>
                  </a:extLst>
                </p:cNvPr>
                <p:cNvSpPr/>
                <p:nvPr userDrawn="1"/>
              </p:nvSpPr>
              <p:spPr>
                <a:xfrm>
                  <a:off x="12382500" y="5984367"/>
                  <a:ext cx="54864" cy="420624"/>
                </a:xfrm>
                <a:prstGeom prst="rect">
                  <a:avLst/>
                </a:prstGeom>
                <a:solidFill>
                  <a:srgbClr val="CBCDCB">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GB" sz="1200">
                      <a:solidFill>
                        <a:srgbClr val="7F8480"/>
                      </a:solidFill>
                    </a:rPr>
                    <a:t>10</a:t>
                  </a:r>
                </a:p>
              </p:txBody>
            </p:sp>
          </p:grpSp>
          <p:grpSp>
            <p:nvGrpSpPr>
              <p:cNvPr id="165" name="Group 164">
                <a:extLst>
                  <a:ext uri="{FF2B5EF4-FFF2-40B4-BE49-F238E27FC236}">
                    <a16:creationId xmlns:a16="http://schemas.microsoft.com/office/drawing/2014/main" id="{5A596F88-0257-450D-AA65-DBAB62BCB5E3}"/>
                  </a:ext>
                </a:extLst>
              </p:cNvPr>
              <p:cNvGrpSpPr/>
              <p:nvPr userDrawn="1"/>
            </p:nvGrpSpPr>
            <p:grpSpPr>
              <a:xfrm>
                <a:off x="12514706" y="452438"/>
                <a:ext cx="60960" cy="1046161"/>
                <a:chOff x="12514706" y="452438"/>
                <a:chExt cx="60960" cy="1046161"/>
              </a:xfrm>
            </p:grpSpPr>
            <p:sp>
              <p:nvSpPr>
                <p:cNvPr id="180" name="Rectangle 179">
                  <a:extLst>
                    <a:ext uri="{FF2B5EF4-FFF2-40B4-BE49-F238E27FC236}">
                      <a16:creationId xmlns:a16="http://schemas.microsoft.com/office/drawing/2014/main" id="{1B79498A-48A9-4FC4-82A8-6E5380470E94}"/>
                    </a:ext>
                  </a:extLst>
                </p:cNvPr>
                <p:cNvSpPr/>
                <p:nvPr userDrawn="1"/>
              </p:nvSpPr>
              <p:spPr>
                <a:xfrm>
                  <a:off x="12514706" y="452438"/>
                  <a:ext cx="60960" cy="423862"/>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marL="0" lvl="0" algn="l" eaLnBrk="1" hangingPunct="1">
                    <a:spcBef>
                      <a:spcPts val="1200"/>
                    </a:spcBef>
                    <a:spcAft>
                      <a:spcPts val="300"/>
                    </a:spcAft>
                  </a:pPr>
                  <a:r>
                    <a:rPr lang="en-GB" sz="1200">
                      <a:solidFill>
                        <a:srgbClr val="AD2A2A"/>
                      </a:solidFill>
                    </a:rPr>
                    <a:t>-2 </a:t>
                  </a:r>
                  <a:r>
                    <a:rPr lang="en-GB" sz="1000">
                      <a:solidFill>
                        <a:srgbClr val="AD2A2A"/>
                      </a:solidFill>
                      <a:latin typeface="Barlow Condensed" panose="00000506000000000000" pitchFamily="2" charset="0"/>
                      <a:ea typeface="+mn-ea"/>
                      <a:cs typeface="+mn-cs"/>
                    </a:rPr>
                    <a:t>(0.46” / 1.17 cm tall)</a:t>
                  </a:r>
                </a:p>
              </p:txBody>
            </p:sp>
            <p:sp>
              <p:nvSpPr>
                <p:cNvPr id="181" name="Rectangle 180">
                  <a:extLst>
                    <a:ext uri="{FF2B5EF4-FFF2-40B4-BE49-F238E27FC236}">
                      <a16:creationId xmlns:a16="http://schemas.microsoft.com/office/drawing/2014/main" id="{F059ED0D-1200-40CC-878E-A8BA7E846FF2}"/>
                    </a:ext>
                  </a:extLst>
                </p:cNvPr>
                <p:cNvSpPr/>
                <p:nvPr userDrawn="1"/>
              </p:nvSpPr>
              <p:spPr>
                <a:xfrm>
                  <a:off x="12514706" y="975268"/>
                  <a:ext cx="60960" cy="523331"/>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marL="0" lvl="0" algn="l" eaLnBrk="1" hangingPunct="1">
                    <a:spcBef>
                      <a:spcPts val="1200"/>
                    </a:spcBef>
                    <a:spcAft>
                      <a:spcPts val="300"/>
                    </a:spcAft>
                  </a:pPr>
                  <a:r>
                    <a:rPr lang="en-GB" sz="1200">
                      <a:solidFill>
                        <a:srgbClr val="AD2A2A"/>
                      </a:solidFill>
                    </a:rPr>
                    <a:t>-1 </a:t>
                  </a:r>
                  <a:r>
                    <a:rPr lang="en-GB" sz="1000">
                      <a:solidFill>
                        <a:srgbClr val="AD2A2A"/>
                      </a:solidFill>
                      <a:latin typeface="Barlow Condensed" panose="00000506000000000000" pitchFamily="2" charset="0"/>
                      <a:ea typeface="+mn-ea"/>
                      <a:cs typeface="+mn-cs"/>
                    </a:rPr>
                    <a:t>(0.57” / 1.45 cm tall)</a:t>
                  </a:r>
                </a:p>
              </p:txBody>
            </p:sp>
          </p:grpSp>
          <p:grpSp>
            <p:nvGrpSpPr>
              <p:cNvPr id="167" name="Group 166">
                <a:extLst>
                  <a:ext uri="{FF2B5EF4-FFF2-40B4-BE49-F238E27FC236}">
                    <a16:creationId xmlns:a16="http://schemas.microsoft.com/office/drawing/2014/main" id="{387E8B4E-C362-4027-8470-4EB87092DF9C}"/>
                  </a:ext>
                </a:extLst>
              </p:cNvPr>
              <p:cNvGrpSpPr/>
              <p:nvPr userDrawn="1"/>
            </p:nvGrpSpPr>
            <p:grpSpPr>
              <a:xfrm>
                <a:off x="12514707" y="1607324"/>
                <a:ext cx="54864" cy="4797667"/>
                <a:chOff x="12514707" y="1607324"/>
                <a:chExt cx="54864" cy="4797667"/>
              </a:xfrm>
            </p:grpSpPr>
            <p:sp>
              <p:nvSpPr>
                <p:cNvPr id="168" name="Rectangle 167">
                  <a:extLst>
                    <a:ext uri="{FF2B5EF4-FFF2-40B4-BE49-F238E27FC236}">
                      <a16:creationId xmlns:a16="http://schemas.microsoft.com/office/drawing/2014/main" id="{EB2EA5F7-954E-4A4A-AAF3-501B0E06123D}"/>
                    </a:ext>
                  </a:extLst>
                </p:cNvPr>
                <p:cNvSpPr/>
                <p:nvPr userDrawn="1"/>
              </p:nvSpPr>
              <p:spPr>
                <a:xfrm>
                  <a:off x="12514707" y="1607324"/>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a:solidFill>
                        <a:srgbClr val="012A2D"/>
                      </a:solidFill>
                    </a:rPr>
                    <a:t>1</a:t>
                  </a:r>
                </a:p>
              </p:txBody>
            </p:sp>
            <p:sp>
              <p:nvSpPr>
                <p:cNvPr id="169" name="Rectangle 168">
                  <a:extLst>
                    <a:ext uri="{FF2B5EF4-FFF2-40B4-BE49-F238E27FC236}">
                      <a16:creationId xmlns:a16="http://schemas.microsoft.com/office/drawing/2014/main" id="{186DED2D-B945-4FD2-89B0-76AEA2C9F340}"/>
                    </a:ext>
                  </a:extLst>
                </p:cNvPr>
                <p:cNvSpPr/>
                <p:nvPr userDrawn="1"/>
              </p:nvSpPr>
              <p:spPr>
                <a:xfrm>
                  <a:off x="12514707" y="2231781"/>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a:solidFill>
                        <a:srgbClr val="012A2D"/>
                      </a:solidFill>
                    </a:rPr>
                    <a:t>2</a:t>
                  </a:r>
                </a:p>
              </p:txBody>
            </p:sp>
            <p:sp>
              <p:nvSpPr>
                <p:cNvPr id="171" name="Rectangle 170">
                  <a:extLst>
                    <a:ext uri="{FF2B5EF4-FFF2-40B4-BE49-F238E27FC236}">
                      <a16:creationId xmlns:a16="http://schemas.microsoft.com/office/drawing/2014/main" id="{18C73F64-E8B2-4619-A402-351704785582}"/>
                    </a:ext>
                  </a:extLst>
                </p:cNvPr>
                <p:cNvSpPr/>
                <p:nvPr userDrawn="1"/>
              </p:nvSpPr>
              <p:spPr>
                <a:xfrm>
                  <a:off x="12514707" y="2856238"/>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a:solidFill>
                        <a:srgbClr val="012A2D"/>
                      </a:solidFill>
                    </a:rPr>
                    <a:t>3</a:t>
                  </a:r>
                </a:p>
              </p:txBody>
            </p:sp>
            <p:sp>
              <p:nvSpPr>
                <p:cNvPr id="174" name="Rectangle 173">
                  <a:extLst>
                    <a:ext uri="{FF2B5EF4-FFF2-40B4-BE49-F238E27FC236}">
                      <a16:creationId xmlns:a16="http://schemas.microsoft.com/office/drawing/2014/main" id="{D6531FA6-18DF-46D3-BFAC-F760943CC9C2}"/>
                    </a:ext>
                  </a:extLst>
                </p:cNvPr>
                <p:cNvSpPr/>
                <p:nvPr userDrawn="1"/>
              </p:nvSpPr>
              <p:spPr>
                <a:xfrm>
                  <a:off x="12514707" y="3480695"/>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a:solidFill>
                        <a:srgbClr val="012A2D"/>
                      </a:solidFill>
                    </a:rPr>
                    <a:t>4</a:t>
                  </a:r>
                </a:p>
              </p:txBody>
            </p:sp>
            <p:sp>
              <p:nvSpPr>
                <p:cNvPr id="176" name="Rectangle 175">
                  <a:extLst>
                    <a:ext uri="{FF2B5EF4-FFF2-40B4-BE49-F238E27FC236}">
                      <a16:creationId xmlns:a16="http://schemas.microsoft.com/office/drawing/2014/main" id="{3D6CD6ED-9BC8-49C4-ACF5-FD97FD387258}"/>
                    </a:ext>
                  </a:extLst>
                </p:cNvPr>
                <p:cNvSpPr/>
                <p:nvPr userDrawn="1"/>
              </p:nvSpPr>
              <p:spPr>
                <a:xfrm>
                  <a:off x="12514707" y="4105152"/>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a:solidFill>
                        <a:srgbClr val="012A2D"/>
                      </a:solidFill>
                    </a:rPr>
                    <a:t>5</a:t>
                  </a:r>
                </a:p>
              </p:txBody>
            </p:sp>
            <p:sp>
              <p:nvSpPr>
                <p:cNvPr id="177" name="Rectangle 176">
                  <a:extLst>
                    <a:ext uri="{FF2B5EF4-FFF2-40B4-BE49-F238E27FC236}">
                      <a16:creationId xmlns:a16="http://schemas.microsoft.com/office/drawing/2014/main" id="{71B83054-29EA-429E-883A-9604B4DC00FC}"/>
                    </a:ext>
                  </a:extLst>
                </p:cNvPr>
                <p:cNvSpPr/>
                <p:nvPr userDrawn="1"/>
              </p:nvSpPr>
              <p:spPr>
                <a:xfrm>
                  <a:off x="12514707" y="4729609"/>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a:solidFill>
                        <a:srgbClr val="012A2D"/>
                      </a:solidFill>
                    </a:rPr>
                    <a:t>6</a:t>
                  </a:r>
                </a:p>
              </p:txBody>
            </p:sp>
            <p:sp>
              <p:nvSpPr>
                <p:cNvPr id="178" name="Rectangle 177">
                  <a:extLst>
                    <a:ext uri="{FF2B5EF4-FFF2-40B4-BE49-F238E27FC236}">
                      <a16:creationId xmlns:a16="http://schemas.microsoft.com/office/drawing/2014/main" id="{3B5C1683-7AD4-4B1D-9C8E-8A7FCF50D82C}"/>
                    </a:ext>
                  </a:extLst>
                </p:cNvPr>
                <p:cNvSpPr/>
                <p:nvPr userDrawn="1"/>
              </p:nvSpPr>
              <p:spPr>
                <a:xfrm>
                  <a:off x="12514707" y="5354066"/>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GB" sz="1200">
                      <a:solidFill>
                        <a:srgbClr val="012A2D"/>
                      </a:solidFill>
                    </a:rPr>
                    <a:t>7 </a:t>
                  </a:r>
                  <a:r>
                    <a:rPr kumimoji="0" lang="en-GB" sz="1000" b="0" i="0" u="none" strike="noStrike" kern="0" cap="none" spc="0" normalizeH="0" baseline="0" noProof="0">
                      <a:ln>
                        <a:noFill/>
                      </a:ln>
                      <a:solidFill>
                        <a:srgbClr val="012A2D"/>
                      </a:solidFill>
                      <a:effectLst/>
                      <a:uLnTx/>
                      <a:uFillTx/>
                      <a:latin typeface="Barlow Condensed" panose="00000506000000000000" pitchFamily="2" charset="0"/>
                      <a:ea typeface="+mn-ea"/>
                      <a:cs typeface="+mn-cs"/>
                    </a:rPr>
                    <a:t>(0.57” / 1.45 cm tall)</a:t>
                  </a:r>
                  <a:endParaRPr lang="en-GB" sz="1200">
                    <a:solidFill>
                      <a:srgbClr val="012A2D"/>
                    </a:solidFill>
                  </a:endParaRPr>
                </a:p>
              </p:txBody>
            </p:sp>
            <p:sp>
              <p:nvSpPr>
                <p:cNvPr id="179" name="Rectangle 178">
                  <a:extLst>
                    <a:ext uri="{FF2B5EF4-FFF2-40B4-BE49-F238E27FC236}">
                      <a16:creationId xmlns:a16="http://schemas.microsoft.com/office/drawing/2014/main" id="{7065EA24-94C0-404E-9043-43D6FE9F30B7}"/>
                    </a:ext>
                  </a:extLst>
                </p:cNvPr>
                <p:cNvSpPr/>
                <p:nvPr userDrawn="1"/>
              </p:nvSpPr>
              <p:spPr>
                <a:xfrm>
                  <a:off x="12514707" y="5984367"/>
                  <a:ext cx="54864" cy="42062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marL="0" marR="0" lvl="0" indent="0" algn="l" defTabSz="914400" eaLnBrk="1" fontAlgn="auto" latinLnBrk="0" hangingPunct="1">
                    <a:lnSpc>
                      <a:spcPct val="100000"/>
                    </a:lnSpc>
                    <a:spcBef>
                      <a:spcPts val="1200"/>
                    </a:spcBef>
                    <a:spcAft>
                      <a:spcPts val="300"/>
                    </a:spcAft>
                    <a:buClrTx/>
                    <a:buSzTx/>
                    <a:buFontTx/>
                    <a:buNone/>
                    <a:tabLst/>
                    <a:defRPr/>
                  </a:pPr>
                  <a:r>
                    <a:rPr lang="en-GB" sz="1200">
                      <a:solidFill>
                        <a:srgbClr val="012A2D"/>
                      </a:solidFill>
                    </a:rPr>
                    <a:t>8</a:t>
                  </a:r>
                  <a:r>
                    <a:rPr kumimoji="0" lang="en-GB" sz="1200" b="0" i="0" u="none" strike="noStrike" kern="0" cap="none" spc="0" normalizeH="0" baseline="0" noProof="0">
                      <a:ln>
                        <a:noFill/>
                      </a:ln>
                      <a:solidFill>
                        <a:srgbClr val="012A2D"/>
                      </a:solidFill>
                      <a:effectLst/>
                      <a:uLnTx/>
                      <a:uFillTx/>
                      <a:latin typeface="Calibre"/>
                      <a:ea typeface="+mn-ea"/>
                      <a:cs typeface="+mn-cs"/>
                    </a:rPr>
                    <a:t> </a:t>
                  </a:r>
                  <a:r>
                    <a:rPr kumimoji="0" lang="en-GB" sz="1000" b="0" i="0" u="none" strike="noStrike" kern="0" cap="none" spc="0" normalizeH="0" baseline="0" noProof="0">
                      <a:ln>
                        <a:noFill/>
                      </a:ln>
                      <a:solidFill>
                        <a:srgbClr val="012A2D"/>
                      </a:solidFill>
                      <a:effectLst/>
                      <a:uLnTx/>
                      <a:uFillTx/>
                      <a:latin typeface="Barlow Condensed" panose="00000506000000000000" pitchFamily="2" charset="0"/>
                      <a:ea typeface="+mn-ea"/>
                      <a:cs typeface="+mn-cs"/>
                    </a:rPr>
                    <a:t>(0.46” / 1.17 cm tall)</a:t>
                  </a:r>
                </a:p>
              </p:txBody>
            </p:sp>
          </p:grpSp>
        </p:grpSp>
      </p:grpSp>
      <p:pic>
        <p:nvPicPr>
          <p:cNvPr id="5" name="Graphic 4">
            <a:extLst>
              <a:ext uri="{FF2B5EF4-FFF2-40B4-BE49-F238E27FC236}">
                <a16:creationId xmlns:a16="http://schemas.microsoft.com/office/drawing/2014/main" id="{72A0E5A7-8353-7BFB-E8D2-4ED968E089E5}"/>
              </a:ext>
            </a:extLst>
          </p:cNvPr>
          <p:cNvPicPr>
            <a:picLocks noChangeAspect="1"/>
          </p:cNvPicPr>
          <p:nvPr userDrawn="1"/>
        </p:nvPicPr>
        <p:blipFill>
          <a:blip r:embed="rId107">
            <a:extLst>
              <a:ext uri="{96DAC541-7B7A-43D3-8B79-37D633B846F1}">
                <asvg:svgBlip xmlns:asvg="http://schemas.microsoft.com/office/drawing/2016/SVG/main" r:embed="rId108"/>
              </a:ext>
            </a:extLst>
          </a:blip>
          <a:stretch>
            <a:fillRect/>
          </a:stretch>
        </p:blipFill>
        <p:spPr>
          <a:xfrm>
            <a:off x="14088888" y="0"/>
            <a:ext cx="2019300" cy="3267075"/>
          </a:xfrm>
          <a:prstGeom prst="rect">
            <a:avLst/>
          </a:prstGeom>
        </p:spPr>
      </p:pic>
      <p:pic>
        <p:nvPicPr>
          <p:cNvPr id="8" name="Graphic 7">
            <a:extLst>
              <a:ext uri="{FF2B5EF4-FFF2-40B4-BE49-F238E27FC236}">
                <a16:creationId xmlns:a16="http://schemas.microsoft.com/office/drawing/2014/main" id="{70D67EB9-4EE9-D0EE-DC3E-38B0895DC5DB}"/>
              </a:ext>
            </a:extLst>
          </p:cNvPr>
          <p:cNvPicPr>
            <a:picLocks noChangeAspect="1"/>
          </p:cNvPicPr>
          <p:nvPr userDrawn="1"/>
        </p:nvPicPr>
        <p:blipFill>
          <a:blip r:embed="rId109">
            <a:extLst>
              <a:ext uri="{28A0092B-C50C-407E-A947-70E740481C1C}">
                <a14:useLocalDpi xmlns:a14="http://schemas.microsoft.com/office/drawing/2010/main"/>
              </a:ext>
              <a:ext uri="{96DAC541-7B7A-43D3-8B79-37D633B846F1}">
                <asvg:svgBlip xmlns:asvg="http://schemas.microsoft.com/office/drawing/2016/SVG/main" r:embed="rId110"/>
              </a:ext>
            </a:extLst>
          </a:blip>
          <a:stretch>
            <a:fillRect/>
          </a:stretch>
        </p:blipFill>
        <p:spPr>
          <a:xfrm>
            <a:off x="14088888" y="3429000"/>
            <a:ext cx="771525" cy="190500"/>
          </a:xfrm>
          <a:prstGeom prst="rect">
            <a:avLst/>
          </a:prstGeom>
        </p:spPr>
      </p:pic>
      <p:pic>
        <p:nvPicPr>
          <p:cNvPr id="9" name="Graphic 8">
            <a:extLst>
              <a:ext uri="{FF2B5EF4-FFF2-40B4-BE49-F238E27FC236}">
                <a16:creationId xmlns:a16="http://schemas.microsoft.com/office/drawing/2014/main" id="{0CDB9CA4-3AF2-DE87-7412-75D5202AA74D}"/>
              </a:ext>
            </a:extLst>
          </p:cNvPr>
          <p:cNvPicPr>
            <a:picLocks noChangeAspect="1"/>
          </p:cNvPicPr>
          <p:nvPr userDrawn="1"/>
        </p:nvPicPr>
        <p:blipFill>
          <a:blip r:embed="rId111">
            <a:extLst>
              <a:ext uri="{28A0092B-C50C-407E-A947-70E740481C1C}">
                <a14:useLocalDpi xmlns:a14="http://schemas.microsoft.com/office/drawing/2010/main"/>
              </a:ext>
              <a:ext uri="{96DAC541-7B7A-43D3-8B79-37D633B846F1}">
                <asvg:svgBlip xmlns:asvg="http://schemas.microsoft.com/office/drawing/2016/SVG/main" r:embed="rId112"/>
              </a:ext>
            </a:extLst>
          </a:blip>
          <a:stretch>
            <a:fillRect/>
          </a:stretch>
        </p:blipFill>
        <p:spPr>
          <a:xfrm>
            <a:off x="14088888" y="3729831"/>
            <a:ext cx="771525" cy="190500"/>
          </a:xfrm>
          <a:prstGeom prst="rect">
            <a:avLst/>
          </a:prstGeom>
        </p:spPr>
      </p:pic>
    </p:spTree>
    <p:extLst>
      <p:ext uri="{BB962C8B-B14F-4D97-AF65-F5344CB8AC3E}">
        <p14:creationId xmlns:p14="http://schemas.microsoft.com/office/powerpoint/2010/main" val="201101775"/>
      </p:ext>
    </p:extLst>
  </p:cSld>
  <p:clrMap bg1="lt1" tx1="dk1" bg2="lt2" tx2="dk2" accent1="accent1" accent2="accent2" accent3="accent3" accent4="accent4" accent5="accent5" accent6="accent6" hlink="hlink" folHlink="folHlink"/>
  <p:sldLayoutIdLst>
    <p:sldLayoutId id="2147484562" r:id="rId1"/>
    <p:sldLayoutId id="2147484496" r:id="rId2"/>
    <p:sldLayoutId id="2147484563" r:id="rId3"/>
    <p:sldLayoutId id="2147484497" r:id="rId4"/>
    <p:sldLayoutId id="2147484492" r:id="rId5"/>
    <p:sldLayoutId id="2147484571" r:id="rId6"/>
    <p:sldLayoutId id="2147484494" r:id="rId7"/>
    <p:sldLayoutId id="2147484572" r:id="rId8"/>
    <p:sldLayoutId id="2147484564" r:id="rId9"/>
    <p:sldLayoutId id="2147484565" r:id="rId10"/>
    <p:sldLayoutId id="2147484566" r:id="rId11"/>
    <p:sldLayoutId id="2147484567" r:id="rId12"/>
    <p:sldLayoutId id="2147484573" r:id="rId13"/>
    <p:sldLayoutId id="2147484574" r:id="rId14"/>
    <p:sldLayoutId id="2147484575" r:id="rId15"/>
    <p:sldLayoutId id="2147484576" r:id="rId16"/>
    <p:sldLayoutId id="2147484666" r:id="rId17"/>
    <p:sldLayoutId id="2147484667" r:id="rId18"/>
    <p:sldLayoutId id="2147484559" r:id="rId19"/>
    <p:sldLayoutId id="2147484560" r:id="rId20"/>
    <p:sldLayoutId id="2147484561" r:id="rId21"/>
    <p:sldLayoutId id="2147484659" r:id="rId22"/>
    <p:sldLayoutId id="2147484660" r:id="rId23"/>
    <p:sldLayoutId id="2147484661" r:id="rId24"/>
    <p:sldLayoutId id="2147484577" r:id="rId25"/>
    <p:sldLayoutId id="2147484578" r:id="rId26"/>
    <p:sldLayoutId id="2147484579" r:id="rId27"/>
    <p:sldLayoutId id="2147484662" r:id="rId28"/>
    <p:sldLayoutId id="2147484663" r:id="rId29"/>
    <p:sldLayoutId id="2147484664" r:id="rId30"/>
    <p:sldLayoutId id="2147484554" r:id="rId31"/>
    <p:sldLayoutId id="2147484555" r:id="rId32"/>
    <p:sldLayoutId id="2147484556" r:id="rId33"/>
    <p:sldLayoutId id="2147484505" r:id="rId34"/>
    <p:sldLayoutId id="2147484506" r:id="rId35"/>
    <p:sldLayoutId id="2147484507" r:id="rId36"/>
    <p:sldLayoutId id="2147484557" r:id="rId37"/>
    <p:sldLayoutId id="2147484558" r:id="rId38"/>
    <p:sldLayoutId id="2147484508" r:id="rId39"/>
    <p:sldLayoutId id="2147484629" r:id="rId40"/>
    <p:sldLayoutId id="2147484631" r:id="rId41"/>
    <p:sldLayoutId id="2147484633" r:id="rId42"/>
    <p:sldLayoutId id="2147484645" r:id="rId43"/>
    <p:sldLayoutId id="2147484634" r:id="rId44"/>
    <p:sldLayoutId id="2147484639" r:id="rId45"/>
    <p:sldLayoutId id="2147484635" r:id="rId46"/>
    <p:sldLayoutId id="2147484641" r:id="rId47"/>
    <p:sldLayoutId id="2147484643" r:id="rId48"/>
    <p:sldLayoutId id="2147484630" r:id="rId49"/>
    <p:sldLayoutId id="2147484632" r:id="rId50"/>
    <p:sldLayoutId id="2147484636" r:id="rId51"/>
    <p:sldLayoutId id="2147484646" r:id="rId52"/>
    <p:sldLayoutId id="2147484637" r:id="rId53"/>
    <p:sldLayoutId id="2147484640" r:id="rId54"/>
    <p:sldLayoutId id="2147484638" r:id="rId55"/>
    <p:sldLayoutId id="2147484642" r:id="rId56"/>
    <p:sldLayoutId id="2147484644" r:id="rId57"/>
    <p:sldLayoutId id="2147484611" r:id="rId58"/>
    <p:sldLayoutId id="2147484613" r:id="rId59"/>
    <p:sldLayoutId id="2147484612" r:id="rId60"/>
    <p:sldLayoutId id="2147484615" r:id="rId61"/>
    <p:sldLayoutId id="2147484614" r:id="rId62"/>
    <p:sldLayoutId id="2147484616" r:id="rId63"/>
    <p:sldLayoutId id="2147484617" r:id="rId64"/>
    <p:sldLayoutId id="2147484618" r:id="rId65"/>
    <p:sldLayoutId id="2147484619" r:id="rId66"/>
    <p:sldLayoutId id="2147484620" r:id="rId67"/>
    <p:sldLayoutId id="2147484627" r:id="rId68"/>
    <p:sldLayoutId id="2147484628" r:id="rId69"/>
    <p:sldLayoutId id="2147484665" r:id="rId70"/>
    <p:sldLayoutId id="2147484621" r:id="rId71"/>
    <p:sldLayoutId id="2147484622" r:id="rId72"/>
    <p:sldLayoutId id="2147484658" r:id="rId73"/>
    <p:sldLayoutId id="2147484623" r:id="rId74"/>
    <p:sldLayoutId id="2147484624" r:id="rId75"/>
    <p:sldLayoutId id="2147484625" r:id="rId76"/>
    <p:sldLayoutId id="2147484626" r:id="rId77"/>
    <p:sldLayoutId id="2147484610" r:id="rId78"/>
    <p:sldLayoutId id="2147484609" r:id="rId79"/>
    <p:sldLayoutId id="2147484608" r:id="rId80"/>
    <p:sldLayoutId id="2147484650" r:id="rId81"/>
    <p:sldLayoutId id="2147484652" r:id="rId82"/>
    <p:sldLayoutId id="2147484653" r:id="rId83"/>
    <p:sldLayoutId id="2147484654" r:id="rId84"/>
    <p:sldLayoutId id="2147484656" r:id="rId85"/>
    <p:sldLayoutId id="2147484657" r:id="rId86"/>
    <p:sldLayoutId id="2147484600" r:id="rId87"/>
    <p:sldLayoutId id="2147484605" r:id="rId88"/>
    <p:sldLayoutId id="2147484602" r:id="rId89"/>
    <p:sldLayoutId id="2147484603" r:id="rId90"/>
    <p:sldLayoutId id="2147484604" r:id="rId91"/>
    <p:sldLayoutId id="2147484606" r:id="rId92"/>
    <p:sldLayoutId id="2147484647" r:id="rId93"/>
    <p:sldLayoutId id="2147484648" r:id="rId94"/>
    <p:sldLayoutId id="2147484649" r:id="rId95"/>
    <p:sldLayoutId id="2147484607" r:id="rId96"/>
    <p:sldLayoutId id="2147484668" r:id="rId97"/>
    <p:sldLayoutId id="2147484669" r:id="rId98"/>
    <p:sldLayoutId id="2147484674" r:id="rId99"/>
    <p:sldLayoutId id="2147484675" r:id="rId100"/>
    <p:sldLayoutId id="2147484676" r:id="rId101"/>
    <p:sldLayoutId id="2147484794" r:id="rId102"/>
    <p:sldLayoutId id="2147484795" r:id="rId103"/>
    <p:sldLayoutId id="2147484796" r:id="rId104"/>
    <p:sldLayoutId id="2147484797" r:id="rId105"/>
  </p:sldLayoutIdLst>
  <p:hf hdr="0" dt="0"/>
  <p:txStyles>
    <p:titleStyle>
      <a:lvl1pPr eaLnBrk="1" hangingPunct="1">
        <a:lnSpc>
          <a:spcPct val="90000"/>
        </a:lnSpc>
        <a:defRPr sz="2800" kern="1200" baseline="0">
          <a:solidFill>
            <a:schemeClr val="tx1"/>
          </a:solidFill>
          <a:latin typeface="+mj-lt"/>
          <a:ea typeface="+mj-ea"/>
          <a:cs typeface="+mj-cs"/>
        </a:defRPr>
      </a:lvl1pPr>
    </p:titleStyle>
    <p:body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p:bodyStyle>
    <p:otherStyle>
      <a:lvl1pPr marL="0" eaLnBrk="1" hangingPunct="1">
        <a:defRPr sz="1200" kern="1200">
          <a:latin typeface="+mn-lt"/>
          <a:ea typeface="+mn-ea"/>
          <a:cs typeface="+mn-cs"/>
        </a:defRPr>
      </a:lvl1pPr>
      <a:lvl2pPr marL="0" eaLnBrk="1" hangingPunct="1">
        <a:defRPr sz="1000" kern="1200">
          <a:latin typeface="+mn-lt"/>
          <a:ea typeface="+mn-ea"/>
          <a:cs typeface="+mn-cs"/>
        </a:defRPr>
      </a:lvl2pPr>
      <a:lvl3pPr marL="114300" indent="-114300" eaLnBrk="1" hangingPunct="1">
        <a:buFont typeface="+mn-lt" panose="04000400000000000000" pitchFamily="82" charset="0"/>
        <a:buChar char="–"/>
        <a:defRPr sz="1000" kern="1200">
          <a:latin typeface="+mn-lt"/>
          <a:ea typeface="+mn-ea"/>
          <a:cs typeface="+mn-cs"/>
        </a:defRPr>
      </a:lvl3pPr>
      <a:lvl4pPr marL="228600" indent="-114300" eaLnBrk="1" hangingPunct="1">
        <a:buFont typeface="+mn-lt" panose="04000400000000000000" pitchFamily="82" charset="0"/>
        <a:buChar char="–"/>
        <a:defRPr sz="1000" kern="1000">
          <a:latin typeface="+mn-lt"/>
          <a:ea typeface="+mn-ea"/>
          <a:cs typeface="+mn-cs"/>
        </a:defRPr>
      </a:lvl4pPr>
      <a:lvl5pPr marL="342900" indent="-114300" eaLnBrk="1" hangingPunct="1">
        <a:buFont typeface="+mn-lt" panose="04000400000000000000" pitchFamily="82" charset="0"/>
        <a:buChar char="–"/>
        <a:defRPr sz="900" kern="1000">
          <a:latin typeface="+mn-lt"/>
          <a:ea typeface="+mn-ea"/>
          <a:cs typeface="+mn-cs"/>
        </a:defRPr>
      </a:lvl5pPr>
      <a:lvl6pPr marL="0" eaLnBrk="1" hangingPunct="1">
        <a:defRPr sz="900" kern="900">
          <a:latin typeface="+mn-lt"/>
          <a:ea typeface="+mn-ea"/>
          <a:cs typeface="+mn-cs"/>
        </a:defRPr>
      </a:lvl6pPr>
      <a:lvl7pPr marL="0" eaLnBrk="1" hangingPunct="1">
        <a:defRPr sz="900" kern="900">
          <a:latin typeface="+mn-lt"/>
          <a:ea typeface="+mn-ea"/>
          <a:cs typeface="+mn-cs"/>
        </a:defRPr>
      </a:lvl7pPr>
      <a:lvl8pPr marL="0" eaLnBrk="1" hangingPunct="1">
        <a:defRPr sz="900" kern="900">
          <a:latin typeface="+mn-lt"/>
          <a:ea typeface="+mn-ea"/>
          <a:cs typeface="+mn-cs"/>
        </a:defRPr>
      </a:lvl8pPr>
      <a:lvl9pPr marL="0" eaLnBrk="1" hangingPunct="1">
        <a:defRPr sz="900" kern="900">
          <a:latin typeface="+mn-lt"/>
          <a:ea typeface="+mn-ea"/>
          <a:cs typeface="+mn-cs"/>
        </a:defRPr>
      </a:lvl9pPr>
    </p:otherStyle>
  </p:txStyles>
  <p:extLst>
    <p:ext uri="{27BBF7A9-308A-43DC-89C8-2F10F3537804}">
      <p15:sldGuideLst xmlns:p15="http://schemas.microsoft.com/office/powerpoint/2012/main">
        <p15:guide id="1" orient="horz" userDrawn="1">
          <p15:clr>
            <a:srgbClr val="F26B43"/>
          </p15:clr>
        </p15:guide>
        <p15:guide id="2" orient="horz" pos="222" userDrawn="1">
          <p15:clr>
            <a:srgbClr val="F26B43"/>
          </p15:clr>
        </p15:guide>
        <p15:guide id="3" pos="7421" userDrawn="1">
          <p15:clr>
            <a:srgbClr val="F26B43"/>
          </p15:clr>
        </p15:guide>
        <p15:guide id="4" pos="7680" userDrawn="1">
          <p15:clr>
            <a:srgbClr val="F26B43"/>
          </p15:clr>
        </p15:guide>
        <p15:guide id="5" pos="579" userDrawn="1">
          <p15:clr>
            <a:srgbClr val="F26B43"/>
          </p15:clr>
        </p15:guide>
        <p15:guide id="6" pos="643" userDrawn="1">
          <p15:clr>
            <a:srgbClr val="F26B43"/>
          </p15:clr>
        </p15:guide>
        <p15:guide id="7" pos="902" userDrawn="1">
          <p15:clr>
            <a:srgbClr val="F26B43"/>
          </p15:clr>
        </p15:guide>
        <p15:guide id="8" pos="965" userDrawn="1">
          <p15:clr>
            <a:srgbClr val="F26B43"/>
          </p15:clr>
        </p15:guide>
        <p15:guide id="9" pos="1225" userDrawn="1">
          <p15:clr>
            <a:srgbClr val="F26B43"/>
          </p15:clr>
        </p15:guide>
        <p15:guide id="10" pos="1288" userDrawn="1">
          <p15:clr>
            <a:srgbClr val="F26B43"/>
          </p15:clr>
        </p15:guide>
        <p15:guide id="11" pos="1548" userDrawn="1">
          <p15:clr>
            <a:srgbClr val="F26B43"/>
          </p15:clr>
        </p15:guide>
        <p15:guide id="12" pos="1611" userDrawn="1">
          <p15:clr>
            <a:srgbClr val="F26B43"/>
          </p15:clr>
        </p15:guide>
        <p15:guide id="13" pos="1870" userDrawn="1">
          <p15:clr>
            <a:srgbClr val="F26B43"/>
          </p15:clr>
        </p15:guide>
        <p15:guide id="14" pos="1934" userDrawn="1">
          <p15:clr>
            <a:srgbClr val="F26B43"/>
          </p15:clr>
        </p15:guide>
        <p15:guide id="15" pos="2193" userDrawn="1">
          <p15:clr>
            <a:srgbClr val="F26B43"/>
          </p15:clr>
        </p15:guide>
        <p15:guide id="16" pos="2257" userDrawn="1">
          <p15:clr>
            <a:srgbClr val="F26B43"/>
          </p15:clr>
        </p15:guide>
        <p15:guide id="17" pos="2516" userDrawn="1">
          <p15:clr>
            <a:srgbClr val="F26B43"/>
          </p15:clr>
        </p15:guide>
        <p15:guide id="18" pos="2579" userDrawn="1">
          <p15:clr>
            <a:srgbClr val="F26B43"/>
          </p15:clr>
        </p15:guide>
        <p15:guide id="19" pos="2839" userDrawn="1">
          <p15:clr>
            <a:srgbClr val="F26B43"/>
          </p15:clr>
        </p15:guide>
        <p15:guide id="20" pos="2902" userDrawn="1">
          <p15:clr>
            <a:srgbClr val="F26B43"/>
          </p15:clr>
        </p15:guide>
        <p15:guide id="21" pos="3162" userDrawn="1">
          <p15:clr>
            <a:srgbClr val="F26B43"/>
          </p15:clr>
        </p15:guide>
        <p15:guide id="22" pos="3225" userDrawn="1">
          <p15:clr>
            <a:srgbClr val="F26B43"/>
          </p15:clr>
        </p15:guide>
        <p15:guide id="23" pos="3485" userDrawn="1">
          <p15:clr>
            <a:srgbClr val="F26B43"/>
          </p15:clr>
        </p15:guide>
        <p15:guide id="24" pos="3548" userDrawn="1">
          <p15:clr>
            <a:srgbClr val="F26B43"/>
          </p15:clr>
        </p15:guide>
        <p15:guide id="25" pos="3807" userDrawn="1">
          <p15:clr>
            <a:srgbClr val="F26B43"/>
          </p15:clr>
        </p15:guide>
        <p15:guide id="26" pos="3871" userDrawn="1">
          <p15:clr>
            <a:srgbClr val="F26B43"/>
          </p15:clr>
        </p15:guide>
        <p15:guide id="27" pos="4130" userDrawn="1">
          <p15:clr>
            <a:srgbClr val="F26B43"/>
          </p15:clr>
        </p15:guide>
        <p15:guide id="28" pos="4193" userDrawn="1">
          <p15:clr>
            <a:srgbClr val="F26B43"/>
          </p15:clr>
        </p15:guide>
        <p15:guide id="29" pos="4453" userDrawn="1">
          <p15:clr>
            <a:srgbClr val="F26B43"/>
          </p15:clr>
        </p15:guide>
        <p15:guide id="30" pos="4516" userDrawn="1">
          <p15:clr>
            <a:srgbClr val="F26B43"/>
          </p15:clr>
        </p15:guide>
        <p15:guide id="31" pos="4776" userDrawn="1">
          <p15:clr>
            <a:srgbClr val="F26B43"/>
          </p15:clr>
        </p15:guide>
        <p15:guide id="32" pos="4839" userDrawn="1">
          <p15:clr>
            <a:srgbClr val="F26B43"/>
          </p15:clr>
        </p15:guide>
        <p15:guide id="33" pos="5099" userDrawn="1">
          <p15:clr>
            <a:srgbClr val="F26B43"/>
          </p15:clr>
        </p15:guide>
        <p15:guide id="34" pos="5162" userDrawn="1">
          <p15:clr>
            <a:srgbClr val="F26B43"/>
          </p15:clr>
        </p15:guide>
        <p15:guide id="35" pos="5421" userDrawn="1">
          <p15:clr>
            <a:srgbClr val="F26B43"/>
          </p15:clr>
        </p15:guide>
        <p15:guide id="36" pos="5485" userDrawn="1">
          <p15:clr>
            <a:srgbClr val="F26B43"/>
          </p15:clr>
        </p15:guide>
        <p15:guide id="37" pos="5744" userDrawn="1">
          <p15:clr>
            <a:srgbClr val="F26B43"/>
          </p15:clr>
        </p15:guide>
        <p15:guide id="38" pos="5807" userDrawn="1">
          <p15:clr>
            <a:srgbClr val="F26B43"/>
          </p15:clr>
        </p15:guide>
        <p15:guide id="39" pos="6067" userDrawn="1">
          <p15:clr>
            <a:srgbClr val="F26B43"/>
          </p15:clr>
        </p15:guide>
        <p15:guide id="40" pos="6130" userDrawn="1">
          <p15:clr>
            <a:srgbClr val="F26B43"/>
          </p15:clr>
        </p15:guide>
        <p15:guide id="41" pos="6390" userDrawn="1">
          <p15:clr>
            <a:srgbClr val="F26B43"/>
          </p15:clr>
        </p15:guide>
        <p15:guide id="42" pos="6453" userDrawn="1">
          <p15:clr>
            <a:srgbClr val="F26B43"/>
          </p15:clr>
        </p15:guide>
        <p15:guide id="43" pos="6713" userDrawn="1">
          <p15:clr>
            <a:srgbClr val="F26B43"/>
          </p15:clr>
        </p15:guide>
        <p15:guide id="44" pos="6776" userDrawn="1">
          <p15:clr>
            <a:srgbClr val="F26B43"/>
          </p15:clr>
        </p15:guide>
        <p15:guide id="45" pos="7035" userDrawn="1">
          <p15:clr>
            <a:srgbClr val="F26B43"/>
          </p15:clr>
        </p15:guide>
        <p15:guide id="46" pos="7099" userDrawn="1">
          <p15:clr>
            <a:srgbClr val="F26B43"/>
          </p15:clr>
        </p15:guide>
        <p15:guide id="47" pos="7358" userDrawn="1">
          <p15:clr>
            <a:srgbClr val="F26B43"/>
          </p15:clr>
        </p15:guide>
        <p15:guide id="49" orient="horz" pos="944" userDrawn="1">
          <p15:clr>
            <a:srgbClr val="F26B43"/>
          </p15:clr>
        </p15:guide>
        <p15:guide id="50" orient="horz" pos="1008" userDrawn="1">
          <p15:clr>
            <a:srgbClr val="F26B43"/>
          </p15:clr>
        </p15:guide>
        <p15:guide id="51" orient="horz" pos="1339" userDrawn="1">
          <p15:clr>
            <a:srgbClr val="F26B43"/>
          </p15:clr>
        </p15:guide>
        <p15:guide id="52" orient="horz" pos="1402" userDrawn="1">
          <p15:clr>
            <a:srgbClr val="F26B43"/>
          </p15:clr>
        </p15:guide>
        <p15:guide id="53" orient="horz" pos="1733" userDrawn="1">
          <p15:clr>
            <a:srgbClr val="F26B43"/>
          </p15:clr>
        </p15:guide>
        <p15:guide id="54" orient="horz" pos="1797" userDrawn="1">
          <p15:clr>
            <a:srgbClr val="F26B43"/>
          </p15:clr>
        </p15:guide>
        <p15:guide id="55" orient="horz" pos="2128" userDrawn="1">
          <p15:clr>
            <a:srgbClr val="F26B43"/>
          </p15:clr>
        </p15:guide>
        <p15:guide id="56" orient="horz" pos="2191" userDrawn="1">
          <p15:clr>
            <a:srgbClr val="F26B43"/>
          </p15:clr>
        </p15:guide>
        <p15:guide id="57" orient="horz" pos="2522" userDrawn="1">
          <p15:clr>
            <a:srgbClr val="F26B43"/>
          </p15:clr>
        </p15:guide>
        <p15:guide id="58" orient="horz" pos="2586" userDrawn="1">
          <p15:clr>
            <a:srgbClr val="F26B43"/>
          </p15:clr>
        </p15:guide>
        <p15:guide id="59" orient="horz" pos="2917" userDrawn="1">
          <p15:clr>
            <a:srgbClr val="F26B43"/>
          </p15:clr>
        </p15:guide>
        <p15:guide id="60" orient="horz" pos="2980" userDrawn="1">
          <p15:clr>
            <a:srgbClr val="F26B43"/>
          </p15:clr>
        </p15:guide>
        <p15:guide id="61" orient="horz" pos="3311" userDrawn="1">
          <p15:clr>
            <a:srgbClr val="F26B43"/>
          </p15:clr>
        </p15:guide>
        <p15:guide id="62" orient="horz" pos="3375" userDrawn="1">
          <p15:clr>
            <a:srgbClr val="F26B43"/>
          </p15:clr>
        </p15:guide>
        <p15:guide id="63" orient="horz" pos="552" userDrawn="1">
          <p15:clr>
            <a:srgbClr val="F26B43"/>
          </p15:clr>
        </p15:guide>
        <p15:guide id="64" orient="horz" pos="613" userDrawn="1">
          <p15:clr>
            <a:srgbClr val="F26B43"/>
          </p15:clr>
        </p15:guide>
        <p15:guide id="65" orient="horz" pos="4098" userDrawn="1">
          <p15:clr>
            <a:srgbClr val="F26B43"/>
          </p15:clr>
        </p15:guide>
        <p15:guide id="66" orient="horz" pos="4320" userDrawn="1">
          <p15:clr>
            <a:srgbClr val="F26B43"/>
          </p15:clr>
        </p15:guide>
        <p15:guide id="67" orient="horz" pos="3706" userDrawn="1">
          <p15:clr>
            <a:srgbClr val="F26B43"/>
          </p15:clr>
        </p15:guide>
        <p15:guide id="68" orient="horz" pos="3768" userDrawn="1">
          <p15:clr>
            <a:srgbClr val="F26B43"/>
          </p15:clr>
        </p15:guide>
        <p15:guide id="69" pos="320" userDrawn="1">
          <p15:clr>
            <a:srgbClr val="F26B43"/>
          </p15:clr>
        </p15:guide>
        <p15:guide id="70" orient="horz" pos="285" userDrawn="1">
          <p15:clr>
            <a:srgbClr val="F26B43"/>
          </p15:clr>
        </p15:guide>
        <p15:guide id="71" pos="259" userDrawn="1">
          <p15:clr>
            <a:srgbClr val="F26B43"/>
          </p15:clr>
        </p15:guide>
        <p15:guide id="72" orient="horz" pos="40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891B1-A6D4-619E-2BEF-1615F467B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ID4096"/>
          </a:p>
        </p:txBody>
      </p:sp>
      <p:sp>
        <p:nvSpPr>
          <p:cNvPr id="3" name="Text Placeholder 2">
            <a:extLst>
              <a:ext uri="{FF2B5EF4-FFF2-40B4-BE49-F238E27FC236}">
                <a16:creationId xmlns:a16="http://schemas.microsoft.com/office/drawing/2014/main" id="{78CC4079-DAAC-A1D3-9893-E947DDD273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ID4096"/>
          </a:p>
        </p:txBody>
      </p:sp>
      <p:sp>
        <p:nvSpPr>
          <p:cNvPr id="4" name="Date Placeholder 3">
            <a:extLst>
              <a:ext uri="{FF2B5EF4-FFF2-40B4-BE49-F238E27FC236}">
                <a16:creationId xmlns:a16="http://schemas.microsoft.com/office/drawing/2014/main" id="{02CF97DF-9894-BEBE-5D99-812EE5BDB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30932E-4ADE-4DBE-9A7E-4EA5D32DDB04}" type="datetimeFigureOut">
              <a:rPr lang="LID4096" smtClean="0"/>
              <a:t>05/22/2024</a:t>
            </a:fld>
            <a:endParaRPr lang="LID4096"/>
          </a:p>
        </p:txBody>
      </p:sp>
      <p:sp>
        <p:nvSpPr>
          <p:cNvPr id="5" name="Footer Placeholder 4">
            <a:extLst>
              <a:ext uri="{FF2B5EF4-FFF2-40B4-BE49-F238E27FC236}">
                <a16:creationId xmlns:a16="http://schemas.microsoft.com/office/drawing/2014/main" id="{62685FC8-EDDB-8691-5D71-6A08EEBBA9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DBBE74A5-1E77-1F08-1B46-9EB219C6A9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FE0455-5466-4D97-996E-AF9F0646A3AF}" type="slidenum">
              <a:rPr lang="LID4096" smtClean="0"/>
              <a:t>‹#›</a:t>
            </a:fld>
            <a:endParaRPr lang="LID4096"/>
          </a:p>
        </p:txBody>
      </p:sp>
    </p:spTree>
    <p:extLst>
      <p:ext uri="{BB962C8B-B14F-4D97-AF65-F5344CB8AC3E}">
        <p14:creationId xmlns:p14="http://schemas.microsoft.com/office/powerpoint/2010/main" val="3408707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47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7.xml"/><Relationship Id="rId6" Type="http://schemas.openxmlformats.org/officeDocument/2006/relationships/chart" Target="../charts/chart8.xml"/><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9.xml"/><Relationship Id="rId1" Type="http://schemas.openxmlformats.org/officeDocument/2006/relationships/slideLayout" Target="../slideLayouts/slideLayout112.xml"/><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2.xml"/><Relationship Id="rId5" Type="http://schemas.openxmlformats.org/officeDocument/2006/relationships/chart" Target="../charts/chart10.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1.xml"/><Relationship Id="rId1" Type="http://schemas.openxmlformats.org/officeDocument/2006/relationships/slideLayout" Target="../slideLayouts/slideLayout107.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2.xml"/><Relationship Id="rId1" Type="http://schemas.openxmlformats.org/officeDocument/2006/relationships/slideLayout" Target="../slideLayouts/slideLayout107.xml"/><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3.xml"/><Relationship Id="rId1" Type="http://schemas.openxmlformats.org/officeDocument/2006/relationships/slideLayout" Target="../slideLayouts/slideLayout112.xml"/><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4.xml"/><Relationship Id="rId1" Type="http://schemas.openxmlformats.org/officeDocument/2006/relationships/slideLayout" Target="../slideLayouts/slideLayout112.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5.xml"/><Relationship Id="rId1" Type="http://schemas.openxmlformats.org/officeDocument/2006/relationships/slideLayout" Target="../slideLayouts/slideLayout106.xml"/><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6.xml"/><Relationship Id="rId1" Type="http://schemas.openxmlformats.org/officeDocument/2006/relationships/slideLayout" Target="../slideLayouts/slideLayout107.xml"/><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18" Type="http://schemas.openxmlformats.org/officeDocument/2006/relationships/image" Target="../media/image49.png"/><Relationship Id="rId26" Type="http://schemas.openxmlformats.org/officeDocument/2006/relationships/image" Target="../media/image57.jpeg"/><Relationship Id="rId3" Type="http://schemas.openxmlformats.org/officeDocument/2006/relationships/image" Target="../media/image34.jpeg"/><Relationship Id="rId21" Type="http://schemas.openxmlformats.org/officeDocument/2006/relationships/image" Target="../media/image52.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jpeg"/><Relationship Id="rId25" Type="http://schemas.openxmlformats.org/officeDocument/2006/relationships/image" Target="../media/image56.jpeg"/><Relationship Id="rId2" Type="http://schemas.microsoft.com/office/2018/10/relationships/comments" Target="../comments/modernComment_7BBF58DF_C426DF7D.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105.xml"/><Relationship Id="rId6" Type="http://schemas.openxmlformats.org/officeDocument/2006/relationships/image" Target="../media/image37.png"/><Relationship Id="rId11" Type="http://schemas.openxmlformats.org/officeDocument/2006/relationships/image" Target="../media/image42.jpeg"/><Relationship Id="rId24" Type="http://schemas.openxmlformats.org/officeDocument/2006/relationships/image" Target="../media/image55.jpe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jpe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7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7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84.jpg"/><Relationship Id="rId4" Type="http://schemas.openxmlformats.org/officeDocument/2006/relationships/image" Target="../media/image83.jpg"/></Relationships>
</file>

<file path=ppt/slides/_rels/slide2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diagramLayout" Target="../diagrams/layout1.xm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diagramData" Target="../diagrams/data1.xml"/><Relationship Id="rId1" Type="http://schemas.openxmlformats.org/officeDocument/2006/relationships/slideLayout" Target="../slideLayouts/slideLayout103.xml"/><Relationship Id="rId6" Type="http://schemas.microsoft.com/office/2007/relationships/diagramDrawing" Target="../diagrams/drawing1.xml"/><Relationship Id="rId11" Type="http://schemas.openxmlformats.org/officeDocument/2006/relationships/image" Target="../media/image89.png"/><Relationship Id="rId5" Type="http://schemas.openxmlformats.org/officeDocument/2006/relationships/diagramColors" Target="../diagrams/colors1.xml"/><Relationship Id="rId10" Type="http://schemas.openxmlformats.org/officeDocument/2006/relationships/image" Target="../media/image88.svg"/><Relationship Id="rId4" Type="http://schemas.openxmlformats.org/officeDocument/2006/relationships/diagramQuickStyle" Target="../diagrams/quickStyle1.xml"/><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microsoft.com/office/2007/relationships/hdphoto" Target="../media/hdphoto8.wdp"/><Relationship Id="rId26" Type="http://schemas.openxmlformats.org/officeDocument/2006/relationships/image" Target="../media/image23.png"/><Relationship Id="rId3" Type="http://schemas.microsoft.com/office/2007/relationships/hdphoto" Target="../media/hdphoto1.wdp"/><Relationship Id="rId21" Type="http://schemas.microsoft.com/office/2007/relationships/hdphoto" Target="../media/hdphoto9.wdp"/><Relationship Id="rId7" Type="http://schemas.microsoft.com/office/2007/relationships/hdphoto" Target="../media/hdphoto3.wdp"/><Relationship Id="rId12" Type="http://schemas.openxmlformats.org/officeDocument/2006/relationships/image" Target="../media/image15.jpeg"/><Relationship Id="rId17" Type="http://schemas.openxmlformats.org/officeDocument/2006/relationships/image" Target="../media/image18.png"/><Relationship Id="rId25" Type="http://schemas.microsoft.com/office/2007/relationships/hdphoto" Target="../media/hdphoto11.wdp"/><Relationship Id="rId2" Type="http://schemas.openxmlformats.org/officeDocument/2006/relationships/image" Target="../media/image10.png"/><Relationship Id="rId16" Type="http://schemas.microsoft.com/office/2007/relationships/hdphoto" Target="../media/hdphoto7.wdp"/><Relationship Id="rId20" Type="http://schemas.openxmlformats.org/officeDocument/2006/relationships/image" Target="../media/image20.png"/><Relationship Id="rId29" Type="http://schemas.microsoft.com/office/2007/relationships/hdphoto" Target="../media/hdphoto13.wdp"/><Relationship Id="rId1" Type="http://schemas.openxmlformats.org/officeDocument/2006/relationships/slideLayout" Target="../slideLayouts/slideLayout102.xml"/><Relationship Id="rId6" Type="http://schemas.openxmlformats.org/officeDocument/2006/relationships/image" Target="../media/image12.png"/><Relationship Id="rId11" Type="http://schemas.microsoft.com/office/2007/relationships/hdphoto" Target="../media/hdphoto5.wdp"/><Relationship Id="rId24" Type="http://schemas.openxmlformats.org/officeDocument/2006/relationships/image" Target="../media/image22.png"/><Relationship Id="rId5" Type="http://schemas.microsoft.com/office/2007/relationships/hdphoto" Target="../media/hdphoto2.wdp"/><Relationship Id="rId15" Type="http://schemas.openxmlformats.org/officeDocument/2006/relationships/image" Target="../media/image17.png"/><Relationship Id="rId23" Type="http://schemas.microsoft.com/office/2007/relationships/hdphoto" Target="../media/hdphoto10.wdp"/><Relationship Id="rId28" Type="http://schemas.openxmlformats.org/officeDocument/2006/relationships/image" Target="../media/image24.png"/><Relationship Id="rId10" Type="http://schemas.openxmlformats.org/officeDocument/2006/relationships/image" Target="../media/image14.png"/><Relationship Id="rId19" Type="http://schemas.openxmlformats.org/officeDocument/2006/relationships/image" Target="../media/image19.jpeg"/><Relationship Id="rId31" Type="http://schemas.microsoft.com/office/2007/relationships/hdphoto" Target="../media/hdphoto14.wdp"/><Relationship Id="rId4" Type="http://schemas.openxmlformats.org/officeDocument/2006/relationships/image" Target="../media/image11.png"/><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21.png"/><Relationship Id="rId27" Type="http://schemas.microsoft.com/office/2007/relationships/hdphoto" Target="../media/hdphoto12.wdp"/><Relationship Id="rId30"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84.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BRE Vector Logo">
            <a:extLst>
              <a:ext uri="{FF2B5EF4-FFF2-40B4-BE49-F238E27FC236}">
                <a16:creationId xmlns:a16="http://schemas.microsoft.com/office/drawing/2014/main" id="{A5A60C20-7D26-1C40-9FCF-491F1D7357DE}"/>
              </a:ext>
            </a:extLst>
          </p:cNvPr>
          <p:cNvSpPr>
            <a:spLocks noChangeAspect="1"/>
          </p:cNvSpPr>
          <p:nvPr/>
        </p:nvSpPr>
        <p:spPr>
          <a:xfrm>
            <a:off x="10796355" y="479790"/>
            <a:ext cx="914400" cy="227176"/>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D86A568A-A086-FC44-A6B4-77BCDEE5619C}"/>
              </a:ext>
            </a:extLst>
          </p:cNvPr>
          <p:cNvSpPr>
            <a:spLocks noGrp="1"/>
          </p:cNvSpPr>
          <p:nvPr>
            <p:ph type="title"/>
          </p:nvPr>
        </p:nvSpPr>
        <p:spPr>
          <a:xfrm>
            <a:off x="380999" y="1366463"/>
            <a:ext cx="6060897" cy="2906007"/>
          </a:xfrm>
        </p:spPr>
        <p:txBody>
          <a:bodyPr/>
          <a:lstStyle/>
          <a:p>
            <a:pPr>
              <a:lnSpc>
                <a:spcPts val="5500"/>
              </a:lnSpc>
            </a:pPr>
            <a:br>
              <a:rPr lang="en-HK" sz="6000" dirty="0">
                <a:latin typeface="Financier Display Medium" panose="02020503070506060203" pitchFamily="18" charset="77"/>
              </a:rPr>
            </a:br>
            <a:br>
              <a:rPr lang="en-HK" sz="6000" dirty="0">
                <a:latin typeface="Financier Display Medium" panose="02020503070506060203" pitchFamily="18" charset="77"/>
              </a:rPr>
            </a:br>
            <a:r>
              <a:rPr lang="en-HK" sz="6000" dirty="0">
                <a:solidFill>
                  <a:schemeClr val="bg2"/>
                </a:solidFill>
                <a:latin typeface="Calibre Light" panose="020B0303030202060203" pitchFamily="34" charset="77"/>
              </a:rPr>
              <a:t>2024</a:t>
            </a:r>
            <a:br>
              <a:rPr lang="en-HK" sz="6000" dirty="0">
                <a:solidFill>
                  <a:schemeClr val="bg2"/>
                </a:solidFill>
                <a:latin typeface="Calibre Light" panose="020B0303030202060203" pitchFamily="34" charset="77"/>
              </a:rPr>
            </a:br>
            <a:r>
              <a:rPr lang="en-HK" sz="6000" dirty="0">
                <a:latin typeface="Financier Display Medium" panose="02020503070506060203" pitchFamily="18" charset="77"/>
              </a:rPr>
              <a:t>I&amp;L - market</a:t>
            </a:r>
            <a:br>
              <a:rPr lang="en-HK" sz="6000" dirty="0">
                <a:latin typeface="Financier Display Medium" panose="02020503070506060203" pitchFamily="18" charset="77"/>
              </a:rPr>
            </a:br>
            <a:r>
              <a:rPr lang="en-HK" sz="6000" dirty="0">
                <a:latin typeface="Financier Display Medium" panose="02020503070506060203" pitchFamily="18" charset="77"/>
              </a:rPr>
              <a:t>Self storage</a:t>
            </a:r>
          </a:p>
        </p:txBody>
      </p:sp>
      <p:sp>
        <p:nvSpPr>
          <p:cNvPr id="5" name="Text Placeholder 4">
            <a:extLst>
              <a:ext uri="{FF2B5EF4-FFF2-40B4-BE49-F238E27FC236}">
                <a16:creationId xmlns:a16="http://schemas.microsoft.com/office/drawing/2014/main" id="{EA862BCD-C165-F948-B0D4-D493D0B98759}"/>
              </a:ext>
            </a:extLst>
          </p:cNvPr>
          <p:cNvSpPr>
            <a:spLocks noGrp="1"/>
          </p:cNvSpPr>
          <p:nvPr>
            <p:ph type="body" sz="quarter" idx="10"/>
          </p:nvPr>
        </p:nvSpPr>
        <p:spPr>
          <a:xfrm>
            <a:off x="411821" y="918438"/>
            <a:ext cx="4341607" cy="251901"/>
          </a:xfrm>
        </p:spPr>
        <p:txBody>
          <a:bodyPr anchor="b"/>
          <a:lstStyle/>
          <a:p>
            <a:r>
              <a:rPr lang="en-HK" sz="1200"/>
              <a:t>Intelligent Investment</a:t>
            </a:r>
          </a:p>
        </p:txBody>
      </p:sp>
      <p:sp>
        <p:nvSpPr>
          <p:cNvPr id="7" name="TextBox 6">
            <a:extLst>
              <a:ext uri="{FF2B5EF4-FFF2-40B4-BE49-F238E27FC236}">
                <a16:creationId xmlns:a16="http://schemas.microsoft.com/office/drawing/2014/main" id="{A19B8755-C68F-454B-9E0A-77E9E5CAC6FF}"/>
              </a:ext>
            </a:extLst>
          </p:cNvPr>
          <p:cNvSpPr txBox="1"/>
          <p:nvPr/>
        </p:nvSpPr>
        <p:spPr>
          <a:xfrm>
            <a:off x="1771650" y="4537710"/>
            <a:ext cx="0" cy="0"/>
          </a:xfrm>
          <a:prstGeom prst="rect">
            <a:avLst/>
          </a:prstGeom>
          <a:noFill/>
        </p:spPr>
        <p:txBody>
          <a:bodyPr wrap="none" lIns="0" tIns="0" rIns="0" bIns="0" rtlCol="0">
            <a:noAutofit/>
          </a:bodyPr>
          <a:lstStyle/>
          <a:p>
            <a:pPr algn="l"/>
            <a:endParaRPr lang="en-US"/>
          </a:p>
        </p:txBody>
      </p:sp>
      <p:sp>
        <p:nvSpPr>
          <p:cNvPr id="11" name="TextBox 10">
            <a:extLst>
              <a:ext uri="{FF2B5EF4-FFF2-40B4-BE49-F238E27FC236}">
                <a16:creationId xmlns:a16="http://schemas.microsoft.com/office/drawing/2014/main" id="{19F632AA-8BFD-4F4F-A7FE-95E0167B4150}"/>
              </a:ext>
            </a:extLst>
          </p:cNvPr>
          <p:cNvSpPr txBox="1"/>
          <p:nvPr/>
        </p:nvSpPr>
        <p:spPr>
          <a:xfrm>
            <a:off x="13271500" y="4546600"/>
            <a:ext cx="0" cy="0"/>
          </a:xfrm>
          <a:prstGeom prst="rect">
            <a:avLst/>
          </a:prstGeom>
          <a:noFill/>
        </p:spPr>
        <p:txBody>
          <a:bodyPr wrap="none" lIns="0" tIns="0" rIns="0" bIns="0" rtlCol="0">
            <a:noAutofit/>
          </a:bodyPr>
          <a:lstStyle/>
          <a:p>
            <a:pPr algn="l"/>
            <a:endParaRPr lang="en-US"/>
          </a:p>
        </p:txBody>
      </p:sp>
      <p:sp>
        <p:nvSpPr>
          <p:cNvPr id="14" name="CBRE Vector Logo">
            <a:extLst>
              <a:ext uri="{FF2B5EF4-FFF2-40B4-BE49-F238E27FC236}">
                <a16:creationId xmlns:a16="http://schemas.microsoft.com/office/drawing/2014/main" id="{AF82AA0B-9343-7E49-83E5-2CAB23D8069A}"/>
              </a:ext>
            </a:extLst>
          </p:cNvPr>
          <p:cNvSpPr>
            <a:spLocks noChangeAspect="1"/>
          </p:cNvSpPr>
          <p:nvPr/>
        </p:nvSpPr>
        <p:spPr>
          <a:xfrm>
            <a:off x="12501611" y="479790"/>
            <a:ext cx="914400" cy="227176"/>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accent6"/>
          </a:solidFill>
          <a:ln w="2617"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25D28AD9-AE50-E940-97D0-F8B59A6206FC}"/>
              </a:ext>
            </a:extLst>
          </p:cNvPr>
          <p:cNvSpPr txBox="1"/>
          <p:nvPr/>
        </p:nvSpPr>
        <p:spPr>
          <a:xfrm>
            <a:off x="12674600" y="3886200"/>
            <a:ext cx="0" cy="0"/>
          </a:xfrm>
          <a:prstGeom prst="rect">
            <a:avLst/>
          </a:prstGeom>
          <a:noFill/>
        </p:spPr>
        <p:txBody>
          <a:bodyPr wrap="none" lIns="0" tIns="0" rIns="0" bIns="0" rtlCol="0">
            <a:noAutofit/>
          </a:bodyPr>
          <a:lstStyle/>
          <a:p>
            <a:pPr algn="l"/>
            <a:endParaRPr lang="en-US"/>
          </a:p>
        </p:txBody>
      </p:sp>
      <p:pic>
        <p:nvPicPr>
          <p:cNvPr id="9" name="Picture Placeholder 8" descr="Pile of carboard boxes">
            <a:extLst>
              <a:ext uri="{FF2B5EF4-FFF2-40B4-BE49-F238E27FC236}">
                <a16:creationId xmlns:a16="http://schemas.microsoft.com/office/drawing/2014/main" id="{C6A3DF6F-01D3-D657-5F39-E6B7EF6282DA}"/>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3505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E7DFC8-4914-42F6-ACE7-095C411FE883}"/>
              </a:ext>
            </a:extLst>
          </p:cNvPr>
          <p:cNvSpPr>
            <a:spLocks noGrp="1"/>
          </p:cNvSpPr>
          <p:nvPr>
            <p:ph type="title"/>
          </p:nvPr>
        </p:nvSpPr>
        <p:spPr>
          <a:xfrm>
            <a:off x="511177" y="1601788"/>
            <a:ext cx="2539935" cy="2290704"/>
          </a:xfrm>
        </p:spPr>
        <p:txBody>
          <a:bodyPr/>
          <a:lstStyle/>
          <a:p>
            <a:r>
              <a:rPr lang="da-DK" dirty="0"/>
              <a:t>Interest margin looks to start to stabilize as a volatile interest rate stabilize</a:t>
            </a:r>
            <a:endParaRPr lang="en-GB" dirty="0"/>
          </a:p>
        </p:txBody>
      </p:sp>
      <p:sp>
        <p:nvSpPr>
          <p:cNvPr id="9" name="Text Placeholder 8">
            <a:extLst>
              <a:ext uri="{FF2B5EF4-FFF2-40B4-BE49-F238E27FC236}">
                <a16:creationId xmlns:a16="http://schemas.microsoft.com/office/drawing/2014/main" id="{0E025A55-25CB-4007-B361-E3E4412B595F}"/>
              </a:ext>
            </a:extLst>
          </p:cNvPr>
          <p:cNvSpPr>
            <a:spLocks noGrp="1"/>
          </p:cNvSpPr>
          <p:nvPr>
            <p:ph type="body" sz="quarter" idx="12"/>
          </p:nvPr>
        </p:nvSpPr>
        <p:spPr>
          <a:xfrm>
            <a:off x="3279776" y="652302"/>
            <a:ext cx="7818529" cy="519113"/>
          </a:xfrm>
        </p:spPr>
        <p:txBody>
          <a:bodyPr/>
          <a:lstStyle/>
          <a:p>
            <a:pPr lvl="1" algn="l" defTabSz="914377">
              <a:spcBef>
                <a:spcPts val="0"/>
              </a:spcBef>
              <a:spcAft>
                <a:spcPts val="600"/>
              </a:spcAft>
              <a:defRPr/>
            </a:pPr>
            <a:r>
              <a:rPr lang="da-DK" sz="1600" dirty="0">
                <a:solidFill>
                  <a:srgbClr val="425254"/>
                </a:solidFill>
                <a:latin typeface="Calibre Semibold" panose="020B0703030202060203" pitchFamily="34" charset="0"/>
              </a:rPr>
              <a:t>Breakdown Inudstrial investment and share of foreing investment</a:t>
            </a:r>
          </a:p>
        </p:txBody>
      </p:sp>
      <p:sp>
        <p:nvSpPr>
          <p:cNvPr id="11" name="object 3">
            <a:extLst>
              <a:ext uri="{FF2B5EF4-FFF2-40B4-BE49-F238E27FC236}">
                <a16:creationId xmlns:a16="http://schemas.microsoft.com/office/drawing/2014/main" id="{EF598270-1C15-4A7F-9340-0EA7CD3698DA}"/>
              </a:ext>
            </a:extLst>
          </p:cNvPr>
          <p:cNvSpPr txBox="1"/>
          <p:nvPr/>
        </p:nvSpPr>
        <p:spPr>
          <a:xfrm>
            <a:off x="3431457" y="6237768"/>
            <a:ext cx="7548203" cy="152952"/>
          </a:xfrm>
          <a:prstGeom prst="rect">
            <a:avLst/>
          </a:prstGeom>
        </p:spPr>
        <p:txBody>
          <a:bodyPr vert="horz" wrap="square" lIns="0" tIns="2311" rIns="0" bIns="0" rtlCol="0" anchor="t">
            <a:spAutoFit/>
          </a:bodyPr>
          <a:lstStyle/>
          <a:p>
            <a:pPr marL="557939" marR="2540" indent="-551166" defTabSz="554478">
              <a:lnSpc>
                <a:spcPct val="105700"/>
              </a:lnSpc>
              <a:spcBef>
                <a:spcPts val="19"/>
              </a:spcBef>
              <a:defRPr/>
            </a:pPr>
            <a:r>
              <a:rPr lang="en-US" sz="1000" spc="3" dirty="0">
                <a:solidFill>
                  <a:srgbClr val="435254"/>
                </a:solidFill>
                <a:latin typeface="Calibre"/>
                <a:cs typeface="Calibre"/>
              </a:rPr>
              <a:t>CBRE Research, April 2024 </a:t>
            </a:r>
            <a:endParaRPr lang="en-US" sz="1051" dirty="0">
              <a:solidFill>
                <a:srgbClr val="435254"/>
              </a:solidFill>
              <a:latin typeface="Calibre" panose="020B0503030202060203" pitchFamily="34" charset="0"/>
              <a:cs typeface="Calibre"/>
            </a:endParaRPr>
          </a:p>
        </p:txBody>
      </p:sp>
      <p:sp>
        <p:nvSpPr>
          <p:cNvPr id="5" name="Text Placeholder 7">
            <a:extLst>
              <a:ext uri="{FF2B5EF4-FFF2-40B4-BE49-F238E27FC236}">
                <a16:creationId xmlns:a16="http://schemas.microsoft.com/office/drawing/2014/main" id="{DF1A1B34-D11A-1B59-452E-B87D32695617}"/>
              </a:ext>
            </a:extLst>
          </p:cNvPr>
          <p:cNvSpPr>
            <a:spLocks noGrp="1"/>
          </p:cNvSpPr>
          <p:nvPr>
            <p:ph type="body" sz="quarter" idx="43"/>
          </p:nvPr>
        </p:nvSpPr>
        <p:spPr>
          <a:xfrm>
            <a:off x="1536701" y="957805"/>
            <a:ext cx="1936751" cy="182683"/>
          </a:xfrm>
        </p:spPr>
        <p:txBody>
          <a:bodyPr/>
          <a:lstStyle/>
          <a:p>
            <a:r>
              <a:rPr lang="en-GB"/>
              <a:t>INVESTMENT</a:t>
            </a:r>
          </a:p>
        </p:txBody>
      </p:sp>
      <p:cxnSp>
        <p:nvCxnSpPr>
          <p:cNvPr id="2" name="Straight Connector 1">
            <a:extLst>
              <a:ext uri="{FF2B5EF4-FFF2-40B4-BE49-F238E27FC236}">
                <a16:creationId xmlns:a16="http://schemas.microsoft.com/office/drawing/2014/main" id="{921A4752-59B0-9926-B070-798D3595BF07}"/>
              </a:ext>
            </a:extLst>
          </p:cNvPr>
          <p:cNvCxnSpPr>
            <a:cxnSpLocks/>
          </p:cNvCxnSpPr>
          <p:nvPr/>
        </p:nvCxnSpPr>
        <p:spPr>
          <a:xfrm>
            <a:off x="3067050" y="523875"/>
            <a:ext cx="0" cy="5678963"/>
          </a:xfrm>
          <a:prstGeom prst="line">
            <a:avLst/>
          </a:prstGeom>
          <a:ln w="38100">
            <a:solidFill>
              <a:srgbClr val="17E88F"/>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0" name="Diagram 1">
            <a:extLst>
              <a:ext uri="{FF2B5EF4-FFF2-40B4-BE49-F238E27FC236}">
                <a16:creationId xmlns:a16="http://schemas.microsoft.com/office/drawing/2014/main" id="{75CDA62D-5010-8C8C-80C9-1DC4EC2C1B0A}"/>
              </a:ext>
            </a:extLst>
          </p:cNvPr>
          <p:cNvGraphicFramePr>
            <a:graphicFrameLocks noGrp="1"/>
          </p:cNvGraphicFramePr>
          <p:nvPr>
            <p:ph sz="quarter" idx="37"/>
          </p:nvPr>
        </p:nvGraphicFramePr>
        <p:xfrm>
          <a:off x="3584575" y="1617663"/>
          <a:ext cx="8094663" cy="42592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718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61D1-DCDF-4F65-9652-DA81207E4127}"/>
              </a:ext>
            </a:extLst>
          </p:cNvPr>
          <p:cNvSpPr>
            <a:spLocks noGrp="1"/>
          </p:cNvSpPr>
          <p:nvPr>
            <p:ph type="title"/>
          </p:nvPr>
        </p:nvSpPr>
        <p:spPr>
          <a:xfrm>
            <a:off x="505061" y="3376613"/>
            <a:ext cx="6152914" cy="726893"/>
          </a:xfrm>
        </p:spPr>
        <p:txBody>
          <a:bodyPr/>
          <a:lstStyle/>
          <a:p>
            <a:r>
              <a:rPr lang="en-GB" dirty="0"/>
              <a:t>Industry Awareness</a:t>
            </a:r>
          </a:p>
        </p:txBody>
      </p:sp>
      <p:sp>
        <p:nvSpPr>
          <p:cNvPr id="3" name="Text Placeholder 2">
            <a:extLst>
              <a:ext uri="{FF2B5EF4-FFF2-40B4-BE49-F238E27FC236}">
                <a16:creationId xmlns:a16="http://schemas.microsoft.com/office/drawing/2014/main" id="{C77F9EC9-6E61-4FD1-B8F7-7DAC701AB1E6}"/>
              </a:ext>
            </a:extLst>
          </p:cNvPr>
          <p:cNvSpPr>
            <a:spLocks noGrp="1"/>
          </p:cNvSpPr>
          <p:nvPr>
            <p:ph type="body" sz="quarter" idx="10"/>
          </p:nvPr>
        </p:nvSpPr>
        <p:spPr/>
        <p:txBody>
          <a:bodyPr/>
          <a:lstStyle/>
          <a:p>
            <a:r>
              <a:rPr lang="en-GB" dirty="0"/>
              <a:t>2</a:t>
            </a:r>
          </a:p>
        </p:txBody>
      </p:sp>
      <p:pic>
        <p:nvPicPr>
          <p:cNvPr id="7" name="Picture Placeholder 6">
            <a:extLst>
              <a:ext uri="{FF2B5EF4-FFF2-40B4-BE49-F238E27FC236}">
                <a16:creationId xmlns:a16="http://schemas.microsoft.com/office/drawing/2014/main" id="{F447C556-E14D-0559-ADFA-6AE90F308DDA}"/>
              </a:ext>
            </a:extLst>
          </p:cNvPr>
          <p:cNvPicPr>
            <a:picLocks noGrp="1" noChangeAspect="1"/>
          </p:cNvPicPr>
          <p:nvPr>
            <p:ph type="pic" sz="quarter" idx="11"/>
          </p:nvPr>
        </p:nvPicPr>
        <p:blipFill>
          <a:blip r:embed="rId3"/>
          <a:srcRect/>
          <a:stretch/>
        </p:blipFill>
        <p:spPr/>
      </p:pic>
    </p:spTree>
    <p:extLst>
      <p:ext uri="{BB962C8B-B14F-4D97-AF65-F5344CB8AC3E}">
        <p14:creationId xmlns:p14="http://schemas.microsoft.com/office/powerpoint/2010/main" val="1289794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C9F9-BBE6-2EDD-2EC1-8F1D632C15EC}"/>
              </a:ext>
            </a:extLst>
          </p:cNvPr>
          <p:cNvSpPr>
            <a:spLocks noGrp="1"/>
          </p:cNvSpPr>
          <p:nvPr>
            <p:ph type="title"/>
          </p:nvPr>
        </p:nvSpPr>
        <p:spPr>
          <a:xfrm>
            <a:off x="409130" y="382336"/>
            <a:ext cx="11660187" cy="681037"/>
          </a:xfrm>
        </p:spPr>
        <p:txBody>
          <a:bodyPr>
            <a:normAutofit fontScale="90000"/>
          </a:bodyPr>
          <a:lstStyle/>
          <a:p>
            <a:r>
              <a:rPr lang="en-GB" dirty="0"/>
              <a:t>Sweden has the 2nd highest industry awareness </a:t>
            </a:r>
          </a:p>
        </p:txBody>
      </p:sp>
      <p:pic>
        <p:nvPicPr>
          <p:cNvPr id="3" name="Picture 2" descr="A blue and white logo&#10;&#10;Description automatically generated">
            <a:extLst>
              <a:ext uri="{FF2B5EF4-FFF2-40B4-BE49-F238E27FC236}">
                <a16:creationId xmlns:a16="http://schemas.microsoft.com/office/drawing/2014/main" id="{7D27C4C9-6AF1-45F6-F497-14B4E228F9AC}"/>
              </a:ext>
            </a:extLst>
          </p:cNvPr>
          <p:cNvPicPr>
            <a:picLocks noChangeAspect="1"/>
          </p:cNvPicPr>
          <p:nvPr/>
        </p:nvPicPr>
        <p:blipFill>
          <a:blip r:embed="rId3"/>
          <a:stretch>
            <a:fillRect/>
          </a:stretch>
        </p:blipFill>
        <p:spPr>
          <a:xfrm>
            <a:off x="9617364" y="6174846"/>
            <a:ext cx="1408546" cy="342612"/>
          </a:xfrm>
          <a:prstGeom prst="rect">
            <a:avLst/>
          </a:prstGeom>
        </p:spPr>
      </p:pic>
      <p:pic>
        <p:nvPicPr>
          <p:cNvPr id="6" name="Graphic 5">
            <a:extLst>
              <a:ext uri="{FF2B5EF4-FFF2-40B4-BE49-F238E27FC236}">
                <a16:creationId xmlns:a16="http://schemas.microsoft.com/office/drawing/2014/main" id="{B0EC4BAE-0165-0D3D-B262-647E4E397E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2061" y="5999789"/>
            <a:ext cx="1077576" cy="700424"/>
          </a:xfrm>
          <a:prstGeom prst="rect">
            <a:avLst/>
          </a:prstGeom>
        </p:spPr>
      </p:pic>
      <p:graphicFrame>
        <p:nvGraphicFramePr>
          <p:cNvPr id="5" name="Chart 4">
            <a:extLst>
              <a:ext uri="{FF2B5EF4-FFF2-40B4-BE49-F238E27FC236}">
                <a16:creationId xmlns:a16="http://schemas.microsoft.com/office/drawing/2014/main" id="{EF1B98E2-4207-7189-9C4A-9FC950F8EA85}"/>
              </a:ext>
            </a:extLst>
          </p:cNvPr>
          <p:cNvGraphicFramePr>
            <a:graphicFrameLocks/>
          </p:cNvGraphicFramePr>
          <p:nvPr>
            <p:extLst>
              <p:ext uri="{D42A27DB-BD31-4B8C-83A1-F6EECF244321}">
                <p14:modId xmlns:p14="http://schemas.microsoft.com/office/powerpoint/2010/main" val="3607754629"/>
              </p:ext>
            </p:extLst>
          </p:nvPr>
        </p:nvGraphicFramePr>
        <p:xfrm>
          <a:off x="345520" y="986674"/>
          <a:ext cx="10996654" cy="5301525"/>
        </p:xfrm>
        <a:graphic>
          <a:graphicData uri="http://schemas.openxmlformats.org/drawingml/2006/chart">
            <c:chart xmlns:c="http://schemas.openxmlformats.org/drawingml/2006/chart" xmlns:r="http://schemas.openxmlformats.org/officeDocument/2006/relationships" r:id="rId6"/>
          </a:graphicData>
        </a:graphic>
      </p:graphicFrame>
      <p:sp>
        <p:nvSpPr>
          <p:cNvPr id="7" name="Rectangle 6">
            <a:extLst>
              <a:ext uri="{FF2B5EF4-FFF2-40B4-BE49-F238E27FC236}">
                <a16:creationId xmlns:a16="http://schemas.microsoft.com/office/drawing/2014/main" id="{DADE0D27-9CCF-5566-320F-DB74C3D6537F}"/>
              </a:ext>
            </a:extLst>
          </p:cNvPr>
          <p:cNvSpPr/>
          <p:nvPr/>
        </p:nvSpPr>
        <p:spPr>
          <a:xfrm>
            <a:off x="648586" y="3551274"/>
            <a:ext cx="10855841" cy="53162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643446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31AB13-2335-0636-46D6-BC975C0B2F9F}"/>
              </a:ext>
            </a:extLst>
          </p:cNvPr>
          <p:cNvSpPr txBox="1">
            <a:spLocks/>
          </p:cNvSpPr>
          <p:nvPr/>
        </p:nvSpPr>
        <p:spPr>
          <a:xfrm>
            <a:off x="409130" y="382336"/>
            <a:ext cx="11660187" cy="68103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t>Strongest Awareness in South Sweden</a:t>
            </a:r>
          </a:p>
        </p:txBody>
      </p:sp>
      <p:graphicFrame>
        <p:nvGraphicFramePr>
          <p:cNvPr id="2" name="Chart 1">
            <a:extLst>
              <a:ext uri="{FF2B5EF4-FFF2-40B4-BE49-F238E27FC236}">
                <a16:creationId xmlns:a16="http://schemas.microsoft.com/office/drawing/2014/main" id="{C50B9D39-D981-FEC7-E21B-135F4C3459E4}"/>
              </a:ext>
            </a:extLst>
          </p:cNvPr>
          <p:cNvGraphicFramePr>
            <a:graphicFrameLocks/>
          </p:cNvGraphicFramePr>
          <p:nvPr>
            <p:extLst>
              <p:ext uri="{D42A27DB-BD31-4B8C-83A1-F6EECF244321}">
                <p14:modId xmlns:p14="http://schemas.microsoft.com/office/powerpoint/2010/main" val="2327634240"/>
              </p:ext>
            </p:extLst>
          </p:nvPr>
        </p:nvGraphicFramePr>
        <p:xfrm>
          <a:off x="402249" y="1481504"/>
          <a:ext cx="11676183" cy="487240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A blue and white logo&#10;&#10;Description automatically generated">
            <a:extLst>
              <a:ext uri="{FF2B5EF4-FFF2-40B4-BE49-F238E27FC236}">
                <a16:creationId xmlns:a16="http://schemas.microsoft.com/office/drawing/2014/main" id="{746EAD41-CA51-2D5E-F42E-ECFD048B358A}"/>
              </a:ext>
            </a:extLst>
          </p:cNvPr>
          <p:cNvPicPr>
            <a:picLocks noChangeAspect="1"/>
          </p:cNvPicPr>
          <p:nvPr/>
        </p:nvPicPr>
        <p:blipFill>
          <a:blip r:embed="rId3"/>
          <a:stretch>
            <a:fillRect/>
          </a:stretch>
        </p:blipFill>
        <p:spPr>
          <a:xfrm>
            <a:off x="9617364" y="6174846"/>
            <a:ext cx="1408546" cy="342612"/>
          </a:xfrm>
          <a:prstGeom prst="rect">
            <a:avLst/>
          </a:prstGeom>
        </p:spPr>
      </p:pic>
      <p:pic>
        <p:nvPicPr>
          <p:cNvPr id="8" name="Graphic 7">
            <a:extLst>
              <a:ext uri="{FF2B5EF4-FFF2-40B4-BE49-F238E27FC236}">
                <a16:creationId xmlns:a16="http://schemas.microsoft.com/office/drawing/2014/main" id="{9719A355-2CA0-28FE-0CB4-CCD738B3BD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2061" y="5999789"/>
            <a:ext cx="1077576" cy="700424"/>
          </a:xfrm>
          <a:prstGeom prst="rect">
            <a:avLst/>
          </a:prstGeom>
        </p:spPr>
      </p:pic>
      <p:sp>
        <p:nvSpPr>
          <p:cNvPr id="4" name="TextBox 3">
            <a:extLst>
              <a:ext uri="{FF2B5EF4-FFF2-40B4-BE49-F238E27FC236}">
                <a16:creationId xmlns:a16="http://schemas.microsoft.com/office/drawing/2014/main" id="{E8453C69-0BE2-69C1-2F83-5068ADD995AF}"/>
              </a:ext>
            </a:extLst>
          </p:cNvPr>
          <p:cNvSpPr txBox="1"/>
          <p:nvPr/>
        </p:nvSpPr>
        <p:spPr>
          <a:xfrm>
            <a:off x="0" y="6576000"/>
            <a:ext cx="376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Results from 2022 Public survey</a:t>
            </a:r>
          </a:p>
        </p:txBody>
      </p:sp>
    </p:spTree>
    <p:extLst>
      <p:ext uri="{BB962C8B-B14F-4D97-AF65-F5344CB8AC3E}">
        <p14:creationId xmlns:p14="http://schemas.microsoft.com/office/powerpoint/2010/main" val="235923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A53611-F459-7F97-5C93-EB11A192C493}"/>
              </a:ext>
            </a:extLst>
          </p:cNvPr>
          <p:cNvSpPr txBox="1"/>
          <p:nvPr/>
        </p:nvSpPr>
        <p:spPr>
          <a:xfrm>
            <a:off x="306265" y="438150"/>
            <a:ext cx="1104460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People above 45 have better awareness</a:t>
            </a:r>
          </a:p>
        </p:txBody>
      </p:sp>
      <p:pic>
        <p:nvPicPr>
          <p:cNvPr id="6" name="Picture 5" descr="A blue and white logo&#10;&#10;Description automatically generated">
            <a:extLst>
              <a:ext uri="{FF2B5EF4-FFF2-40B4-BE49-F238E27FC236}">
                <a16:creationId xmlns:a16="http://schemas.microsoft.com/office/drawing/2014/main" id="{486A14FF-27CB-38D7-2F2C-AADF76BB5266}"/>
              </a:ext>
            </a:extLst>
          </p:cNvPr>
          <p:cNvPicPr>
            <a:picLocks noChangeAspect="1"/>
          </p:cNvPicPr>
          <p:nvPr/>
        </p:nvPicPr>
        <p:blipFill>
          <a:blip r:embed="rId2"/>
          <a:stretch>
            <a:fillRect/>
          </a:stretch>
        </p:blipFill>
        <p:spPr>
          <a:xfrm>
            <a:off x="9617364" y="6174846"/>
            <a:ext cx="1408546" cy="342612"/>
          </a:xfrm>
          <a:prstGeom prst="rect">
            <a:avLst/>
          </a:prstGeom>
        </p:spPr>
      </p:pic>
      <p:pic>
        <p:nvPicPr>
          <p:cNvPr id="8" name="Graphic 7">
            <a:extLst>
              <a:ext uri="{FF2B5EF4-FFF2-40B4-BE49-F238E27FC236}">
                <a16:creationId xmlns:a16="http://schemas.microsoft.com/office/drawing/2014/main" id="{A82349A3-CDE0-CF0A-56C6-131D6B30B4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2061" y="5999789"/>
            <a:ext cx="1077576" cy="700424"/>
          </a:xfrm>
          <a:prstGeom prst="rect">
            <a:avLst/>
          </a:prstGeom>
        </p:spPr>
      </p:pic>
      <p:graphicFrame>
        <p:nvGraphicFramePr>
          <p:cNvPr id="4" name="Chart 3">
            <a:extLst>
              <a:ext uri="{FF2B5EF4-FFF2-40B4-BE49-F238E27FC236}">
                <a16:creationId xmlns:a16="http://schemas.microsoft.com/office/drawing/2014/main" id="{07298E45-FDB6-5995-4F19-2CA74494E9EF}"/>
              </a:ext>
              <a:ext uri="{147F2762-F138-4A5C-976F-8EAC2B608ADB}">
                <a16:predDERef xmlns:a16="http://schemas.microsoft.com/office/drawing/2014/main" pred="{EF16828C-AD8D-4A8C-9B5C-825D3940D734}"/>
              </a:ext>
            </a:extLst>
          </p:cNvPr>
          <p:cNvGraphicFramePr>
            <a:graphicFrameLocks/>
          </p:cNvGraphicFramePr>
          <p:nvPr>
            <p:extLst>
              <p:ext uri="{D42A27DB-BD31-4B8C-83A1-F6EECF244321}">
                <p14:modId xmlns:p14="http://schemas.microsoft.com/office/powerpoint/2010/main" val="1567605074"/>
              </p:ext>
            </p:extLst>
          </p:nvPr>
        </p:nvGraphicFramePr>
        <p:xfrm>
          <a:off x="740386" y="1204545"/>
          <a:ext cx="10171966" cy="5653455"/>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44C4F1B3-B403-2DB1-EF4C-5700668C4C3D}"/>
              </a:ext>
            </a:extLst>
          </p:cNvPr>
          <p:cNvSpPr txBox="1"/>
          <p:nvPr/>
        </p:nvSpPr>
        <p:spPr>
          <a:xfrm>
            <a:off x="0" y="6576000"/>
            <a:ext cx="376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Results from 2022 Public survey</a:t>
            </a:r>
          </a:p>
        </p:txBody>
      </p:sp>
    </p:spTree>
    <p:extLst>
      <p:ext uri="{BB962C8B-B14F-4D97-AF65-F5344CB8AC3E}">
        <p14:creationId xmlns:p14="http://schemas.microsoft.com/office/powerpoint/2010/main" val="2107341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E7CA7D-81BB-BFCE-8ADD-3530D792FC59}"/>
              </a:ext>
            </a:extLst>
          </p:cNvPr>
          <p:cNvSpPr txBox="1"/>
          <p:nvPr/>
        </p:nvSpPr>
        <p:spPr>
          <a:xfrm>
            <a:off x="306265" y="240323"/>
            <a:ext cx="108955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Lack of understanding </a:t>
            </a:r>
            <a:endParaRPr lang="en-US" sz="4400"/>
          </a:p>
        </p:txBody>
      </p:sp>
      <p:graphicFrame>
        <p:nvGraphicFramePr>
          <p:cNvPr id="3" name="Chart 2" descr="Chart type: Clustered Bar. 'Field2' by 'Field1'&#10;&#10;Description automatically generated">
            <a:extLst>
              <a:ext uri="{FF2B5EF4-FFF2-40B4-BE49-F238E27FC236}">
                <a16:creationId xmlns:a16="http://schemas.microsoft.com/office/drawing/2014/main" id="{1A0C1E7F-570B-E3A6-19FA-4FFDF0D30863}"/>
              </a:ext>
            </a:extLst>
          </p:cNvPr>
          <p:cNvGraphicFramePr>
            <a:graphicFrameLocks/>
          </p:cNvGraphicFramePr>
          <p:nvPr>
            <p:extLst>
              <p:ext uri="{D42A27DB-BD31-4B8C-83A1-F6EECF244321}">
                <p14:modId xmlns:p14="http://schemas.microsoft.com/office/powerpoint/2010/main" val="155370442"/>
              </p:ext>
            </p:extLst>
          </p:nvPr>
        </p:nvGraphicFramePr>
        <p:xfrm>
          <a:off x="552110" y="1300529"/>
          <a:ext cx="11447192" cy="489910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blue and white logo&#10;&#10;Description automatically generated">
            <a:extLst>
              <a:ext uri="{FF2B5EF4-FFF2-40B4-BE49-F238E27FC236}">
                <a16:creationId xmlns:a16="http://schemas.microsoft.com/office/drawing/2014/main" id="{7CE14D88-781C-81B2-1687-93822B57FFC0}"/>
              </a:ext>
            </a:extLst>
          </p:cNvPr>
          <p:cNvPicPr>
            <a:picLocks noChangeAspect="1"/>
          </p:cNvPicPr>
          <p:nvPr/>
        </p:nvPicPr>
        <p:blipFill>
          <a:blip r:embed="rId3"/>
          <a:stretch>
            <a:fillRect/>
          </a:stretch>
        </p:blipFill>
        <p:spPr>
          <a:xfrm>
            <a:off x="9795633" y="6476692"/>
            <a:ext cx="1408546" cy="342612"/>
          </a:xfrm>
          <a:prstGeom prst="rect">
            <a:avLst/>
          </a:prstGeom>
        </p:spPr>
      </p:pic>
      <p:pic>
        <p:nvPicPr>
          <p:cNvPr id="9" name="Graphic 8">
            <a:extLst>
              <a:ext uri="{FF2B5EF4-FFF2-40B4-BE49-F238E27FC236}">
                <a16:creationId xmlns:a16="http://schemas.microsoft.com/office/drawing/2014/main" id="{9511BF6C-D096-6B74-6537-A894228960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6330" y="6349635"/>
            <a:ext cx="1077576" cy="700424"/>
          </a:xfrm>
          <a:prstGeom prst="rect">
            <a:avLst/>
          </a:prstGeom>
        </p:spPr>
      </p:pic>
      <p:sp>
        <p:nvSpPr>
          <p:cNvPr id="11" name="TextBox 10">
            <a:extLst>
              <a:ext uri="{FF2B5EF4-FFF2-40B4-BE49-F238E27FC236}">
                <a16:creationId xmlns:a16="http://schemas.microsoft.com/office/drawing/2014/main" id="{165E8CCD-11D1-61EC-BE4E-9BC70C104F92}"/>
              </a:ext>
            </a:extLst>
          </p:cNvPr>
          <p:cNvSpPr txBox="1"/>
          <p:nvPr/>
        </p:nvSpPr>
        <p:spPr>
          <a:xfrm>
            <a:off x="0" y="6576000"/>
            <a:ext cx="376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Results from 2022 Public survey</a:t>
            </a:r>
          </a:p>
        </p:txBody>
      </p:sp>
    </p:spTree>
    <p:extLst>
      <p:ext uri="{BB962C8B-B14F-4D97-AF65-F5344CB8AC3E}">
        <p14:creationId xmlns:p14="http://schemas.microsoft.com/office/powerpoint/2010/main" val="3477964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Chart type: Clustered Bar. 'Field1': I have not considered or used self storage has noticeably higher 'Field2'.&#10;&#10;Description automatically generated">
            <a:extLst>
              <a:ext uri="{FF2B5EF4-FFF2-40B4-BE49-F238E27FC236}">
                <a16:creationId xmlns:a16="http://schemas.microsoft.com/office/drawing/2014/main" id="{C1FA35B1-AF7A-C0EA-5906-9456B977F2B9}"/>
              </a:ext>
            </a:extLst>
          </p:cNvPr>
          <p:cNvGraphicFramePr>
            <a:graphicFrameLocks/>
          </p:cNvGraphicFramePr>
          <p:nvPr>
            <p:extLst>
              <p:ext uri="{D42A27DB-BD31-4B8C-83A1-F6EECF244321}">
                <p14:modId xmlns:p14="http://schemas.microsoft.com/office/powerpoint/2010/main" val="3446726876"/>
              </p:ext>
            </p:extLst>
          </p:nvPr>
        </p:nvGraphicFramePr>
        <p:xfrm>
          <a:off x="671359" y="1234586"/>
          <a:ext cx="11086154" cy="502100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1AAB2C6-48C4-297A-AD7F-3174E6F3A803}"/>
              </a:ext>
            </a:extLst>
          </p:cNvPr>
          <p:cNvSpPr txBox="1"/>
          <p:nvPr/>
        </p:nvSpPr>
        <p:spPr>
          <a:xfrm>
            <a:off x="306265" y="240323"/>
            <a:ext cx="99235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Current use</a:t>
            </a:r>
            <a:endParaRPr lang="en-US" dirty="0"/>
          </a:p>
        </p:txBody>
      </p:sp>
      <p:pic>
        <p:nvPicPr>
          <p:cNvPr id="10" name="Picture 9" descr="A blue and white logo&#10;&#10;Description automatically generated">
            <a:extLst>
              <a:ext uri="{FF2B5EF4-FFF2-40B4-BE49-F238E27FC236}">
                <a16:creationId xmlns:a16="http://schemas.microsoft.com/office/drawing/2014/main" id="{7ECA51D8-742F-FF0B-2BAD-78DBBA781DD9}"/>
              </a:ext>
            </a:extLst>
          </p:cNvPr>
          <p:cNvPicPr>
            <a:picLocks noChangeAspect="1"/>
          </p:cNvPicPr>
          <p:nvPr/>
        </p:nvPicPr>
        <p:blipFill>
          <a:blip r:embed="rId3"/>
          <a:stretch>
            <a:fillRect/>
          </a:stretch>
        </p:blipFill>
        <p:spPr>
          <a:xfrm>
            <a:off x="9806249" y="6392808"/>
            <a:ext cx="1408546" cy="342612"/>
          </a:xfrm>
          <a:prstGeom prst="rect">
            <a:avLst/>
          </a:prstGeom>
        </p:spPr>
      </p:pic>
      <p:pic>
        <p:nvPicPr>
          <p:cNvPr id="12" name="Graphic 11">
            <a:extLst>
              <a:ext uri="{FF2B5EF4-FFF2-40B4-BE49-F238E27FC236}">
                <a16:creationId xmlns:a16="http://schemas.microsoft.com/office/drawing/2014/main" id="{CFDBB8BC-9D32-EF6A-D967-15BF4E4220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4946" y="6217751"/>
            <a:ext cx="1077576" cy="700424"/>
          </a:xfrm>
          <a:prstGeom prst="rect">
            <a:avLst/>
          </a:prstGeom>
        </p:spPr>
      </p:pic>
      <p:sp>
        <p:nvSpPr>
          <p:cNvPr id="4" name="TextBox 3">
            <a:extLst>
              <a:ext uri="{FF2B5EF4-FFF2-40B4-BE49-F238E27FC236}">
                <a16:creationId xmlns:a16="http://schemas.microsoft.com/office/drawing/2014/main" id="{F9A4EC45-EEA4-A1D3-A7EA-AFE49248FFA9}"/>
              </a:ext>
            </a:extLst>
          </p:cNvPr>
          <p:cNvSpPr txBox="1"/>
          <p:nvPr/>
        </p:nvSpPr>
        <p:spPr>
          <a:xfrm>
            <a:off x="0" y="6576000"/>
            <a:ext cx="376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Results from 2022 Public survey</a:t>
            </a:r>
          </a:p>
        </p:txBody>
      </p:sp>
    </p:spTree>
    <p:extLst>
      <p:ext uri="{BB962C8B-B14F-4D97-AF65-F5344CB8AC3E}">
        <p14:creationId xmlns:p14="http://schemas.microsoft.com/office/powerpoint/2010/main" val="957160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D2A5B18-F941-01B8-5A1B-4D1CD80284B1}"/>
              </a:ext>
            </a:extLst>
          </p:cNvPr>
          <p:cNvGraphicFramePr>
            <a:graphicFrameLocks/>
          </p:cNvGraphicFramePr>
          <p:nvPr>
            <p:extLst>
              <p:ext uri="{D42A27DB-BD31-4B8C-83A1-F6EECF244321}">
                <p14:modId xmlns:p14="http://schemas.microsoft.com/office/powerpoint/2010/main" val="4052353628"/>
              </p:ext>
            </p:extLst>
          </p:nvPr>
        </p:nvGraphicFramePr>
        <p:xfrm>
          <a:off x="251400" y="1529683"/>
          <a:ext cx="11550740" cy="486939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5BEF882-89AE-13E7-90AC-CD1A1FCF4323}"/>
              </a:ext>
            </a:extLst>
          </p:cNvPr>
          <p:cNvSpPr txBox="1"/>
          <p:nvPr/>
        </p:nvSpPr>
        <p:spPr>
          <a:xfrm>
            <a:off x="251400" y="122580"/>
            <a:ext cx="11695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Brand awareness in Sweden</a:t>
            </a:r>
            <a:r>
              <a:rPr lang="en-US" sz="3600" dirty="0"/>
              <a:t> </a:t>
            </a:r>
          </a:p>
        </p:txBody>
      </p:sp>
      <p:pic>
        <p:nvPicPr>
          <p:cNvPr id="9" name="Picture 8" descr="A blue and white logo&#10;&#10;Description automatically generated">
            <a:extLst>
              <a:ext uri="{FF2B5EF4-FFF2-40B4-BE49-F238E27FC236}">
                <a16:creationId xmlns:a16="http://schemas.microsoft.com/office/drawing/2014/main" id="{D9723C9C-0438-1923-AA99-5763ED55E5DF}"/>
              </a:ext>
            </a:extLst>
          </p:cNvPr>
          <p:cNvPicPr>
            <a:picLocks noChangeAspect="1"/>
          </p:cNvPicPr>
          <p:nvPr/>
        </p:nvPicPr>
        <p:blipFill>
          <a:blip r:embed="rId3"/>
          <a:stretch>
            <a:fillRect/>
          </a:stretch>
        </p:blipFill>
        <p:spPr>
          <a:xfrm>
            <a:off x="9806249" y="6392808"/>
            <a:ext cx="1408546" cy="342612"/>
          </a:xfrm>
          <a:prstGeom prst="rect">
            <a:avLst/>
          </a:prstGeom>
        </p:spPr>
      </p:pic>
      <p:pic>
        <p:nvPicPr>
          <p:cNvPr id="11" name="Graphic 10">
            <a:extLst>
              <a:ext uri="{FF2B5EF4-FFF2-40B4-BE49-F238E27FC236}">
                <a16:creationId xmlns:a16="http://schemas.microsoft.com/office/drawing/2014/main" id="{CDD97D46-4509-3EC7-4C81-B98B9C14C0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4946" y="6217751"/>
            <a:ext cx="1077576" cy="700424"/>
          </a:xfrm>
          <a:prstGeom prst="rect">
            <a:avLst/>
          </a:prstGeom>
        </p:spPr>
      </p:pic>
      <p:sp>
        <p:nvSpPr>
          <p:cNvPr id="13" name="TextBox 12">
            <a:extLst>
              <a:ext uri="{FF2B5EF4-FFF2-40B4-BE49-F238E27FC236}">
                <a16:creationId xmlns:a16="http://schemas.microsoft.com/office/drawing/2014/main" id="{4880E11B-43E8-9C2A-4E84-A789AAD49A72}"/>
              </a:ext>
            </a:extLst>
          </p:cNvPr>
          <p:cNvSpPr txBox="1"/>
          <p:nvPr/>
        </p:nvSpPr>
        <p:spPr>
          <a:xfrm>
            <a:off x="0" y="6576000"/>
            <a:ext cx="376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Results from 2022 Public survey</a:t>
            </a:r>
          </a:p>
        </p:txBody>
      </p:sp>
      <p:sp>
        <p:nvSpPr>
          <p:cNvPr id="20" name="TextBox 19">
            <a:extLst>
              <a:ext uri="{FF2B5EF4-FFF2-40B4-BE49-F238E27FC236}">
                <a16:creationId xmlns:a16="http://schemas.microsoft.com/office/drawing/2014/main" id="{022AAEF0-032D-3A85-44B9-4FAC1BCAE6C9}"/>
              </a:ext>
            </a:extLst>
          </p:cNvPr>
          <p:cNvSpPr txBox="1"/>
          <p:nvPr/>
        </p:nvSpPr>
        <p:spPr>
          <a:xfrm>
            <a:off x="245400" y="829361"/>
            <a:ext cx="82638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How many self storage businesses can you name?</a:t>
            </a:r>
          </a:p>
        </p:txBody>
      </p:sp>
    </p:spTree>
    <p:extLst>
      <p:ext uri="{BB962C8B-B14F-4D97-AF65-F5344CB8AC3E}">
        <p14:creationId xmlns:p14="http://schemas.microsoft.com/office/powerpoint/2010/main" val="1403445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4A2775-1807-9B59-3736-4911B969BBEA}"/>
              </a:ext>
            </a:extLst>
          </p:cNvPr>
          <p:cNvSpPr txBox="1"/>
          <p:nvPr/>
        </p:nvSpPr>
        <p:spPr>
          <a:xfrm>
            <a:off x="257400" y="210785"/>
            <a:ext cx="8179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Brand awareness by country </a:t>
            </a:r>
            <a:endParaRPr lang="en-US" dirty="0"/>
          </a:p>
        </p:txBody>
      </p:sp>
      <p:graphicFrame>
        <p:nvGraphicFramePr>
          <p:cNvPr id="5" name="Chart 4">
            <a:extLst>
              <a:ext uri="{FF2B5EF4-FFF2-40B4-BE49-F238E27FC236}">
                <a16:creationId xmlns:a16="http://schemas.microsoft.com/office/drawing/2014/main" id="{FA2EB64A-E3CB-E983-39F6-BB46B1515D8C}"/>
              </a:ext>
              <a:ext uri="{147F2762-F138-4A5C-976F-8EAC2B608ADB}">
                <a16:predDERef xmlns:a16="http://schemas.microsoft.com/office/drawing/2014/main" pred="{C1FA35B1-AF7A-C0EA-5906-9456B977F2B9}"/>
              </a:ext>
            </a:extLst>
          </p:cNvPr>
          <p:cNvGraphicFramePr>
            <a:graphicFrameLocks/>
          </p:cNvGraphicFramePr>
          <p:nvPr>
            <p:extLst>
              <p:ext uri="{D42A27DB-BD31-4B8C-83A1-F6EECF244321}">
                <p14:modId xmlns:p14="http://schemas.microsoft.com/office/powerpoint/2010/main" val="1644391391"/>
              </p:ext>
            </p:extLst>
          </p:nvPr>
        </p:nvGraphicFramePr>
        <p:xfrm>
          <a:off x="499729" y="1194750"/>
          <a:ext cx="11132289" cy="50232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A blue and white logo&#10;&#10;Description automatically generated">
            <a:extLst>
              <a:ext uri="{FF2B5EF4-FFF2-40B4-BE49-F238E27FC236}">
                <a16:creationId xmlns:a16="http://schemas.microsoft.com/office/drawing/2014/main" id="{581328D6-7B24-986B-2B47-C3C5F77D2EC0}"/>
              </a:ext>
            </a:extLst>
          </p:cNvPr>
          <p:cNvPicPr>
            <a:picLocks noChangeAspect="1"/>
          </p:cNvPicPr>
          <p:nvPr/>
        </p:nvPicPr>
        <p:blipFill>
          <a:blip r:embed="rId3"/>
          <a:stretch>
            <a:fillRect/>
          </a:stretch>
        </p:blipFill>
        <p:spPr>
          <a:xfrm>
            <a:off x="9795633" y="6476692"/>
            <a:ext cx="1408546" cy="342612"/>
          </a:xfrm>
          <a:prstGeom prst="rect">
            <a:avLst/>
          </a:prstGeom>
        </p:spPr>
      </p:pic>
      <p:pic>
        <p:nvPicPr>
          <p:cNvPr id="10" name="Graphic 9">
            <a:extLst>
              <a:ext uri="{FF2B5EF4-FFF2-40B4-BE49-F238E27FC236}">
                <a16:creationId xmlns:a16="http://schemas.microsoft.com/office/drawing/2014/main" id="{D5E4F4F1-9C9A-686F-172F-060893550D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6330" y="6349635"/>
            <a:ext cx="1077576" cy="700424"/>
          </a:xfrm>
          <a:prstGeom prst="rect">
            <a:avLst/>
          </a:prstGeom>
        </p:spPr>
      </p:pic>
      <p:sp>
        <p:nvSpPr>
          <p:cNvPr id="12" name="TextBox 11">
            <a:extLst>
              <a:ext uri="{FF2B5EF4-FFF2-40B4-BE49-F238E27FC236}">
                <a16:creationId xmlns:a16="http://schemas.microsoft.com/office/drawing/2014/main" id="{9C7275DE-35DF-64CA-0A47-D4D43F33BB85}"/>
              </a:ext>
            </a:extLst>
          </p:cNvPr>
          <p:cNvSpPr txBox="1"/>
          <p:nvPr/>
        </p:nvSpPr>
        <p:spPr>
          <a:xfrm>
            <a:off x="0" y="6576000"/>
            <a:ext cx="376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Results from 2022 Public survey</a:t>
            </a:r>
          </a:p>
        </p:txBody>
      </p:sp>
    </p:spTree>
    <p:extLst>
      <p:ext uri="{BB962C8B-B14F-4D97-AF65-F5344CB8AC3E}">
        <p14:creationId xmlns:p14="http://schemas.microsoft.com/office/powerpoint/2010/main" val="2877600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61D1-DCDF-4F65-9652-DA81207E4127}"/>
              </a:ext>
            </a:extLst>
          </p:cNvPr>
          <p:cNvSpPr>
            <a:spLocks noGrp="1"/>
          </p:cNvSpPr>
          <p:nvPr>
            <p:ph type="title"/>
          </p:nvPr>
        </p:nvSpPr>
        <p:spPr>
          <a:xfrm>
            <a:off x="505061" y="3376613"/>
            <a:ext cx="6152914" cy="726893"/>
          </a:xfrm>
        </p:spPr>
        <p:txBody>
          <a:bodyPr/>
          <a:lstStyle/>
          <a:p>
            <a:r>
              <a:rPr lang="en-GB" dirty="0"/>
              <a:t>Industry Performance</a:t>
            </a:r>
          </a:p>
        </p:txBody>
      </p:sp>
      <p:sp>
        <p:nvSpPr>
          <p:cNvPr id="3" name="Text Placeholder 2">
            <a:extLst>
              <a:ext uri="{FF2B5EF4-FFF2-40B4-BE49-F238E27FC236}">
                <a16:creationId xmlns:a16="http://schemas.microsoft.com/office/drawing/2014/main" id="{C77F9EC9-6E61-4FD1-B8F7-7DAC701AB1E6}"/>
              </a:ext>
            </a:extLst>
          </p:cNvPr>
          <p:cNvSpPr>
            <a:spLocks noGrp="1"/>
          </p:cNvSpPr>
          <p:nvPr>
            <p:ph type="body" sz="quarter" idx="10"/>
          </p:nvPr>
        </p:nvSpPr>
        <p:spPr/>
        <p:txBody>
          <a:bodyPr>
            <a:normAutofit fontScale="92500" lnSpcReduction="20000"/>
          </a:bodyPr>
          <a:lstStyle/>
          <a:p>
            <a:pPr marL="0" indent="0">
              <a:buNone/>
            </a:pPr>
            <a:r>
              <a:rPr lang="en-GB" dirty="0"/>
              <a:t>3</a:t>
            </a:r>
          </a:p>
        </p:txBody>
      </p:sp>
      <p:pic>
        <p:nvPicPr>
          <p:cNvPr id="7" name="Picture Placeholder 6">
            <a:extLst>
              <a:ext uri="{FF2B5EF4-FFF2-40B4-BE49-F238E27FC236}">
                <a16:creationId xmlns:a16="http://schemas.microsoft.com/office/drawing/2014/main" id="{F447C556-E14D-0559-ADFA-6AE90F308DDA}"/>
              </a:ext>
            </a:extLst>
          </p:cNvPr>
          <p:cNvPicPr>
            <a:picLocks noGrp="1" noChangeAspect="1"/>
          </p:cNvPicPr>
          <p:nvPr>
            <p:ph type="pic" sz="quarter" idx="11"/>
          </p:nvPr>
        </p:nvPicPr>
        <p:blipFill>
          <a:blip r:embed="rId3"/>
          <a:srcRect/>
          <a:stretch/>
        </p:blipFill>
        <p:spPr/>
      </p:pic>
    </p:spTree>
    <p:extLst>
      <p:ext uri="{BB962C8B-B14F-4D97-AF65-F5344CB8AC3E}">
        <p14:creationId xmlns:p14="http://schemas.microsoft.com/office/powerpoint/2010/main" val="253442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CFE10-9C3A-122B-2B8E-B2EA5F5E4E2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D2187836-29DF-4B53-973C-312DBB36056B}"/>
              </a:ext>
            </a:extLst>
          </p:cNvPr>
          <p:cNvSpPr>
            <a:spLocks noGrp="1"/>
          </p:cNvSpPr>
          <p:nvPr>
            <p:ph type="title"/>
          </p:nvPr>
        </p:nvSpPr>
        <p:spPr>
          <a:xfrm>
            <a:off x="392240" y="988724"/>
            <a:ext cx="4492181" cy="557339"/>
          </a:xfrm>
        </p:spPr>
        <p:txBody>
          <a:bodyPr/>
          <a:lstStyle/>
          <a:p>
            <a:r>
              <a:rPr lang="en-US" sz="4800"/>
              <a:t>Global Overview</a:t>
            </a:r>
          </a:p>
        </p:txBody>
      </p:sp>
      <p:grpSp>
        <p:nvGrpSpPr>
          <p:cNvPr id="38" name="Group 37">
            <a:extLst>
              <a:ext uri="{FF2B5EF4-FFF2-40B4-BE49-F238E27FC236}">
                <a16:creationId xmlns:a16="http://schemas.microsoft.com/office/drawing/2014/main" id="{510AB740-97BE-4057-906B-C3CB9832DC37}"/>
              </a:ext>
            </a:extLst>
          </p:cNvPr>
          <p:cNvGrpSpPr/>
          <p:nvPr/>
        </p:nvGrpSpPr>
        <p:grpSpPr>
          <a:xfrm>
            <a:off x="392239" y="3883307"/>
            <a:ext cx="1458383" cy="566951"/>
            <a:chOff x="730250" y="2754246"/>
            <a:chExt cx="1458381" cy="566950"/>
          </a:xfrm>
        </p:grpSpPr>
        <p:sp>
          <p:nvSpPr>
            <p:cNvPr id="39" name="Subtitle 2">
              <a:extLst>
                <a:ext uri="{FF2B5EF4-FFF2-40B4-BE49-F238E27FC236}">
                  <a16:creationId xmlns:a16="http://schemas.microsoft.com/office/drawing/2014/main" id="{AD4612F2-D7AB-4C5D-ABBD-164A130FC00D}"/>
                </a:ext>
              </a:extLst>
            </p:cNvPr>
            <p:cNvSpPr txBox="1">
              <a:spLocks/>
            </p:cNvSpPr>
            <p:nvPr/>
          </p:nvSpPr>
          <p:spPr>
            <a:xfrm>
              <a:off x="730250" y="2754246"/>
              <a:ext cx="1458381" cy="299247"/>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$31.9B</a:t>
              </a:r>
            </a:p>
          </p:txBody>
        </p:sp>
        <p:sp>
          <p:nvSpPr>
            <p:cNvPr id="40" name="Subtitle 2">
              <a:extLst>
                <a:ext uri="{FF2B5EF4-FFF2-40B4-BE49-F238E27FC236}">
                  <a16:creationId xmlns:a16="http://schemas.microsoft.com/office/drawing/2014/main" id="{0702594C-EBE0-47D1-A206-7EEEB6232A41}"/>
                </a:ext>
              </a:extLst>
            </p:cNvPr>
            <p:cNvSpPr txBox="1">
              <a:spLocks/>
            </p:cNvSpPr>
            <p:nvPr/>
          </p:nvSpPr>
          <p:spPr>
            <a:xfrm>
              <a:off x="737435" y="3119936"/>
              <a:ext cx="1117601" cy="201260"/>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US" sz="1400">
                  <a:solidFill>
                    <a:schemeClr val="bg1"/>
                  </a:solidFill>
                  <a:latin typeface="Calibre Light" panose="020B0303030202060203" pitchFamily="34" charset="77"/>
                </a:rPr>
                <a:t>2023 Revenue</a:t>
              </a:r>
            </a:p>
          </p:txBody>
        </p:sp>
      </p:grpSp>
      <p:grpSp>
        <p:nvGrpSpPr>
          <p:cNvPr id="41" name="Group 40">
            <a:extLst>
              <a:ext uri="{FF2B5EF4-FFF2-40B4-BE49-F238E27FC236}">
                <a16:creationId xmlns:a16="http://schemas.microsoft.com/office/drawing/2014/main" id="{BCF098D1-EABE-4DC5-B55C-03A55BCAE800}"/>
              </a:ext>
            </a:extLst>
          </p:cNvPr>
          <p:cNvGrpSpPr/>
          <p:nvPr/>
        </p:nvGrpSpPr>
        <p:grpSpPr>
          <a:xfrm>
            <a:off x="1974712" y="3883309"/>
            <a:ext cx="1117600" cy="552444"/>
            <a:chOff x="1847851" y="2754247"/>
            <a:chExt cx="1117600" cy="552444"/>
          </a:xfrm>
        </p:grpSpPr>
        <p:sp>
          <p:nvSpPr>
            <p:cNvPr id="42" name="Subtitle 2">
              <a:extLst>
                <a:ext uri="{FF2B5EF4-FFF2-40B4-BE49-F238E27FC236}">
                  <a16:creationId xmlns:a16="http://schemas.microsoft.com/office/drawing/2014/main" id="{BA46900F-F4D1-4DF5-B380-7A919751986F}"/>
                </a:ext>
              </a:extLst>
            </p:cNvPr>
            <p:cNvSpPr txBox="1">
              <a:spLocks/>
            </p:cNvSpPr>
            <p:nvPr/>
          </p:nvSpPr>
          <p:spPr>
            <a:xfrm>
              <a:off x="1847851" y="2754247"/>
              <a:ext cx="1117600" cy="277392"/>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#135</a:t>
              </a:r>
            </a:p>
          </p:txBody>
        </p:sp>
        <p:sp>
          <p:nvSpPr>
            <p:cNvPr id="43" name="Subtitle 2">
              <a:extLst>
                <a:ext uri="{FF2B5EF4-FFF2-40B4-BE49-F238E27FC236}">
                  <a16:creationId xmlns:a16="http://schemas.microsoft.com/office/drawing/2014/main" id="{D3469562-C505-43A3-BA8B-7E97CBC36016}"/>
                </a:ext>
              </a:extLst>
            </p:cNvPr>
            <p:cNvSpPr txBox="1">
              <a:spLocks/>
            </p:cNvSpPr>
            <p:nvPr/>
          </p:nvSpPr>
          <p:spPr>
            <a:xfrm>
              <a:off x="1847851" y="3105431"/>
              <a:ext cx="1117600" cy="201260"/>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US" sz="1400">
                  <a:solidFill>
                    <a:schemeClr val="bg1"/>
                  </a:solidFill>
                  <a:latin typeface="Calibre Light" panose="020B0303030202060203" pitchFamily="34" charset="77"/>
                </a:rPr>
                <a:t>2023 Fortune 500 ranking</a:t>
              </a:r>
            </a:p>
          </p:txBody>
        </p:sp>
      </p:grpSp>
      <p:grpSp>
        <p:nvGrpSpPr>
          <p:cNvPr id="44" name="Group 43">
            <a:extLst>
              <a:ext uri="{FF2B5EF4-FFF2-40B4-BE49-F238E27FC236}">
                <a16:creationId xmlns:a16="http://schemas.microsoft.com/office/drawing/2014/main" id="{A9FA7793-07C5-4AE9-B6F3-FBFE91042B6E}"/>
              </a:ext>
            </a:extLst>
          </p:cNvPr>
          <p:cNvGrpSpPr/>
          <p:nvPr/>
        </p:nvGrpSpPr>
        <p:grpSpPr>
          <a:xfrm>
            <a:off x="3216403" y="3883310"/>
            <a:ext cx="1773016" cy="541807"/>
            <a:chOff x="3206182" y="2837030"/>
            <a:chExt cx="1773016" cy="541807"/>
          </a:xfrm>
        </p:grpSpPr>
        <p:sp>
          <p:nvSpPr>
            <p:cNvPr id="45" name="Subtitle 2">
              <a:extLst>
                <a:ext uri="{FF2B5EF4-FFF2-40B4-BE49-F238E27FC236}">
                  <a16:creationId xmlns:a16="http://schemas.microsoft.com/office/drawing/2014/main" id="{84D4E2AC-7BDE-4A49-95FB-E56F0B459F0D}"/>
                </a:ext>
              </a:extLst>
            </p:cNvPr>
            <p:cNvSpPr txBox="1">
              <a:spLocks/>
            </p:cNvSpPr>
            <p:nvPr/>
          </p:nvSpPr>
          <p:spPr>
            <a:xfrm>
              <a:off x="3206182" y="2837030"/>
              <a:ext cx="1773016" cy="277392"/>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~115,000</a:t>
              </a:r>
            </a:p>
          </p:txBody>
        </p:sp>
        <p:sp>
          <p:nvSpPr>
            <p:cNvPr id="46" name="Subtitle 2">
              <a:extLst>
                <a:ext uri="{FF2B5EF4-FFF2-40B4-BE49-F238E27FC236}">
                  <a16:creationId xmlns:a16="http://schemas.microsoft.com/office/drawing/2014/main" id="{A7198227-A129-4510-8BC0-245B68E55DFD}"/>
                </a:ext>
              </a:extLst>
            </p:cNvPr>
            <p:cNvSpPr txBox="1">
              <a:spLocks/>
            </p:cNvSpPr>
            <p:nvPr/>
          </p:nvSpPr>
          <p:spPr>
            <a:xfrm>
              <a:off x="3206182" y="3177577"/>
              <a:ext cx="1532757" cy="201260"/>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US" sz="1400">
                  <a:solidFill>
                    <a:schemeClr val="bg1"/>
                  </a:solidFill>
                  <a:latin typeface="Calibre Light" panose="020B0303030202060203" pitchFamily="34" charset="77"/>
                </a:rPr>
                <a:t>Employees globally</a:t>
              </a:r>
            </a:p>
          </p:txBody>
        </p:sp>
      </p:grpSp>
      <p:grpSp>
        <p:nvGrpSpPr>
          <p:cNvPr id="47" name="Group 46">
            <a:extLst>
              <a:ext uri="{FF2B5EF4-FFF2-40B4-BE49-F238E27FC236}">
                <a16:creationId xmlns:a16="http://schemas.microsoft.com/office/drawing/2014/main" id="{7E981D5E-419B-48B0-B08E-78DE4EE40B4E}"/>
              </a:ext>
            </a:extLst>
          </p:cNvPr>
          <p:cNvGrpSpPr/>
          <p:nvPr/>
        </p:nvGrpSpPr>
        <p:grpSpPr>
          <a:xfrm>
            <a:off x="3216404" y="4756477"/>
            <a:ext cx="1398185" cy="545095"/>
            <a:chOff x="5519978" y="3156346"/>
            <a:chExt cx="1398185" cy="545094"/>
          </a:xfrm>
        </p:grpSpPr>
        <p:sp>
          <p:nvSpPr>
            <p:cNvPr id="48" name="Subtitle 2">
              <a:extLst>
                <a:ext uri="{FF2B5EF4-FFF2-40B4-BE49-F238E27FC236}">
                  <a16:creationId xmlns:a16="http://schemas.microsoft.com/office/drawing/2014/main" id="{11F3CEB2-7862-44C9-8330-BF388810CA06}"/>
                </a:ext>
              </a:extLst>
            </p:cNvPr>
            <p:cNvSpPr txBox="1">
              <a:spLocks/>
            </p:cNvSpPr>
            <p:nvPr/>
          </p:nvSpPr>
          <p:spPr>
            <a:xfrm>
              <a:off x="5519978" y="3156346"/>
              <a:ext cx="1398185" cy="277392"/>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500+</a:t>
              </a:r>
            </a:p>
          </p:txBody>
        </p:sp>
        <p:sp>
          <p:nvSpPr>
            <p:cNvPr id="49" name="Subtitle 2">
              <a:extLst>
                <a:ext uri="{FF2B5EF4-FFF2-40B4-BE49-F238E27FC236}">
                  <a16:creationId xmlns:a16="http://schemas.microsoft.com/office/drawing/2014/main" id="{2E3928E7-067E-4661-B25F-4A68AD85EB8F}"/>
                </a:ext>
              </a:extLst>
            </p:cNvPr>
            <p:cNvSpPr txBox="1">
              <a:spLocks/>
            </p:cNvSpPr>
            <p:nvPr/>
          </p:nvSpPr>
          <p:spPr>
            <a:xfrm>
              <a:off x="5519978" y="3500180"/>
              <a:ext cx="1117601" cy="201260"/>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US" sz="1400">
                  <a:solidFill>
                    <a:schemeClr val="bg1"/>
                  </a:solidFill>
                  <a:latin typeface="Calibre Light" panose="020B0303030202060203" pitchFamily="34" charset="77"/>
                </a:rPr>
                <a:t>Offices</a:t>
              </a:r>
            </a:p>
          </p:txBody>
        </p:sp>
      </p:grpSp>
      <p:grpSp>
        <p:nvGrpSpPr>
          <p:cNvPr id="50" name="Group 49">
            <a:extLst>
              <a:ext uri="{FF2B5EF4-FFF2-40B4-BE49-F238E27FC236}">
                <a16:creationId xmlns:a16="http://schemas.microsoft.com/office/drawing/2014/main" id="{8118A4A4-CA42-4492-8291-E4A02C5CB9C8}"/>
              </a:ext>
            </a:extLst>
          </p:cNvPr>
          <p:cNvGrpSpPr/>
          <p:nvPr/>
        </p:nvGrpSpPr>
        <p:grpSpPr>
          <a:xfrm>
            <a:off x="392243" y="5776146"/>
            <a:ext cx="1185099" cy="788815"/>
            <a:chOff x="5519978" y="3156346"/>
            <a:chExt cx="1424868" cy="788814"/>
          </a:xfrm>
        </p:grpSpPr>
        <p:sp>
          <p:nvSpPr>
            <p:cNvPr id="51" name="Subtitle 2">
              <a:extLst>
                <a:ext uri="{FF2B5EF4-FFF2-40B4-BE49-F238E27FC236}">
                  <a16:creationId xmlns:a16="http://schemas.microsoft.com/office/drawing/2014/main" id="{BAAC8B15-8901-4FF7-9C13-24270C3DC60E}"/>
                </a:ext>
              </a:extLst>
            </p:cNvPr>
            <p:cNvSpPr txBox="1">
              <a:spLocks/>
            </p:cNvSpPr>
            <p:nvPr/>
          </p:nvSpPr>
          <p:spPr>
            <a:xfrm>
              <a:off x="5519978" y="3156346"/>
              <a:ext cx="1343714" cy="277392"/>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100+</a:t>
              </a:r>
            </a:p>
          </p:txBody>
        </p:sp>
        <p:sp>
          <p:nvSpPr>
            <p:cNvPr id="52" name="Subtitle 2">
              <a:extLst>
                <a:ext uri="{FF2B5EF4-FFF2-40B4-BE49-F238E27FC236}">
                  <a16:creationId xmlns:a16="http://schemas.microsoft.com/office/drawing/2014/main" id="{70B20AE0-781A-4AE5-B544-1A6CE9505F99}"/>
                </a:ext>
              </a:extLst>
            </p:cNvPr>
            <p:cNvSpPr txBox="1">
              <a:spLocks/>
            </p:cNvSpPr>
            <p:nvPr/>
          </p:nvSpPr>
          <p:spPr>
            <a:xfrm>
              <a:off x="5519978" y="3470069"/>
              <a:ext cx="1424868" cy="475091"/>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GB" sz="933">
                  <a:solidFill>
                    <a:schemeClr val="bg1"/>
                  </a:solidFill>
                  <a:latin typeface="Calibre Light" panose="020B0303030202060203" pitchFamily="34" charset="77"/>
                </a:rPr>
                <a:t>Countries where </a:t>
              </a:r>
              <a:br>
                <a:rPr lang="en-GB" sz="933">
                  <a:solidFill>
                    <a:schemeClr val="bg1"/>
                  </a:solidFill>
                  <a:latin typeface="Calibre Light" panose="020B0303030202060203" pitchFamily="34" charset="77"/>
                </a:rPr>
              </a:br>
              <a:r>
                <a:rPr lang="en-GB" sz="933">
                  <a:solidFill>
                    <a:schemeClr val="bg1"/>
                  </a:solidFill>
                  <a:latin typeface="Calibre Light" panose="020B0303030202060203" pitchFamily="34" charset="77"/>
                </a:rPr>
                <a:t>CBRE serves clients</a:t>
              </a:r>
              <a:endParaRPr lang="en-US" sz="933">
                <a:solidFill>
                  <a:schemeClr val="bg1"/>
                </a:solidFill>
                <a:latin typeface="Calibre Light" panose="020B0303030202060203" pitchFamily="34" charset="77"/>
              </a:endParaRPr>
            </a:p>
          </p:txBody>
        </p:sp>
      </p:grpSp>
      <p:pic>
        <p:nvPicPr>
          <p:cNvPr id="4" name="Picture 3" descr="A picture containing text, clipart&#10;&#10;Description automatically generated">
            <a:extLst>
              <a:ext uri="{FF2B5EF4-FFF2-40B4-BE49-F238E27FC236}">
                <a16:creationId xmlns:a16="http://schemas.microsoft.com/office/drawing/2014/main" id="{099262D2-463E-A970-3B12-A968F7E2A28B}"/>
              </a:ext>
            </a:extLst>
          </p:cNvPr>
          <p:cNvPicPr>
            <a:picLocks noChangeAspect="1"/>
          </p:cNvPicPr>
          <p:nvPr/>
        </p:nvPicPr>
        <p:blipFill>
          <a:blip r:embed="rId3"/>
          <a:stretch>
            <a:fillRect/>
          </a:stretch>
        </p:blipFill>
        <p:spPr>
          <a:xfrm>
            <a:off x="382589" y="398709"/>
            <a:ext cx="1194753" cy="300456"/>
          </a:xfrm>
          <a:prstGeom prst="rect">
            <a:avLst/>
          </a:prstGeom>
        </p:spPr>
      </p:pic>
      <p:grpSp>
        <p:nvGrpSpPr>
          <p:cNvPr id="6" name="Group 5">
            <a:extLst>
              <a:ext uri="{FF2B5EF4-FFF2-40B4-BE49-F238E27FC236}">
                <a16:creationId xmlns:a16="http://schemas.microsoft.com/office/drawing/2014/main" id="{0D311488-3AEA-FA29-4AD6-08AEB3303279}"/>
              </a:ext>
            </a:extLst>
          </p:cNvPr>
          <p:cNvGrpSpPr/>
          <p:nvPr/>
        </p:nvGrpSpPr>
        <p:grpSpPr>
          <a:xfrm>
            <a:off x="1974712" y="4756477"/>
            <a:ext cx="1398185" cy="545095"/>
            <a:chOff x="5519978" y="3156346"/>
            <a:chExt cx="1398185" cy="545094"/>
          </a:xfrm>
        </p:grpSpPr>
        <p:sp>
          <p:nvSpPr>
            <p:cNvPr id="7" name="Subtitle 2">
              <a:extLst>
                <a:ext uri="{FF2B5EF4-FFF2-40B4-BE49-F238E27FC236}">
                  <a16:creationId xmlns:a16="http://schemas.microsoft.com/office/drawing/2014/main" id="{DCD6B76D-8804-D456-B04A-F4DCCB67C211}"/>
                </a:ext>
              </a:extLst>
            </p:cNvPr>
            <p:cNvSpPr txBox="1">
              <a:spLocks/>
            </p:cNvSpPr>
            <p:nvPr/>
          </p:nvSpPr>
          <p:spPr>
            <a:xfrm>
              <a:off x="5519978" y="3156346"/>
              <a:ext cx="1398185" cy="277392"/>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95+</a:t>
              </a:r>
            </a:p>
          </p:txBody>
        </p:sp>
        <p:sp>
          <p:nvSpPr>
            <p:cNvPr id="8" name="Subtitle 2">
              <a:extLst>
                <a:ext uri="{FF2B5EF4-FFF2-40B4-BE49-F238E27FC236}">
                  <a16:creationId xmlns:a16="http://schemas.microsoft.com/office/drawing/2014/main" id="{B06B31DA-2344-0391-C318-0095AAD461DD}"/>
                </a:ext>
              </a:extLst>
            </p:cNvPr>
            <p:cNvSpPr txBox="1">
              <a:spLocks/>
            </p:cNvSpPr>
            <p:nvPr/>
          </p:nvSpPr>
          <p:spPr>
            <a:xfrm>
              <a:off x="5519978" y="3500180"/>
              <a:ext cx="1117601" cy="201260"/>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GB" sz="1400">
                  <a:solidFill>
                    <a:schemeClr val="bg1"/>
                  </a:solidFill>
                  <a:latin typeface="Calibre Light" panose="020B0303030202060203" pitchFamily="34" charset="77"/>
                </a:rPr>
                <a:t>of the Fortune 100 are clients</a:t>
              </a:r>
              <a:endParaRPr lang="en-US" sz="1400">
                <a:solidFill>
                  <a:schemeClr val="bg1"/>
                </a:solidFill>
                <a:latin typeface="Calibre Light" panose="020B0303030202060203" pitchFamily="34" charset="77"/>
              </a:endParaRPr>
            </a:p>
          </p:txBody>
        </p:sp>
      </p:grpSp>
      <p:grpSp>
        <p:nvGrpSpPr>
          <p:cNvPr id="9" name="Group 8">
            <a:extLst>
              <a:ext uri="{FF2B5EF4-FFF2-40B4-BE49-F238E27FC236}">
                <a16:creationId xmlns:a16="http://schemas.microsoft.com/office/drawing/2014/main" id="{1269D2BC-F1A8-9B6C-6CE1-021493C0889D}"/>
              </a:ext>
            </a:extLst>
          </p:cNvPr>
          <p:cNvGrpSpPr/>
          <p:nvPr/>
        </p:nvGrpSpPr>
        <p:grpSpPr>
          <a:xfrm>
            <a:off x="382589" y="4756477"/>
            <a:ext cx="1398185" cy="545095"/>
            <a:chOff x="5519978" y="3156346"/>
            <a:chExt cx="1398185" cy="545094"/>
          </a:xfrm>
        </p:grpSpPr>
        <p:sp>
          <p:nvSpPr>
            <p:cNvPr id="10" name="Subtitle 2">
              <a:extLst>
                <a:ext uri="{FF2B5EF4-FFF2-40B4-BE49-F238E27FC236}">
                  <a16:creationId xmlns:a16="http://schemas.microsoft.com/office/drawing/2014/main" id="{5C434976-FE37-46AD-56AC-269E47D23C90}"/>
                </a:ext>
              </a:extLst>
            </p:cNvPr>
            <p:cNvSpPr txBox="1">
              <a:spLocks/>
            </p:cNvSpPr>
            <p:nvPr/>
          </p:nvSpPr>
          <p:spPr>
            <a:xfrm>
              <a:off x="5519978" y="3156346"/>
              <a:ext cx="1398185" cy="277392"/>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118 years</a:t>
              </a:r>
            </a:p>
          </p:txBody>
        </p:sp>
        <p:sp>
          <p:nvSpPr>
            <p:cNvPr id="12" name="Subtitle 2">
              <a:extLst>
                <a:ext uri="{FF2B5EF4-FFF2-40B4-BE49-F238E27FC236}">
                  <a16:creationId xmlns:a16="http://schemas.microsoft.com/office/drawing/2014/main" id="{99D1F827-277B-539D-F310-77F407DB2A02}"/>
                </a:ext>
              </a:extLst>
            </p:cNvPr>
            <p:cNvSpPr txBox="1">
              <a:spLocks/>
            </p:cNvSpPr>
            <p:nvPr/>
          </p:nvSpPr>
          <p:spPr>
            <a:xfrm>
              <a:off x="5519978" y="3500180"/>
              <a:ext cx="1398181" cy="201260"/>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US" sz="1400">
                  <a:solidFill>
                    <a:schemeClr val="bg1"/>
                  </a:solidFill>
                  <a:latin typeface="Calibre Light" panose="020B0303030202060203" pitchFamily="34" charset="77"/>
                </a:rPr>
                <a:t>Operation in US </a:t>
              </a:r>
              <a:br>
                <a:rPr lang="en-US" sz="1400">
                  <a:solidFill>
                    <a:schemeClr val="bg1"/>
                  </a:solidFill>
                  <a:latin typeface="Calibre Light" panose="020B0303030202060203" pitchFamily="34" charset="77"/>
                </a:rPr>
              </a:br>
              <a:r>
                <a:rPr lang="en-US" sz="1400">
                  <a:solidFill>
                    <a:schemeClr val="bg1"/>
                  </a:solidFill>
                  <a:latin typeface="Calibre Light" panose="020B0303030202060203" pitchFamily="34" charset="77"/>
                </a:rPr>
                <a:t>25 years in Sweden</a:t>
              </a:r>
            </a:p>
          </p:txBody>
        </p:sp>
      </p:grpSp>
      <p:grpSp>
        <p:nvGrpSpPr>
          <p:cNvPr id="13" name="Group 12">
            <a:extLst>
              <a:ext uri="{FF2B5EF4-FFF2-40B4-BE49-F238E27FC236}">
                <a16:creationId xmlns:a16="http://schemas.microsoft.com/office/drawing/2014/main" id="{421CA8B9-E264-2F52-6B7E-681C0DC1B9D8}"/>
              </a:ext>
            </a:extLst>
          </p:cNvPr>
          <p:cNvGrpSpPr/>
          <p:nvPr/>
        </p:nvGrpSpPr>
        <p:grpSpPr>
          <a:xfrm>
            <a:off x="1974711" y="5776146"/>
            <a:ext cx="2133740" cy="788815"/>
            <a:chOff x="5519978" y="3156346"/>
            <a:chExt cx="2565438" cy="788814"/>
          </a:xfrm>
        </p:grpSpPr>
        <p:sp>
          <p:nvSpPr>
            <p:cNvPr id="14" name="Subtitle 2">
              <a:extLst>
                <a:ext uri="{FF2B5EF4-FFF2-40B4-BE49-F238E27FC236}">
                  <a16:creationId xmlns:a16="http://schemas.microsoft.com/office/drawing/2014/main" id="{24B2B545-2783-53D7-3931-BAB17FB759E7}"/>
                </a:ext>
              </a:extLst>
            </p:cNvPr>
            <p:cNvSpPr txBox="1">
              <a:spLocks/>
            </p:cNvSpPr>
            <p:nvPr/>
          </p:nvSpPr>
          <p:spPr>
            <a:xfrm>
              <a:off x="5519978" y="3156346"/>
              <a:ext cx="1343714" cy="277392"/>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907"/>
                </a:lnSpc>
                <a:spcBef>
                  <a:spcPts val="333"/>
                </a:spcBef>
              </a:pPr>
              <a:r>
                <a:rPr lang="en-US" sz="2800">
                  <a:solidFill>
                    <a:schemeClr val="bg1"/>
                  </a:solidFill>
                  <a:latin typeface="Calibre Light" panose="020B0303030202060203" pitchFamily="34" charset="77"/>
                </a:rPr>
                <a:t>#1</a:t>
              </a:r>
            </a:p>
          </p:txBody>
        </p:sp>
        <p:sp>
          <p:nvSpPr>
            <p:cNvPr id="15" name="Subtitle 2">
              <a:extLst>
                <a:ext uri="{FF2B5EF4-FFF2-40B4-BE49-F238E27FC236}">
                  <a16:creationId xmlns:a16="http://schemas.microsoft.com/office/drawing/2014/main" id="{D8B48986-D3C0-4395-5785-05C7BC5DE476}"/>
                </a:ext>
              </a:extLst>
            </p:cNvPr>
            <p:cNvSpPr txBox="1">
              <a:spLocks/>
            </p:cNvSpPr>
            <p:nvPr/>
          </p:nvSpPr>
          <p:spPr>
            <a:xfrm>
              <a:off x="5519978" y="3470069"/>
              <a:ext cx="2565438" cy="475091"/>
            </a:xfrm>
            <a:prstGeom prst="rect">
              <a:avLst/>
            </a:prstGeom>
          </p:spPr>
          <p:txBody>
            <a:bodyPr vert="horz" wrap="square" lIns="0" tIns="0" rIns="0" bIns="0" rtlCol="0" anchor="t" anchorCtr="0">
              <a:noAutofit/>
            </a:bodyPr>
            <a:lstStyle>
              <a:lvl1pPr marL="0" indent="0" algn="ctr" defTabSz="755934" rtl="0" eaLnBrk="1" latinLnBrk="0" hangingPunct="1">
                <a:lnSpc>
                  <a:spcPct val="90000"/>
                </a:lnSpc>
                <a:spcBef>
                  <a:spcPts val="827"/>
                </a:spcBef>
                <a:buFont typeface="Arial" panose="020B0604020202020204" pitchFamily="34" charset="0"/>
                <a:buNone/>
                <a:defRPr sz="1984" kern="1200">
                  <a:solidFill>
                    <a:schemeClr val="tx1"/>
                  </a:solidFill>
                  <a:latin typeface="+mn-lt"/>
                  <a:ea typeface="+mn-ea"/>
                  <a:cs typeface="+mn-cs"/>
                </a:defRPr>
              </a:lvl1pPr>
              <a:lvl2pPr marL="377967" indent="0" algn="ctr" defTabSz="755934" rtl="0" eaLnBrk="1" latinLnBrk="0" hangingPunct="1">
                <a:lnSpc>
                  <a:spcPct val="90000"/>
                </a:lnSpc>
                <a:spcBef>
                  <a:spcPts val="413"/>
                </a:spcBef>
                <a:buFont typeface="Arial" panose="020B0604020202020204" pitchFamily="34" charset="0"/>
                <a:buNone/>
                <a:defRPr sz="1653" kern="1200">
                  <a:solidFill>
                    <a:schemeClr val="tx1"/>
                  </a:solidFill>
                  <a:latin typeface="+mn-lt"/>
                  <a:ea typeface="+mn-ea"/>
                  <a:cs typeface="+mn-cs"/>
                </a:defRPr>
              </a:lvl2pPr>
              <a:lvl3pPr marL="755934" indent="0" algn="ctr" defTabSz="755934" rtl="0" eaLnBrk="1" latinLnBrk="0" hangingPunct="1">
                <a:lnSpc>
                  <a:spcPct val="90000"/>
                </a:lnSpc>
                <a:spcBef>
                  <a:spcPts val="413"/>
                </a:spcBef>
                <a:buFont typeface="Arial" panose="020B0604020202020204" pitchFamily="34" charset="0"/>
                <a:buNone/>
                <a:defRPr sz="1488" kern="1200">
                  <a:solidFill>
                    <a:schemeClr val="tx1"/>
                  </a:solidFill>
                  <a:latin typeface="+mn-lt"/>
                  <a:ea typeface="+mn-ea"/>
                  <a:cs typeface="+mn-cs"/>
                </a:defRPr>
              </a:lvl3pPr>
              <a:lvl4pPr marL="1133902"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4pPr>
              <a:lvl5pPr marL="1511869"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5pPr>
              <a:lvl6pPr marL="1889836"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6pPr>
              <a:lvl7pPr marL="2267803"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7pPr>
              <a:lvl8pPr marL="2645771"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8pPr>
              <a:lvl9pPr marL="3023738" indent="0" algn="ctr" defTabSz="755934" rtl="0" eaLnBrk="1" latinLnBrk="0" hangingPunct="1">
                <a:lnSpc>
                  <a:spcPct val="90000"/>
                </a:lnSpc>
                <a:spcBef>
                  <a:spcPts val="413"/>
                </a:spcBef>
                <a:buFont typeface="Arial" panose="020B0604020202020204" pitchFamily="34" charset="0"/>
                <a:buNone/>
                <a:defRPr sz="1323" kern="1200">
                  <a:solidFill>
                    <a:schemeClr val="tx1"/>
                  </a:solidFill>
                  <a:latin typeface="+mn-lt"/>
                  <a:ea typeface="+mn-ea"/>
                  <a:cs typeface="+mn-cs"/>
                </a:defRPr>
              </a:lvl9pPr>
            </a:lstStyle>
            <a:p>
              <a:pPr algn="l" defTabSz="755897">
                <a:lnSpc>
                  <a:spcPts val="1300"/>
                </a:lnSpc>
              </a:pPr>
              <a:r>
                <a:rPr lang="en-GB" sz="933">
                  <a:solidFill>
                    <a:schemeClr val="bg1"/>
                  </a:solidFill>
                  <a:latin typeface="Calibre Light" panose="020B0303030202060203" pitchFamily="34" charset="77"/>
                </a:rPr>
                <a:t>Lipsey #1 brand for 22 consecutive years</a:t>
              </a:r>
            </a:p>
          </p:txBody>
        </p:sp>
      </p:grpSp>
      <p:grpSp>
        <p:nvGrpSpPr>
          <p:cNvPr id="18" name="Group 17">
            <a:extLst>
              <a:ext uri="{FF2B5EF4-FFF2-40B4-BE49-F238E27FC236}">
                <a16:creationId xmlns:a16="http://schemas.microsoft.com/office/drawing/2014/main" id="{25CBB520-C1F0-4F01-E6C0-09C142844A5E}"/>
              </a:ext>
            </a:extLst>
          </p:cNvPr>
          <p:cNvGrpSpPr/>
          <p:nvPr/>
        </p:nvGrpSpPr>
        <p:grpSpPr>
          <a:xfrm>
            <a:off x="382590" y="1951774"/>
            <a:ext cx="3481163" cy="544885"/>
            <a:chOff x="382589" y="5372068"/>
            <a:chExt cx="3481163" cy="544885"/>
          </a:xfrm>
        </p:grpSpPr>
        <p:sp>
          <p:nvSpPr>
            <p:cNvPr id="62" name="TextBox 61">
              <a:extLst>
                <a:ext uri="{FF2B5EF4-FFF2-40B4-BE49-F238E27FC236}">
                  <a16:creationId xmlns:a16="http://schemas.microsoft.com/office/drawing/2014/main" id="{6EC871A3-A959-483E-AC4F-C9FB9D0FBF08}"/>
                </a:ext>
              </a:extLst>
            </p:cNvPr>
            <p:cNvSpPr txBox="1"/>
            <p:nvPr/>
          </p:nvSpPr>
          <p:spPr>
            <a:xfrm>
              <a:off x="1965814" y="5609432"/>
              <a:ext cx="1897938" cy="307521"/>
            </a:xfrm>
            <a:prstGeom prst="rect">
              <a:avLst/>
            </a:prstGeom>
          </p:spPr>
          <p:txBody>
            <a:bodyPr vert="horz" lIns="0" tIns="0" rIns="72000" bIns="0" rtlCol="0">
              <a:noAutofit/>
            </a:bodyPr>
            <a:lstStyle>
              <a:lvl1pPr lvl="0"/>
              <a:lvl2pPr lvl="1"/>
              <a:lvl3pPr lvl="2"/>
              <a:lvl4pPr lvl="3"/>
              <a:lvl5pPr lvl="4"/>
              <a:lvl6pPr lvl="5"/>
              <a:lvl7pPr lvl="6"/>
              <a:lvl8pPr lvl="7"/>
              <a:lvl9pPr lvl="8"/>
            </a:lstStyle>
            <a:p>
              <a:pPr marL="12700" marR="5080" defTabSz="914354">
                <a:defRPr/>
              </a:pPr>
              <a:r>
                <a:rPr lang="en-US" sz="3200">
                  <a:solidFill>
                    <a:schemeClr val="bg1"/>
                  </a:solidFill>
                  <a:latin typeface="Financier Display Semibold" panose="02020703070506060203" pitchFamily="18" charset="0"/>
                  <a:cs typeface="Calibre Semibold"/>
                </a:rPr>
                <a:t>Service</a:t>
              </a:r>
              <a:br>
                <a:rPr lang="en-US" sz="3200">
                  <a:solidFill>
                    <a:schemeClr val="bg1"/>
                  </a:solidFill>
                  <a:latin typeface="Financier Display Semibold" panose="02020703070506060203" pitchFamily="18" charset="0"/>
                  <a:cs typeface="Calibre Semibold"/>
                </a:rPr>
              </a:br>
              <a:r>
                <a:rPr lang="en-US" sz="3200" b="1">
                  <a:solidFill>
                    <a:schemeClr val="bg1"/>
                  </a:solidFill>
                  <a:latin typeface="Financier Display Semibold" panose="02020703070506060203" pitchFamily="18" charset="0"/>
                  <a:cs typeface="Calibre Semibold"/>
                </a:rPr>
                <a:t>Excellence</a:t>
              </a:r>
              <a:endParaRPr lang="en-US" sz="3200">
                <a:solidFill>
                  <a:schemeClr val="bg1"/>
                </a:solidFill>
                <a:latin typeface="Financier Display Semibold" panose="02020703070506060203" pitchFamily="18" charset="0"/>
              </a:endParaRPr>
            </a:p>
          </p:txBody>
        </p:sp>
        <p:sp>
          <p:nvSpPr>
            <p:cNvPr id="68" name="TextBox 67">
              <a:extLst>
                <a:ext uri="{FF2B5EF4-FFF2-40B4-BE49-F238E27FC236}">
                  <a16:creationId xmlns:a16="http://schemas.microsoft.com/office/drawing/2014/main" id="{9BF0382B-7581-4D1A-8DC1-F8A44E0B20D9}"/>
                </a:ext>
              </a:extLst>
            </p:cNvPr>
            <p:cNvSpPr txBox="1"/>
            <p:nvPr/>
          </p:nvSpPr>
          <p:spPr>
            <a:xfrm>
              <a:off x="399424" y="5372068"/>
              <a:ext cx="2186121" cy="391124"/>
            </a:xfrm>
            <a:prstGeom prst="rect">
              <a:avLst/>
            </a:prstGeom>
          </p:spPr>
          <p:txBody>
            <a:bodyPr vert="horz" lIns="0" tIns="0" rIns="72000" bIns="0" rtlCol="0">
              <a:noAutofit/>
            </a:bodyPr>
            <a:lstStyle>
              <a:lvl1pPr lvl="0"/>
              <a:lvl2pPr lvl="1"/>
              <a:lvl3pPr lvl="2"/>
              <a:lvl4pPr lvl="3"/>
              <a:lvl5pPr lvl="4"/>
              <a:lvl6pPr lvl="5"/>
              <a:lvl7pPr lvl="6"/>
              <a:lvl8pPr lvl="7"/>
              <a:lvl9pPr lvl="8"/>
            </a:lstStyle>
            <a:p>
              <a:pPr marL="12700" defTabSz="914354">
                <a:spcBef>
                  <a:spcPts val="100"/>
                </a:spcBef>
              </a:pPr>
              <a:r>
                <a:rPr lang="en-US" sz="1400">
                  <a:solidFill>
                    <a:schemeClr val="bg1"/>
                  </a:solidFill>
                </a:rPr>
                <a:t>Our RISE-values</a:t>
              </a:r>
            </a:p>
          </p:txBody>
        </p:sp>
        <p:sp>
          <p:nvSpPr>
            <p:cNvPr id="17" name="TextBox 16">
              <a:extLst>
                <a:ext uri="{FF2B5EF4-FFF2-40B4-BE49-F238E27FC236}">
                  <a16:creationId xmlns:a16="http://schemas.microsoft.com/office/drawing/2014/main" id="{8C5E370D-C929-AA00-E8A2-8021F69254FD}"/>
                </a:ext>
              </a:extLst>
            </p:cNvPr>
            <p:cNvSpPr txBox="1"/>
            <p:nvPr/>
          </p:nvSpPr>
          <p:spPr>
            <a:xfrm>
              <a:off x="382589" y="5609432"/>
              <a:ext cx="1564176" cy="307521"/>
            </a:xfrm>
            <a:prstGeom prst="rect">
              <a:avLst/>
            </a:prstGeom>
          </p:spPr>
          <p:txBody>
            <a:bodyPr vert="horz" lIns="0" tIns="0" rIns="72000" bIns="0" rtlCol="0">
              <a:noAutofit/>
            </a:bodyPr>
            <a:lstStyle>
              <a:lvl1pPr lvl="0"/>
              <a:lvl2pPr lvl="1"/>
              <a:lvl3pPr lvl="2"/>
              <a:lvl4pPr lvl="3"/>
              <a:lvl5pPr lvl="4"/>
              <a:lvl6pPr lvl="5"/>
              <a:lvl7pPr lvl="6"/>
              <a:lvl8pPr lvl="7"/>
              <a:lvl9pPr lvl="8"/>
            </a:lstStyle>
            <a:p>
              <a:pPr marL="12700" marR="5080" defTabSz="914354">
                <a:defRPr/>
              </a:pPr>
              <a:r>
                <a:rPr lang="en-US" sz="3200" b="1">
                  <a:solidFill>
                    <a:schemeClr val="bg1"/>
                  </a:solidFill>
                  <a:latin typeface="Financier Display Semibold" panose="02020703070506060203" pitchFamily="18" charset="0"/>
                  <a:cs typeface="Calibre Semibold"/>
                </a:rPr>
                <a:t>Respect</a:t>
              </a:r>
              <a:br>
                <a:rPr lang="en-US" sz="3200" b="1">
                  <a:solidFill>
                    <a:schemeClr val="bg1"/>
                  </a:solidFill>
                  <a:latin typeface="Financier Display Semibold" panose="02020703070506060203" pitchFamily="18" charset="0"/>
                  <a:cs typeface="Calibre Semibold"/>
                </a:rPr>
              </a:br>
              <a:r>
                <a:rPr lang="en-US" sz="3200" b="1">
                  <a:solidFill>
                    <a:schemeClr val="bg1"/>
                  </a:solidFill>
                  <a:latin typeface="Financier Display Semibold" panose="02020703070506060203" pitchFamily="18" charset="0"/>
                  <a:cs typeface="Calibre Semibold"/>
                </a:rPr>
                <a:t>Integrity</a:t>
              </a:r>
            </a:p>
          </p:txBody>
        </p:sp>
      </p:grpSp>
      <p:cxnSp>
        <p:nvCxnSpPr>
          <p:cNvPr id="24" name="Straight Connector 23">
            <a:extLst>
              <a:ext uri="{FF2B5EF4-FFF2-40B4-BE49-F238E27FC236}">
                <a16:creationId xmlns:a16="http://schemas.microsoft.com/office/drawing/2014/main" id="{DCD926F9-084B-DBE0-FA56-996B0574CD2F}"/>
              </a:ext>
            </a:extLst>
          </p:cNvPr>
          <p:cNvCxnSpPr>
            <a:cxnSpLocks/>
          </p:cNvCxnSpPr>
          <p:nvPr/>
        </p:nvCxnSpPr>
        <p:spPr>
          <a:xfrm>
            <a:off x="4865371" y="901700"/>
            <a:ext cx="0" cy="5572125"/>
          </a:xfrm>
          <a:prstGeom prst="line">
            <a:avLst/>
          </a:prstGeom>
          <a:ln w="76200">
            <a:solidFill>
              <a:srgbClr val="17E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1456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085CF1-7B2D-8F7A-303F-3DFF7184F119}"/>
              </a:ext>
            </a:extLst>
          </p:cNvPr>
          <p:cNvSpPr txBox="1"/>
          <p:nvPr/>
        </p:nvSpPr>
        <p:spPr>
          <a:xfrm>
            <a:off x="474785" y="460131"/>
            <a:ext cx="78427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Occupancy below European average</a:t>
            </a:r>
          </a:p>
        </p:txBody>
      </p:sp>
      <p:graphicFrame>
        <p:nvGraphicFramePr>
          <p:cNvPr id="3" name="Chart 2">
            <a:extLst>
              <a:ext uri="{FF2B5EF4-FFF2-40B4-BE49-F238E27FC236}">
                <a16:creationId xmlns:a16="http://schemas.microsoft.com/office/drawing/2014/main" id="{00000000-0008-0000-0600-000004000000}"/>
              </a:ext>
            </a:extLst>
          </p:cNvPr>
          <p:cNvGraphicFramePr>
            <a:graphicFrameLocks/>
          </p:cNvGraphicFramePr>
          <p:nvPr>
            <p:extLst>
              <p:ext uri="{D42A27DB-BD31-4B8C-83A1-F6EECF244321}">
                <p14:modId xmlns:p14="http://schemas.microsoft.com/office/powerpoint/2010/main" val="1180419667"/>
              </p:ext>
            </p:extLst>
          </p:nvPr>
        </p:nvGraphicFramePr>
        <p:xfrm>
          <a:off x="161925" y="1514475"/>
          <a:ext cx="11868150" cy="447761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A blue and white logo&#10;&#10;Description automatically generated">
            <a:extLst>
              <a:ext uri="{FF2B5EF4-FFF2-40B4-BE49-F238E27FC236}">
                <a16:creationId xmlns:a16="http://schemas.microsoft.com/office/drawing/2014/main" id="{2422F248-92E1-8135-C72E-697C244E578D}"/>
              </a:ext>
            </a:extLst>
          </p:cNvPr>
          <p:cNvPicPr>
            <a:picLocks noChangeAspect="1"/>
          </p:cNvPicPr>
          <p:nvPr/>
        </p:nvPicPr>
        <p:blipFill>
          <a:blip r:embed="rId3"/>
          <a:stretch>
            <a:fillRect/>
          </a:stretch>
        </p:blipFill>
        <p:spPr>
          <a:xfrm>
            <a:off x="9617364" y="6174846"/>
            <a:ext cx="1408546" cy="342612"/>
          </a:xfrm>
          <a:prstGeom prst="rect">
            <a:avLst/>
          </a:prstGeom>
        </p:spPr>
      </p:pic>
      <p:pic>
        <p:nvPicPr>
          <p:cNvPr id="7" name="Graphic 6">
            <a:extLst>
              <a:ext uri="{FF2B5EF4-FFF2-40B4-BE49-F238E27FC236}">
                <a16:creationId xmlns:a16="http://schemas.microsoft.com/office/drawing/2014/main" id="{A43B2916-AC70-A9AC-9A7F-2A8B44C2B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2061" y="5999789"/>
            <a:ext cx="1077576" cy="700424"/>
          </a:xfrm>
          <a:prstGeom prst="rect">
            <a:avLst/>
          </a:prstGeom>
        </p:spPr>
      </p:pic>
    </p:spTree>
    <p:extLst>
      <p:ext uri="{BB962C8B-B14F-4D97-AF65-F5344CB8AC3E}">
        <p14:creationId xmlns:p14="http://schemas.microsoft.com/office/powerpoint/2010/main" val="2439610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63FF-3D44-685A-9A9C-11787A23EAD2}"/>
              </a:ext>
            </a:extLst>
          </p:cNvPr>
          <p:cNvSpPr>
            <a:spLocks noGrp="1"/>
          </p:cNvSpPr>
          <p:nvPr>
            <p:ph type="title"/>
          </p:nvPr>
        </p:nvSpPr>
        <p:spPr>
          <a:xfrm>
            <a:off x="514927" y="3367"/>
            <a:ext cx="10515600" cy="1325563"/>
          </a:xfrm>
        </p:spPr>
        <p:txBody>
          <a:bodyPr/>
          <a:lstStyle/>
          <a:p>
            <a:r>
              <a:rPr lang="en-US"/>
              <a:t>Return per sqm (ex vat)</a:t>
            </a:r>
          </a:p>
        </p:txBody>
      </p:sp>
      <p:graphicFrame>
        <p:nvGraphicFramePr>
          <p:cNvPr id="4" name="Chart 3">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3790779125"/>
              </p:ext>
            </p:extLst>
          </p:nvPr>
        </p:nvGraphicFramePr>
        <p:xfrm>
          <a:off x="839114" y="1309710"/>
          <a:ext cx="10837959" cy="538604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descr="A blue and white logo&#10;&#10;Description automatically generated">
            <a:extLst>
              <a:ext uri="{FF2B5EF4-FFF2-40B4-BE49-F238E27FC236}">
                <a16:creationId xmlns:a16="http://schemas.microsoft.com/office/drawing/2014/main" id="{08E2E5DE-DE72-83B9-97EF-3732CFBCD7CA}"/>
              </a:ext>
            </a:extLst>
          </p:cNvPr>
          <p:cNvPicPr>
            <a:picLocks noChangeAspect="1"/>
          </p:cNvPicPr>
          <p:nvPr/>
        </p:nvPicPr>
        <p:blipFill>
          <a:blip r:embed="rId3"/>
          <a:stretch>
            <a:fillRect/>
          </a:stretch>
        </p:blipFill>
        <p:spPr>
          <a:xfrm>
            <a:off x="9617364" y="6351876"/>
            <a:ext cx="1408546" cy="342612"/>
          </a:xfrm>
          <a:prstGeom prst="rect">
            <a:avLst/>
          </a:prstGeom>
        </p:spPr>
      </p:pic>
      <p:pic>
        <p:nvPicPr>
          <p:cNvPr id="11" name="Graphic 10">
            <a:extLst>
              <a:ext uri="{FF2B5EF4-FFF2-40B4-BE49-F238E27FC236}">
                <a16:creationId xmlns:a16="http://schemas.microsoft.com/office/drawing/2014/main" id="{E80D4C1F-133D-5392-CA36-1F3F0C938E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2061" y="6153728"/>
            <a:ext cx="1077576" cy="700424"/>
          </a:xfrm>
          <a:prstGeom prst="rect">
            <a:avLst/>
          </a:prstGeom>
        </p:spPr>
      </p:pic>
    </p:spTree>
    <p:extLst>
      <p:ext uri="{BB962C8B-B14F-4D97-AF65-F5344CB8AC3E}">
        <p14:creationId xmlns:p14="http://schemas.microsoft.com/office/powerpoint/2010/main" val="2472688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61D1-DCDF-4F65-9652-DA81207E4127}"/>
              </a:ext>
            </a:extLst>
          </p:cNvPr>
          <p:cNvSpPr>
            <a:spLocks noGrp="1"/>
          </p:cNvSpPr>
          <p:nvPr>
            <p:ph type="title"/>
          </p:nvPr>
        </p:nvSpPr>
        <p:spPr>
          <a:xfrm>
            <a:off x="505061" y="3376613"/>
            <a:ext cx="6152914" cy="726893"/>
          </a:xfrm>
        </p:spPr>
        <p:txBody>
          <a:bodyPr/>
          <a:lstStyle/>
          <a:p>
            <a:r>
              <a:rPr lang="en-GB" dirty="0"/>
              <a:t>Self-Storage </a:t>
            </a:r>
            <a:br>
              <a:rPr lang="en-GB" dirty="0"/>
            </a:br>
            <a:r>
              <a:rPr lang="en-GB" dirty="0"/>
              <a:t>International Perspective</a:t>
            </a:r>
          </a:p>
        </p:txBody>
      </p:sp>
      <p:sp>
        <p:nvSpPr>
          <p:cNvPr id="3" name="Text Placeholder 2">
            <a:extLst>
              <a:ext uri="{FF2B5EF4-FFF2-40B4-BE49-F238E27FC236}">
                <a16:creationId xmlns:a16="http://schemas.microsoft.com/office/drawing/2014/main" id="{C77F9EC9-6E61-4FD1-B8F7-7DAC701AB1E6}"/>
              </a:ext>
            </a:extLst>
          </p:cNvPr>
          <p:cNvSpPr>
            <a:spLocks noGrp="1"/>
          </p:cNvSpPr>
          <p:nvPr>
            <p:ph type="body" sz="quarter" idx="10"/>
          </p:nvPr>
        </p:nvSpPr>
        <p:spPr/>
        <p:txBody>
          <a:bodyPr/>
          <a:lstStyle/>
          <a:p>
            <a:r>
              <a:rPr lang="en-GB" dirty="0"/>
              <a:t>4</a:t>
            </a:r>
          </a:p>
        </p:txBody>
      </p:sp>
      <p:pic>
        <p:nvPicPr>
          <p:cNvPr id="7" name="Picture Placeholder 6" descr="A long hallway with blue doors&#10;&#10;Description automatically generated">
            <a:extLst>
              <a:ext uri="{FF2B5EF4-FFF2-40B4-BE49-F238E27FC236}">
                <a16:creationId xmlns:a16="http://schemas.microsoft.com/office/drawing/2014/main" id="{8CAC9D7F-6EC9-520C-4B52-69ACC15E85DA}"/>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73324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56E6CE-C027-D65C-C08A-49075EA84198}"/>
              </a:ext>
            </a:extLst>
          </p:cNvPr>
          <p:cNvSpPr>
            <a:spLocks noGrp="1"/>
          </p:cNvSpPr>
          <p:nvPr>
            <p:ph type="title"/>
          </p:nvPr>
        </p:nvSpPr>
        <p:spPr/>
        <p:txBody>
          <a:bodyPr/>
          <a:lstStyle/>
          <a:p>
            <a:r>
              <a:rPr lang="en-GB" dirty="0"/>
              <a:t>European Self Storage Transaction Volumes</a:t>
            </a:r>
          </a:p>
        </p:txBody>
      </p:sp>
      <p:sp>
        <p:nvSpPr>
          <p:cNvPr id="7" name="Text Placeholder 6">
            <a:extLst>
              <a:ext uri="{FF2B5EF4-FFF2-40B4-BE49-F238E27FC236}">
                <a16:creationId xmlns:a16="http://schemas.microsoft.com/office/drawing/2014/main" id="{A1D8BF5A-E7E7-7B16-4467-541AB2A11D43}"/>
              </a:ext>
            </a:extLst>
          </p:cNvPr>
          <p:cNvSpPr>
            <a:spLocks noGrp="1"/>
          </p:cNvSpPr>
          <p:nvPr>
            <p:ph type="body" sz="quarter" idx="12"/>
          </p:nvPr>
        </p:nvSpPr>
        <p:spPr/>
        <p:txBody>
          <a:bodyPr/>
          <a:lstStyle/>
          <a:p>
            <a:r>
              <a:rPr lang="en-GB" dirty="0"/>
              <a:t>Total Europe Self Storage Investment Volumes (£m) 2018-2024 (Pipeline)</a:t>
            </a:r>
          </a:p>
          <a:p>
            <a:endParaRPr lang="en-GB" dirty="0"/>
          </a:p>
        </p:txBody>
      </p:sp>
      <p:sp>
        <p:nvSpPr>
          <p:cNvPr id="8" name="Text Placeholder 7">
            <a:extLst>
              <a:ext uri="{FF2B5EF4-FFF2-40B4-BE49-F238E27FC236}">
                <a16:creationId xmlns:a16="http://schemas.microsoft.com/office/drawing/2014/main" id="{CF5B1647-4A9C-1B9C-4F2E-17BF3C575406}"/>
              </a:ext>
            </a:extLst>
          </p:cNvPr>
          <p:cNvSpPr>
            <a:spLocks noGrp="1"/>
          </p:cNvSpPr>
          <p:nvPr>
            <p:ph type="body" sz="quarter" idx="53"/>
          </p:nvPr>
        </p:nvSpPr>
        <p:spPr/>
        <p:txBody>
          <a:bodyPr/>
          <a:lstStyle/>
          <a:p>
            <a:r>
              <a:rPr lang="en-GB" dirty="0"/>
              <a:t>2023 EU Self Storage Investment Volumes by Buyer Type</a:t>
            </a:r>
          </a:p>
          <a:p>
            <a:endParaRPr lang="en-GB" dirty="0"/>
          </a:p>
        </p:txBody>
      </p:sp>
      <p:sp>
        <p:nvSpPr>
          <p:cNvPr id="10" name="TextBox 9">
            <a:extLst>
              <a:ext uri="{FF2B5EF4-FFF2-40B4-BE49-F238E27FC236}">
                <a16:creationId xmlns:a16="http://schemas.microsoft.com/office/drawing/2014/main" id="{D03D559D-4D36-01BB-310D-93D55734F981}"/>
              </a:ext>
            </a:extLst>
          </p:cNvPr>
          <p:cNvSpPr txBox="1"/>
          <p:nvPr/>
        </p:nvSpPr>
        <p:spPr>
          <a:xfrm>
            <a:off x="4026694" y="3012430"/>
            <a:ext cx="8053386" cy="461665"/>
          </a:xfrm>
          <a:prstGeom prst="rect">
            <a:avLst/>
          </a:prstGeom>
          <a:noFill/>
        </p:spPr>
        <p:txBody>
          <a:bodyPr wrap="square">
            <a:spAutoFit/>
          </a:bodyPr>
          <a:lstStyle/>
          <a:p>
            <a:r>
              <a:rPr lang="sv-SE" sz="2400" b="0" i="0" u="none" strike="noStrike" dirty="0">
                <a:solidFill>
                  <a:srgbClr val="000000"/>
                </a:solidFill>
                <a:effectLst/>
                <a:highlight>
                  <a:srgbClr val="FFFFFF"/>
                </a:highlight>
                <a:latin typeface="Calibri" panose="020F0502020204030204" pitchFamily="34" charset="0"/>
              </a:rPr>
              <a:t> </a:t>
            </a:r>
            <a:r>
              <a:rPr lang="sv-SE" dirty="0"/>
              <a:t> </a:t>
            </a:r>
          </a:p>
        </p:txBody>
      </p:sp>
      <p:graphicFrame>
        <p:nvGraphicFramePr>
          <p:cNvPr id="11" name="Content Placeholder 10">
            <a:extLst>
              <a:ext uri="{FF2B5EF4-FFF2-40B4-BE49-F238E27FC236}">
                <a16:creationId xmlns:a16="http://schemas.microsoft.com/office/drawing/2014/main" id="{456595A3-CEE3-46A5-8287-FC229DAB725C}"/>
              </a:ext>
            </a:extLst>
          </p:cNvPr>
          <p:cNvGraphicFramePr>
            <a:graphicFrameLocks noGrp="1"/>
          </p:cNvGraphicFramePr>
          <p:nvPr>
            <p:ph sz="quarter" idx="39"/>
            <p:extLst>
              <p:ext uri="{D42A27DB-BD31-4B8C-83A1-F6EECF244321}">
                <p14:modId xmlns:p14="http://schemas.microsoft.com/office/powerpoint/2010/main" val="1255657066"/>
              </p:ext>
            </p:extLst>
          </p:nvPr>
        </p:nvGraphicFramePr>
        <p:xfrm>
          <a:off x="7684210" y="1536701"/>
          <a:ext cx="3987800" cy="4764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ontent Placeholder 17">
            <a:extLst>
              <a:ext uri="{FF2B5EF4-FFF2-40B4-BE49-F238E27FC236}">
                <a16:creationId xmlns:a16="http://schemas.microsoft.com/office/drawing/2014/main" id="{321CBD5D-7DD8-4C23-A603-21BF0ADFAAC9}"/>
              </a:ext>
            </a:extLst>
          </p:cNvPr>
          <p:cNvGraphicFramePr>
            <a:graphicFrameLocks noGrp="1"/>
          </p:cNvGraphicFramePr>
          <p:nvPr>
            <p:ph sz="quarter" idx="38"/>
            <p:extLst>
              <p:ext uri="{D42A27DB-BD31-4B8C-83A1-F6EECF244321}">
                <p14:modId xmlns:p14="http://schemas.microsoft.com/office/powerpoint/2010/main" val="3673712780"/>
              </p:ext>
            </p:extLst>
          </p:nvPr>
        </p:nvGraphicFramePr>
        <p:xfrm>
          <a:off x="3594100" y="1617663"/>
          <a:ext cx="3987800" cy="47640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8374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E413A-4CF7-43A3-AA9D-CB36FADA6DE6}"/>
              </a:ext>
            </a:extLst>
          </p:cNvPr>
          <p:cNvSpPr>
            <a:spLocks noGrp="1"/>
          </p:cNvSpPr>
          <p:nvPr>
            <p:ph type="title"/>
          </p:nvPr>
        </p:nvSpPr>
        <p:spPr/>
        <p:txBody>
          <a:bodyPr/>
          <a:lstStyle/>
          <a:p>
            <a:r>
              <a:rPr lang="en-GB" dirty="0"/>
              <a:t>Buyer Universe </a:t>
            </a:r>
          </a:p>
        </p:txBody>
      </p:sp>
      <p:sp>
        <p:nvSpPr>
          <p:cNvPr id="32" name="Text Placeholder 31">
            <a:extLst>
              <a:ext uri="{FF2B5EF4-FFF2-40B4-BE49-F238E27FC236}">
                <a16:creationId xmlns:a16="http://schemas.microsoft.com/office/drawing/2014/main" id="{C20C1BB7-4DFB-4B7E-B787-45C86D3624BB}"/>
              </a:ext>
            </a:extLst>
          </p:cNvPr>
          <p:cNvSpPr>
            <a:spLocks noGrp="1"/>
          </p:cNvSpPr>
          <p:nvPr>
            <p:ph type="body" sz="quarter" idx="53"/>
          </p:nvPr>
        </p:nvSpPr>
        <p:spPr>
          <a:xfrm>
            <a:off x="3476781" y="1283223"/>
            <a:ext cx="2620800" cy="582649"/>
          </a:xfrm>
          <a:solidFill>
            <a:schemeClr val="tx1"/>
          </a:solidFill>
        </p:spPr>
        <p:txBody>
          <a:bodyPr anchor="ctr"/>
          <a:lstStyle/>
          <a:p>
            <a:pPr algn="ctr"/>
            <a:r>
              <a:rPr lang="en-GB" sz="1200" dirty="0">
                <a:solidFill>
                  <a:schemeClr val="bg1"/>
                </a:solidFill>
              </a:rPr>
              <a:t>INSTITUTIONAL MONEY MANAGERS/ REIT / SOVEREIGN WEALTH</a:t>
            </a:r>
          </a:p>
        </p:txBody>
      </p:sp>
      <p:sp>
        <p:nvSpPr>
          <p:cNvPr id="33" name="Text Placeholder 32">
            <a:extLst>
              <a:ext uri="{FF2B5EF4-FFF2-40B4-BE49-F238E27FC236}">
                <a16:creationId xmlns:a16="http://schemas.microsoft.com/office/drawing/2014/main" id="{6326714E-A9A5-400D-AC89-B7B54493B1E1}"/>
              </a:ext>
            </a:extLst>
          </p:cNvPr>
          <p:cNvSpPr>
            <a:spLocks noGrp="1"/>
          </p:cNvSpPr>
          <p:nvPr>
            <p:ph type="body" sz="quarter" idx="54"/>
          </p:nvPr>
        </p:nvSpPr>
        <p:spPr>
          <a:xfrm>
            <a:off x="6207758" y="1283223"/>
            <a:ext cx="2620800" cy="582649"/>
          </a:xfrm>
          <a:solidFill>
            <a:schemeClr val="bg2"/>
          </a:solidFill>
        </p:spPr>
        <p:txBody>
          <a:bodyPr vert="horz" lIns="0" tIns="0" rIns="72000" bIns="0" rtlCol="0" anchor="ctr">
            <a:noAutofit/>
          </a:bodyPr>
          <a:lstStyle/>
          <a:p>
            <a:pPr algn="ctr"/>
            <a:r>
              <a:rPr lang="en-GB" sz="1200">
                <a:solidFill>
                  <a:schemeClr val="bg1"/>
                </a:solidFill>
              </a:rPr>
              <a:t>PRIVATE EQUITY</a:t>
            </a:r>
          </a:p>
        </p:txBody>
      </p:sp>
      <p:sp>
        <p:nvSpPr>
          <p:cNvPr id="34" name="Text Placeholder 33">
            <a:extLst>
              <a:ext uri="{FF2B5EF4-FFF2-40B4-BE49-F238E27FC236}">
                <a16:creationId xmlns:a16="http://schemas.microsoft.com/office/drawing/2014/main" id="{416A8523-0DF2-4C37-95D1-3E3BDDDF4E05}"/>
              </a:ext>
            </a:extLst>
          </p:cNvPr>
          <p:cNvSpPr>
            <a:spLocks noGrp="1"/>
          </p:cNvSpPr>
          <p:nvPr>
            <p:ph type="body" sz="quarter" idx="55"/>
          </p:nvPr>
        </p:nvSpPr>
        <p:spPr>
          <a:xfrm>
            <a:off x="8938734" y="1283223"/>
            <a:ext cx="2620800" cy="582649"/>
          </a:xfrm>
          <a:solidFill>
            <a:schemeClr val="tx2"/>
          </a:solidFill>
        </p:spPr>
        <p:txBody>
          <a:bodyPr vert="horz" lIns="0" tIns="0" rIns="72000" bIns="0" rtlCol="0" anchor="ctr">
            <a:noAutofit/>
          </a:bodyPr>
          <a:lstStyle/>
          <a:p>
            <a:pPr algn="ctr"/>
            <a:r>
              <a:rPr lang="en-GB" sz="1200">
                <a:solidFill>
                  <a:schemeClr val="bg1"/>
                </a:solidFill>
              </a:rPr>
              <a:t>OPERATORS </a:t>
            </a:r>
          </a:p>
        </p:txBody>
      </p:sp>
      <p:pic>
        <p:nvPicPr>
          <p:cNvPr id="39" name="Picture 4" descr="DIRECTORSHIPS - BRISTLECONE REAL ESTATE - Maxime Julié">
            <a:extLst>
              <a:ext uri="{FF2B5EF4-FFF2-40B4-BE49-F238E27FC236}">
                <a16:creationId xmlns:a16="http://schemas.microsoft.com/office/drawing/2014/main" id="{93BFA247-281E-4C7E-91BE-1C31B9001FA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545807" y="1910054"/>
            <a:ext cx="1266849" cy="3975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Legal &amp;amp; General - Wikipedia">
            <a:extLst>
              <a:ext uri="{FF2B5EF4-FFF2-40B4-BE49-F238E27FC236}">
                <a16:creationId xmlns:a16="http://schemas.microsoft.com/office/drawing/2014/main" id="{A4FA8955-5731-4E49-B874-B3089560AC3E}"/>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583714" y="5380937"/>
            <a:ext cx="622853" cy="4863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Schroders - Schroders">
            <a:extLst>
              <a:ext uri="{FF2B5EF4-FFF2-40B4-BE49-F238E27FC236}">
                <a16:creationId xmlns:a16="http://schemas.microsoft.com/office/drawing/2014/main" id="{E74FD2A4-527C-4327-8F88-2F74CAC1021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913739" y="1962656"/>
            <a:ext cx="1115601" cy="25524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Partnership approach ensures growth of non-bank lenders | Insight |  Property Week">
            <a:extLst>
              <a:ext uri="{FF2B5EF4-FFF2-40B4-BE49-F238E27FC236}">
                <a16:creationId xmlns:a16="http://schemas.microsoft.com/office/drawing/2014/main" id="{4F6AAB92-AC6A-4DB5-85E6-31FFDC884A4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908091" y="3756776"/>
            <a:ext cx="1029885" cy="55141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a:extLst>
              <a:ext uri="{FF2B5EF4-FFF2-40B4-BE49-F238E27FC236}">
                <a16:creationId xmlns:a16="http://schemas.microsoft.com/office/drawing/2014/main" id="{CD0A3516-18FB-4E7F-8AF9-95B1AB73F37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908091" y="2650883"/>
            <a:ext cx="1137511" cy="3359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Private Funds | Keppel Capital">
            <a:extLst>
              <a:ext uri="{FF2B5EF4-FFF2-40B4-BE49-F238E27FC236}">
                <a16:creationId xmlns:a16="http://schemas.microsoft.com/office/drawing/2014/main" id="{CDC89A4D-60D9-490C-AD5E-821A6E584D79}"/>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642851" y="4777372"/>
            <a:ext cx="1723808" cy="54640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737AE61E-9BA3-4886-834F-871D9BCED911}"/>
              </a:ext>
            </a:extLst>
          </p:cNvPr>
          <p:cNvSpPr/>
          <p:nvPr/>
        </p:nvSpPr>
        <p:spPr>
          <a:xfrm>
            <a:off x="3473450" y="1283223"/>
            <a:ext cx="2620800" cy="47799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FFFFFF"/>
              </a:solidFill>
              <a:effectLst/>
              <a:uLnTx/>
              <a:uFillTx/>
              <a:latin typeface="Calibre"/>
              <a:ea typeface="+mn-ea"/>
              <a:cs typeface="+mn-cs"/>
            </a:endParaRPr>
          </a:p>
        </p:txBody>
      </p:sp>
      <p:sp>
        <p:nvSpPr>
          <p:cNvPr id="49" name="Rectangle 48">
            <a:extLst>
              <a:ext uri="{FF2B5EF4-FFF2-40B4-BE49-F238E27FC236}">
                <a16:creationId xmlns:a16="http://schemas.microsoft.com/office/drawing/2014/main" id="{DB68B80D-74E9-416A-99B1-0833B2F52B68}"/>
              </a:ext>
            </a:extLst>
          </p:cNvPr>
          <p:cNvSpPr/>
          <p:nvPr/>
        </p:nvSpPr>
        <p:spPr>
          <a:xfrm>
            <a:off x="6207758" y="1283223"/>
            <a:ext cx="2620800" cy="477996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FFFFFF"/>
              </a:solidFill>
              <a:effectLst/>
              <a:uLnTx/>
              <a:uFillTx/>
              <a:latin typeface="Calibre"/>
              <a:ea typeface="+mn-ea"/>
              <a:cs typeface="+mn-cs"/>
            </a:endParaRPr>
          </a:p>
        </p:txBody>
      </p:sp>
      <p:sp>
        <p:nvSpPr>
          <p:cNvPr id="50" name="Rectangle 49">
            <a:extLst>
              <a:ext uri="{FF2B5EF4-FFF2-40B4-BE49-F238E27FC236}">
                <a16:creationId xmlns:a16="http://schemas.microsoft.com/office/drawing/2014/main" id="{F6A6AFFB-6CAE-49B8-8C50-FA90EA2D554C}"/>
              </a:ext>
            </a:extLst>
          </p:cNvPr>
          <p:cNvSpPr/>
          <p:nvPr/>
        </p:nvSpPr>
        <p:spPr>
          <a:xfrm>
            <a:off x="8938734" y="1283223"/>
            <a:ext cx="2620800" cy="477996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FFFFFF"/>
              </a:solidFill>
              <a:effectLst/>
              <a:uLnTx/>
              <a:uFillTx/>
              <a:latin typeface="Calibre"/>
              <a:ea typeface="+mn-ea"/>
              <a:cs typeface="+mn-cs"/>
            </a:endParaRPr>
          </a:p>
        </p:txBody>
      </p:sp>
      <p:pic>
        <p:nvPicPr>
          <p:cNvPr id="52" name="Picture 20" descr="Home - Blackstone">
            <a:extLst>
              <a:ext uri="{FF2B5EF4-FFF2-40B4-BE49-F238E27FC236}">
                <a16:creationId xmlns:a16="http://schemas.microsoft.com/office/drawing/2014/main" id="{7CCDD634-5E6E-47B0-A48A-E6E6C72D14C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504755" y="5438705"/>
            <a:ext cx="1532729" cy="5355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2" descr="Heitman Logo Vector (.EPS) Free Download">
            <a:extLst>
              <a:ext uri="{FF2B5EF4-FFF2-40B4-BE49-F238E27FC236}">
                <a16:creationId xmlns:a16="http://schemas.microsoft.com/office/drawing/2014/main" id="{5F42C96A-A5AA-4F60-9AF3-09774522011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6955177" y="2934555"/>
            <a:ext cx="1647380" cy="52429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8" descr="Angelo Gordon | LinkedIn">
            <a:extLst>
              <a:ext uri="{FF2B5EF4-FFF2-40B4-BE49-F238E27FC236}">
                <a16:creationId xmlns:a16="http://schemas.microsoft.com/office/drawing/2014/main" id="{C95AC4B4-2DBB-4104-9C26-FA53F2EF7EA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110025" y="4458516"/>
            <a:ext cx="507840" cy="3837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2" descr="Centerbridge Partners - Wikipedia">
            <a:extLst>
              <a:ext uri="{FF2B5EF4-FFF2-40B4-BE49-F238E27FC236}">
                <a16:creationId xmlns:a16="http://schemas.microsoft.com/office/drawing/2014/main" id="{B2363D71-0EBC-4D07-90C9-2F8B398034F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324105" y="4344383"/>
            <a:ext cx="1044363" cy="47370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0" descr="Cerberus Capital Management - Crunchbase Investor Profile &amp;amp; Investments">
            <a:extLst>
              <a:ext uri="{FF2B5EF4-FFF2-40B4-BE49-F238E27FC236}">
                <a16:creationId xmlns:a16="http://schemas.microsoft.com/office/drawing/2014/main" id="{F1E1A6C0-F00F-4354-AF7F-82C988F5BB72}"/>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6410445" y="2384498"/>
            <a:ext cx="930468" cy="59347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2" descr="Queensgate Investments LLP">
            <a:extLst>
              <a:ext uri="{FF2B5EF4-FFF2-40B4-BE49-F238E27FC236}">
                <a16:creationId xmlns:a16="http://schemas.microsoft.com/office/drawing/2014/main" id="{60031FE9-CCFA-4B15-931E-C64186E28B1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299216" y="3463736"/>
            <a:ext cx="1221276" cy="3637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EQT Partners - Wikidata">
            <a:extLst>
              <a:ext uri="{FF2B5EF4-FFF2-40B4-BE49-F238E27FC236}">
                <a16:creationId xmlns:a16="http://schemas.microsoft.com/office/drawing/2014/main" id="{BA441AF7-98BC-484E-AEBF-F3459A967549}"/>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7575140" y="2439680"/>
            <a:ext cx="1037185" cy="3146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Statement from Davidson Kempner Regarding Qiagen | Financial IT">
            <a:extLst>
              <a:ext uri="{FF2B5EF4-FFF2-40B4-BE49-F238E27FC236}">
                <a16:creationId xmlns:a16="http://schemas.microsoft.com/office/drawing/2014/main" id="{AB4463C3-713C-453B-BEDA-7478C8B792E1}"/>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t="34103" b="34225"/>
          <a:stretch/>
        </p:blipFill>
        <p:spPr bwMode="auto">
          <a:xfrm>
            <a:off x="6611605" y="1900398"/>
            <a:ext cx="2359558" cy="4683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upload.wikimedia.org/wikipedia/commons/thumb/5/...">
            <a:extLst>
              <a:ext uri="{FF2B5EF4-FFF2-40B4-BE49-F238E27FC236}">
                <a16:creationId xmlns:a16="http://schemas.microsoft.com/office/drawing/2014/main" id="{98287335-1D2E-4347-AA2D-7D3637E3DE2F}"/>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124436" y="2010759"/>
            <a:ext cx="1254118" cy="6217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Access Self Storage offers storage in the clouds">
            <a:extLst>
              <a:ext uri="{FF2B5EF4-FFF2-40B4-BE49-F238E27FC236}">
                <a16:creationId xmlns:a16="http://schemas.microsoft.com/office/drawing/2014/main" id="{2C42125E-A594-4016-A688-6A7F5EB82DAB}"/>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9197127" y="2810441"/>
            <a:ext cx="927309" cy="88909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a:extLst>
              <a:ext uri="{FF2B5EF4-FFF2-40B4-BE49-F238E27FC236}">
                <a16:creationId xmlns:a16="http://schemas.microsoft.com/office/drawing/2014/main" id="{2404F464-4070-4129-BE7C-EA333E9BA065}"/>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0213958" y="5035614"/>
            <a:ext cx="1164596" cy="3414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6" descr="Big Yellow Group - Wikipedia">
            <a:extLst>
              <a:ext uri="{FF2B5EF4-FFF2-40B4-BE49-F238E27FC236}">
                <a16:creationId xmlns:a16="http://schemas.microsoft.com/office/drawing/2014/main" id="{B97DB163-C53E-4D6B-B86E-A31027F0296B}"/>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9133885" y="4174912"/>
            <a:ext cx="927309" cy="915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Carlyle Group: greener grass | Financial Times">
            <a:extLst>
              <a:ext uri="{FF2B5EF4-FFF2-40B4-BE49-F238E27FC236}">
                <a16:creationId xmlns:a16="http://schemas.microsoft.com/office/drawing/2014/main" id="{ED3BD267-DF45-4060-9A21-B6BECD27E136}"/>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6318383" y="4827201"/>
            <a:ext cx="2086783" cy="660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letree Logistics Trust Analyst Reports (SGX:M44U) | SG investors.io">
            <a:extLst>
              <a:ext uri="{FF2B5EF4-FFF2-40B4-BE49-F238E27FC236}">
                <a16:creationId xmlns:a16="http://schemas.microsoft.com/office/drawing/2014/main" id="{498BDEDD-E8D3-465C-8E85-EF70406297B9}"/>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4356832" y="3290524"/>
            <a:ext cx="1463673" cy="4252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or-Age - Community | Facebook">
            <a:extLst>
              <a:ext uri="{FF2B5EF4-FFF2-40B4-BE49-F238E27FC236}">
                <a16:creationId xmlns:a16="http://schemas.microsoft.com/office/drawing/2014/main" id="{44A34590-37B7-4808-ABB7-A87E5B048700}"/>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0364560" y="3290524"/>
            <a:ext cx="930167" cy="9301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masek and BlackRock Launch Decarbonization Investment Partnership |  Business Wire">
            <a:extLst>
              <a:ext uri="{FF2B5EF4-FFF2-40B4-BE49-F238E27FC236}">
                <a16:creationId xmlns:a16="http://schemas.microsoft.com/office/drawing/2014/main" id="{F86A4C66-9DA4-4708-8D7E-79A1FE75BD6D}"/>
              </a:ext>
            </a:extLst>
          </p:cNvPr>
          <p:cNvPicPr>
            <a:picLocks noChangeAspect="1" noChangeArrowheads="1"/>
          </p:cNvPicPr>
          <p:nvPr/>
        </p:nvPicPr>
        <p:blipFill rotWithShape="1">
          <a:blip r:embed="rId24" cstate="hqprint">
            <a:extLst>
              <a:ext uri="{28A0092B-C50C-407E-A947-70E740481C1C}">
                <a14:useLocalDpi xmlns:a14="http://schemas.microsoft.com/office/drawing/2010/main"/>
              </a:ext>
            </a:extLst>
          </a:blip>
          <a:srcRect/>
          <a:stretch/>
        </p:blipFill>
        <p:spPr bwMode="auto">
          <a:xfrm>
            <a:off x="3976167" y="2371234"/>
            <a:ext cx="1469937" cy="2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me | GIC">
            <a:extLst>
              <a:ext uri="{FF2B5EF4-FFF2-40B4-BE49-F238E27FC236}">
                <a16:creationId xmlns:a16="http://schemas.microsoft.com/office/drawing/2014/main" id="{58C6696B-6AFC-4954-82D6-32F364B97615}"/>
              </a:ext>
            </a:extLst>
          </p:cNvPr>
          <p:cNvPicPr>
            <a:picLocks noChangeAspect="1" noChangeArrowheads="1"/>
          </p:cNvPicPr>
          <p:nvPr/>
        </p:nvPicPr>
        <p:blipFill rotWithShape="1">
          <a:blip r:embed="rId25" cstate="hqprint">
            <a:extLst>
              <a:ext uri="{28A0092B-C50C-407E-A947-70E740481C1C}">
                <a14:useLocalDpi xmlns:a14="http://schemas.microsoft.com/office/drawing/2010/main"/>
              </a:ext>
            </a:extLst>
          </a:blip>
          <a:srcRect/>
          <a:stretch/>
        </p:blipFill>
        <p:spPr bwMode="auto">
          <a:xfrm>
            <a:off x="4584052" y="4383182"/>
            <a:ext cx="1445288" cy="7075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bout Investa Land">
            <a:extLst>
              <a:ext uri="{FF2B5EF4-FFF2-40B4-BE49-F238E27FC236}">
                <a16:creationId xmlns:a16="http://schemas.microsoft.com/office/drawing/2014/main" id="{6A292351-DC4D-4E58-A226-BE96AB44ED0F}"/>
              </a:ext>
            </a:extLst>
          </p:cNvPr>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7157557" y="3925215"/>
            <a:ext cx="1606835" cy="3405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mont Realty Capital - Crunchbase Investor Profile &amp;amp; Investments">
            <a:extLst>
              <a:ext uri="{FF2B5EF4-FFF2-40B4-BE49-F238E27FC236}">
                <a16:creationId xmlns:a16="http://schemas.microsoft.com/office/drawing/2014/main" id="{6137CE2F-803F-4843-8601-63572C9E1E0B}"/>
              </a:ext>
            </a:extLst>
          </p:cNvPr>
          <p:cNvPicPr>
            <a:picLocks noChangeAspect="1" noChangeArrowheads="1"/>
          </p:cNvPicPr>
          <p:nvPr/>
        </p:nvPicPr>
        <p:blipFill rotWithShape="1">
          <a:blip r:embed="rId27" cstate="hqprint">
            <a:extLst>
              <a:ext uri="{28A0092B-C50C-407E-A947-70E740481C1C}">
                <a14:useLocalDpi xmlns:a14="http://schemas.microsoft.com/office/drawing/2010/main"/>
              </a:ext>
            </a:extLst>
          </a:blip>
          <a:srcRect t="38087" b="38623"/>
          <a:stretch/>
        </p:blipFill>
        <p:spPr bwMode="auto">
          <a:xfrm>
            <a:off x="6307615" y="5558550"/>
            <a:ext cx="1683334" cy="392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lf Storage in Spain | Bluespace">
            <a:extLst>
              <a:ext uri="{FF2B5EF4-FFF2-40B4-BE49-F238E27FC236}">
                <a16:creationId xmlns:a16="http://schemas.microsoft.com/office/drawing/2014/main" id="{D3282A09-CE8F-4FBC-97BE-C9BEC73E9BA2}"/>
              </a:ext>
            </a:extLst>
          </p:cNvPr>
          <p:cNvPicPr>
            <a:picLocks noChangeAspect="1" noChangeArrowheads="1"/>
          </p:cNvPicPr>
          <p:nvPr/>
        </p:nvPicPr>
        <p:blipFill rotWithShape="1">
          <a:blip r:embed="rId28" cstate="hqprint">
            <a:extLst>
              <a:ext uri="{28A0092B-C50C-407E-A947-70E740481C1C}">
                <a14:useLocalDpi xmlns:a14="http://schemas.microsoft.com/office/drawing/2010/main"/>
              </a:ext>
            </a:extLst>
          </a:blip>
          <a:srcRect/>
          <a:stretch/>
        </p:blipFill>
        <p:spPr bwMode="auto">
          <a:xfrm>
            <a:off x="9077389" y="5438705"/>
            <a:ext cx="1799930" cy="4747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o to homepage">
            <a:extLst>
              <a:ext uri="{FF2B5EF4-FFF2-40B4-BE49-F238E27FC236}">
                <a16:creationId xmlns:a16="http://schemas.microsoft.com/office/drawing/2014/main" id="{ED187FE8-AC92-47E8-81DC-E7CCCFBD870B}"/>
              </a:ext>
            </a:extLst>
          </p:cNvPr>
          <p:cNvPicPr>
            <a:picLocks noChangeAspect="1" noChangeArrowheads="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3591178" y="2934715"/>
            <a:ext cx="1268265" cy="2807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Starwood Capital Group">
            <a:extLst>
              <a:ext uri="{FF2B5EF4-FFF2-40B4-BE49-F238E27FC236}">
                <a16:creationId xmlns:a16="http://schemas.microsoft.com/office/drawing/2014/main" id="{AA325B76-5F0E-4D98-90E0-62255BF275EA}"/>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3693514" y="3866815"/>
            <a:ext cx="949371" cy="7175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ookfield Asset Management - Crunchbase Company Profile &amp;amp; Funding">
            <a:extLst>
              <a:ext uri="{FF2B5EF4-FFF2-40B4-BE49-F238E27FC236}">
                <a16:creationId xmlns:a16="http://schemas.microsoft.com/office/drawing/2014/main" id="{0F01FC8B-F36F-4C75-82F2-A7938641DA36}"/>
              </a:ext>
            </a:extLst>
          </p:cNvPr>
          <p:cNvPicPr>
            <a:picLocks noChangeAspect="1" noChangeArrowheads="1"/>
          </p:cNvPicPr>
          <p:nvPr/>
        </p:nvPicPr>
        <p:blipFill>
          <a:blip r:embed="rId31" cstate="hqprint">
            <a:extLst>
              <a:ext uri="{28A0092B-C50C-407E-A947-70E740481C1C}">
                <a14:useLocalDpi xmlns:a14="http://schemas.microsoft.com/office/drawing/2010/main"/>
              </a:ext>
            </a:extLst>
          </a:blip>
          <a:srcRect/>
          <a:stretch>
            <a:fillRect/>
          </a:stretch>
        </p:blipFill>
        <p:spPr bwMode="auto">
          <a:xfrm>
            <a:off x="7575140" y="5416210"/>
            <a:ext cx="1189252" cy="31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881917"/>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E4118C-3B8D-D931-2912-E0CC3BC45ACC}"/>
              </a:ext>
            </a:extLst>
          </p:cNvPr>
          <p:cNvSpPr>
            <a:spLocks noGrp="1"/>
          </p:cNvSpPr>
          <p:nvPr>
            <p:ph type="title"/>
          </p:nvPr>
        </p:nvSpPr>
        <p:spPr>
          <a:xfrm>
            <a:off x="511176" y="1601788"/>
            <a:ext cx="2308224" cy="1325563"/>
          </a:xfrm>
        </p:spPr>
        <p:txBody>
          <a:bodyPr/>
          <a:lstStyle/>
          <a:p>
            <a:r>
              <a:rPr lang="en-GB" dirty="0"/>
              <a:t>Market Trends and Investment Drivers</a:t>
            </a:r>
          </a:p>
        </p:txBody>
      </p:sp>
      <p:sp>
        <p:nvSpPr>
          <p:cNvPr id="4" name="Text Placeholder 3">
            <a:extLst>
              <a:ext uri="{FF2B5EF4-FFF2-40B4-BE49-F238E27FC236}">
                <a16:creationId xmlns:a16="http://schemas.microsoft.com/office/drawing/2014/main" id="{46414615-EAF1-EE5F-81DC-9D0514F0DEB9}"/>
              </a:ext>
            </a:extLst>
          </p:cNvPr>
          <p:cNvSpPr>
            <a:spLocks noGrp="1"/>
          </p:cNvSpPr>
          <p:nvPr>
            <p:ph type="body" sz="quarter" idx="10"/>
          </p:nvPr>
        </p:nvSpPr>
        <p:spPr/>
        <p:txBody>
          <a:bodyPr/>
          <a:lstStyle/>
          <a:p>
            <a:r>
              <a:rPr lang="en-GB" dirty="0"/>
              <a:t>Winter workshop 2024</a:t>
            </a:r>
          </a:p>
        </p:txBody>
      </p:sp>
      <p:sp>
        <p:nvSpPr>
          <p:cNvPr id="5" name="Content Placeholder 4">
            <a:extLst>
              <a:ext uri="{FF2B5EF4-FFF2-40B4-BE49-F238E27FC236}">
                <a16:creationId xmlns:a16="http://schemas.microsoft.com/office/drawing/2014/main" id="{BA243916-1599-21F6-1AF6-AAF0BCBAE6B9}"/>
              </a:ext>
            </a:extLst>
          </p:cNvPr>
          <p:cNvSpPr>
            <a:spLocks noGrp="1"/>
          </p:cNvSpPr>
          <p:nvPr>
            <p:ph sz="quarter" idx="12"/>
          </p:nvPr>
        </p:nvSpPr>
        <p:spPr>
          <a:xfrm>
            <a:off x="3584447" y="4255199"/>
            <a:ext cx="1766029" cy="1484863"/>
          </a:xfrm>
        </p:spPr>
        <p:txBody>
          <a:bodyPr/>
          <a:lstStyle/>
          <a:p>
            <a:pPr lvl="2"/>
            <a:r>
              <a:rPr lang="en-GB" sz="1600" dirty="0"/>
              <a:t>Extremely robust trading performance set to continue Operators moving </a:t>
            </a:r>
            <a:r>
              <a:rPr lang="en-GB" sz="1600" dirty="0" err="1"/>
              <a:t>ARR</a:t>
            </a:r>
            <a:r>
              <a:rPr lang="en-GB" sz="1600" dirty="0"/>
              <a:t> and Occupancy % to tackle inflation concerns </a:t>
            </a:r>
          </a:p>
          <a:p>
            <a:pPr lvl="2"/>
            <a:endParaRPr lang="en-GB" sz="1600" dirty="0"/>
          </a:p>
        </p:txBody>
      </p:sp>
      <p:sp>
        <p:nvSpPr>
          <p:cNvPr id="7" name="Text Placeholder 6">
            <a:extLst>
              <a:ext uri="{FF2B5EF4-FFF2-40B4-BE49-F238E27FC236}">
                <a16:creationId xmlns:a16="http://schemas.microsoft.com/office/drawing/2014/main" id="{89BCEC46-4161-15F2-97C3-58ADBF21D619}"/>
              </a:ext>
            </a:extLst>
          </p:cNvPr>
          <p:cNvSpPr>
            <a:spLocks noGrp="1"/>
          </p:cNvSpPr>
          <p:nvPr>
            <p:ph type="body" sz="quarter" idx="13"/>
          </p:nvPr>
        </p:nvSpPr>
        <p:spPr>
          <a:xfrm>
            <a:off x="3586033" y="3429000"/>
            <a:ext cx="1947991" cy="585216"/>
          </a:xfrm>
        </p:spPr>
        <p:txBody>
          <a:bodyPr/>
          <a:lstStyle/>
          <a:p>
            <a:r>
              <a:rPr lang="en-GB" sz="2400" dirty="0"/>
              <a:t>Robust trading </a:t>
            </a:r>
          </a:p>
        </p:txBody>
      </p:sp>
      <p:sp>
        <p:nvSpPr>
          <p:cNvPr id="8" name="Content Placeholder 7">
            <a:extLst>
              <a:ext uri="{FF2B5EF4-FFF2-40B4-BE49-F238E27FC236}">
                <a16:creationId xmlns:a16="http://schemas.microsoft.com/office/drawing/2014/main" id="{91B39F8E-8707-D378-3DD4-31BF5C40C911}"/>
              </a:ext>
            </a:extLst>
          </p:cNvPr>
          <p:cNvSpPr>
            <a:spLocks noGrp="1"/>
          </p:cNvSpPr>
          <p:nvPr>
            <p:ph sz="quarter" idx="14"/>
          </p:nvPr>
        </p:nvSpPr>
        <p:spPr>
          <a:xfrm>
            <a:off x="5633909" y="4255199"/>
            <a:ext cx="1644221" cy="1484863"/>
          </a:xfrm>
        </p:spPr>
        <p:txBody>
          <a:bodyPr/>
          <a:lstStyle/>
          <a:p>
            <a:pPr lvl="2"/>
            <a:r>
              <a:rPr lang="en-GB" sz="1600" dirty="0"/>
              <a:t>European self storage market - fragmented but ripe for consolidation and growth </a:t>
            </a:r>
          </a:p>
          <a:p>
            <a:pPr lvl="2"/>
            <a:endParaRPr lang="en-GB" sz="1600" dirty="0"/>
          </a:p>
        </p:txBody>
      </p:sp>
      <p:sp>
        <p:nvSpPr>
          <p:cNvPr id="10" name="Text Placeholder 9">
            <a:extLst>
              <a:ext uri="{FF2B5EF4-FFF2-40B4-BE49-F238E27FC236}">
                <a16:creationId xmlns:a16="http://schemas.microsoft.com/office/drawing/2014/main" id="{8E76BD2A-A81E-BCCE-48BC-5BB7967C91BA}"/>
              </a:ext>
            </a:extLst>
          </p:cNvPr>
          <p:cNvSpPr>
            <a:spLocks noGrp="1"/>
          </p:cNvSpPr>
          <p:nvPr>
            <p:ph type="body" sz="quarter" idx="15"/>
          </p:nvPr>
        </p:nvSpPr>
        <p:spPr>
          <a:xfrm>
            <a:off x="5634701" y="3429000"/>
            <a:ext cx="1947991" cy="585216"/>
          </a:xfrm>
        </p:spPr>
        <p:txBody>
          <a:bodyPr/>
          <a:lstStyle/>
          <a:p>
            <a:r>
              <a:rPr lang="en-GB" sz="2400" dirty="0"/>
              <a:t>Fragmented</a:t>
            </a:r>
          </a:p>
        </p:txBody>
      </p:sp>
      <p:sp>
        <p:nvSpPr>
          <p:cNvPr id="11" name="Content Placeholder 10">
            <a:extLst>
              <a:ext uri="{FF2B5EF4-FFF2-40B4-BE49-F238E27FC236}">
                <a16:creationId xmlns:a16="http://schemas.microsoft.com/office/drawing/2014/main" id="{1D2AF27A-D477-4F16-C744-21A234D628C9}"/>
              </a:ext>
            </a:extLst>
          </p:cNvPr>
          <p:cNvSpPr>
            <a:spLocks noGrp="1"/>
          </p:cNvSpPr>
          <p:nvPr>
            <p:ph sz="quarter" idx="16"/>
          </p:nvPr>
        </p:nvSpPr>
        <p:spPr>
          <a:xfrm>
            <a:off x="9764633" y="4255199"/>
            <a:ext cx="1947991" cy="1484863"/>
          </a:xfrm>
        </p:spPr>
        <p:txBody>
          <a:bodyPr/>
          <a:lstStyle/>
          <a:p>
            <a:pPr lvl="2"/>
            <a:r>
              <a:rPr lang="en-GB" sz="1600" dirty="0"/>
              <a:t>Investors frustrated by lack of sizable quality platforms in market </a:t>
            </a:r>
          </a:p>
          <a:p>
            <a:pPr lvl="2"/>
            <a:endParaRPr lang="en-GB" sz="1600" dirty="0"/>
          </a:p>
        </p:txBody>
      </p:sp>
      <p:sp>
        <p:nvSpPr>
          <p:cNvPr id="13" name="Text Placeholder 12">
            <a:extLst>
              <a:ext uri="{FF2B5EF4-FFF2-40B4-BE49-F238E27FC236}">
                <a16:creationId xmlns:a16="http://schemas.microsoft.com/office/drawing/2014/main" id="{D5082E14-E029-9E52-C1B6-402CBF78576B}"/>
              </a:ext>
            </a:extLst>
          </p:cNvPr>
          <p:cNvSpPr>
            <a:spLocks noGrp="1"/>
          </p:cNvSpPr>
          <p:nvPr>
            <p:ph type="body" sz="quarter" idx="17"/>
          </p:nvPr>
        </p:nvSpPr>
        <p:spPr>
          <a:xfrm>
            <a:off x="9764633" y="3429000"/>
            <a:ext cx="1947991" cy="585216"/>
          </a:xfrm>
        </p:spPr>
        <p:txBody>
          <a:bodyPr/>
          <a:lstStyle/>
          <a:p>
            <a:r>
              <a:rPr lang="en-GB" sz="2400" dirty="0"/>
              <a:t>Lack of supply </a:t>
            </a:r>
          </a:p>
          <a:p>
            <a:endParaRPr lang="en-GB" sz="2400" dirty="0"/>
          </a:p>
        </p:txBody>
      </p:sp>
      <p:sp>
        <p:nvSpPr>
          <p:cNvPr id="31" name="Text Placeholder 6">
            <a:extLst>
              <a:ext uri="{FF2B5EF4-FFF2-40B4-BE49-F238E27FC236}">
                <a16:creationId xmlns:a16="http://schemas.microsoft.com/office/drawing/2014/main" id="{26E35EA2-4A25-0043-77A2-18F9911D01DB}"/>
              </a:ext>
            </a:extLst>
          </p:cNvPr>
          <p:cNvSpPr txBox="1">
            <a:spLocks/>
          </p:cNvSpPr>
          <p:nvPr/>
        </p:nvSpPr>
        <p:spPr>
          <a:xfrm>
            <a:off x="3584447" y="1458791"/>
            <a:ext cx="1947991" cy="58521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01</a:t>
            </a:r>
          </a:p>
        </p:txBody>
      </p:sp>
      <p:sp>
        <p:nvSpPr>
          <p:cNvPr id="32" name="Text Placeholder 9">
            <a:extLst>
              <a:ext uri="{FF2B5EF4-FFF2-40B4-BE49-F238E27FC236}">
                <a16:creationId xmlns:a16="http://schemas.microsoft.com/office/drawing/2014/main" id="{BE8033AF-E716-C486-D413-32C52D7C1072}"/>
              </a:ext>
            </a:extLst>
          </p:cNvPr>
          <p:cNvSpPr txBox="1">
            <a:spLocks/>
          </p:cNvSpPr>
          <p:nvPr/>
        </p:nvSpPr>
        <p:spPr>
          <a:xfrm>
            <a:off x="5633115" y="1458791"/>
            <a:ext cx="1947991" cy="58521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02</a:t>
            </a:r>
          </a:p>
        </p:txBody>
      </p:sp>
      <p:sp>
        <p:nvSpPr>
          <p:cNvPr id="33" name="Text Placeholder 12">
            <a:extLst>
              <a:ext uri="{FF2B5EF4-FFF2-40B4-BE49-F238E27FC236}">
                <a16:creationId xmlns:a16="http://schemas.microsoft.com/office/drawing/2014/main" id="{27796BDE-41AE-2780-D9BF-E512B9ACA114}"/>
              </a:ext>
            </a:extLst>
          </p:cNvPr>
          <p:cNvSpPr txBox="1">
            <a:spLocks/>
          </p:cNvSpPr>
          <p:nvPr/>
        </p:nvSpPr>
        <p:spPr>
          <a:xfrm>
            <a:off x="7681786" y="1458791"/>
            <a:ext cx="1947991" cy="58521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03</a:t>
            </a:r>
          </a:p>
          <a:p>
            <a:endParaRPr lang="en-GB" sz="5400" dirty="0">
              <a:solidFill>
                <a:schemeClr val="bg2"/>
              </a:solidFill>
              <a:latin typeface="Calibre Light" panose="020B0303030202060203" pitchFamily="34" charset="0"/>
            </a:endParaRPr>
          </a:p>
        </p:txBody>
      </p:sp>
      <p:sp>
        <p:nvSpPr>
          <p:cNvPr id="34" name="Text Placeholder 15">
            <a:extLst>
              <a:ext uri="{FF2B5EF4-FFF2-40B4-BE49-F238E27FC236}">
                <a16:creationId xmlns:a16="http://schemas.microsoft.com/office/drawing/2014/main" id="{BDA03CDE-825F-98AD-1CB9-0CE7CA4C1602}"/>
              </a:ext>
            </a:extLst>
          </p:cNvPr>
          <p:cNvSpPr txBox="1">
            <a:spLocks/>
          </p:cNvSpPr>
          <p:nvPr/>
        </p:nvSpPr>
        <p:spPr>
          <a:xfrm>
            <a:off x="9731375" y="1458791"/>
            <a:ext cx="2168182" cy="584200"/>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04</a:t>
            </a:r>
          </a:p>
          <a:p>
            <a:endParaRPr lang="en-GB" sz="5400" dirty="0">
              <a:solidFill>
                <a:schemeClr val="bg2"/>
              </a:solidFill>
              <a:latin typeface="Calibre Light" panose="020B0303030202060203" pitchFamily="34" charset="0"/>
            </a:endParaRPr>
          </a:p>
        </p:txBody>
      </p:sp>
      <p:pic>
        <p:nvPicPr>
          <p:cNvPr id="37" name="Graphic 36">
            <a:extLst>
              <a:ext uri="{FF2B5EF4-FFF2-40B4-BE49-F238E27FC236}">
                <a16:creationId xmlns:a16="http://schemas.microsoft.com/office/drawing/2014/main" id="{3DA4170A-8FC9-6E6C-9A5F-3090FAA2903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75228" y="2334771"/>
            <a:ext cx="891636" cy="832194"/>
          </a:xfrm>
          <a:prstGeom prst="rect">
            <a:avLst/>
          </a:prstGeom>
        </p:spPr>
      </p:pic>
      <p:pic>
        <p:nvPicPr>
          <p:cNvPr id="39" name="Graphic 38">
            <a:extLst>
              <a:ext uri="{FF2B5EF4-FFF2-40B4-BE49-F238E27FC236}">
                <a16:creationId xmlns:a16="http://schemas.microsoft.com/office/drawing/2014/main" id="{E7C7747C-EBD1-B5AB-7229-98E82DBF77A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32438" y="2347790"/>
            <a:ext cx="720640" cy="827402"/>
          </a:xfrm>
          <a:prstGeom prst="rect">
            <a:avLst/>
          </a:prstGeom>
        </p:spPr>
      </p:pic>
      <p:pic>
        <p:nvPicPr>
          <p:cNvPr id="41" name="Graphic 40">
            <a:extLst>
              <a:ext uri="{FF2B5EF4-FFF2-40B4-BE49-F238E27FC236}">
                <a16:creationId xmlns:a16="http://schemas.microsoft.com/office/drawing/2014/main" id="{DA2DBCF8-2620-0642-DF82-340C2F9CD18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31375" y="2342998"/>
            <a:ext cx="832194" cy="832194"/>
          </a:xfrm>
          <a:prstGeom prst="rect">
            <a:avLst/>
          </a:prstGeom>
        </p:spPr>
      </p:pic>
      <p:sp>
        <p:nvSpPr>
          <p:cNvPr id="2" name="Content Placeholder 4">
            <a:extLst>
              <a:ext uri="{FF2B5EF4-FFF2-40B4-BE49-F238E27FC236}">
                <a16:creationId xmlns:a16="http://schemas.microsoft.com/office/drawing/2014/main" id="{24A55CFB-C157-52CF-4E91-C413EDE78E9B}"/>
              </a:ext>
            </a:extLst>
          </p:cNvPr>
          <p:cNvSpPr txBox="1">
            <a:spLocks/>
          </p:cNvSpPr>
          <p:nvPr/>
        </p:nvSpPr>
        <p:spPr>
          <a:xfrm>
            <a:off x="7681913" y="4266606"/>
            <a:ext cx="1719465" cy="1484863"/>
          </a:xfrm>
          <a:prstGeom prst="rect">
            <a:avLst/>
          </a:prstGeom>
        </p:spPr>
        <p:txBody>
          <a:bodyPr vert="horz" lIns="0" tIns="0" rIns="72000" bIns="0" rtlCol="0">
            <a:noAutofit/>
          </a:bodyPr>
          <a:lstStyle>
            <a:lvl1pPr marL="0" eaLnBrk="1" hangingPunct="1">
              <a:spcBef>
                <a:spcPts val="1200"/>
              </a:spcBef>
              <a:spcAft>
                <a:spcPts val="0"/>
              </a:spcAft>
              <a:defRPr sz="2200">
                <a:solidFill>
                  <a:schemeClr val="tx1"/>
                </a:solidFill>
                <a:latin typeface="Calibre Semibold" panose="020B0703030202060203" pitchFamily="34" charset="0"/>
                <a:ea typeface="+mn-ea"/>
                <a:cs typeface="+mn-cs"/>
              </a:defRPr>
            </a:lvl1pPr>
            <a:lvl2pPr marL="0" indent="0" eaLnBrk="1" hangingPunct="1">
              <a:spcAft>
                <a:spcPts val="600"/>
              </a:spcAft>
              <a:defRPr sz="2200" b="0">
                <a:solidFill>
                  <a:schemeClr val="tx1"/>
                </a:solidFill>
                <a:latin typeface="Calibre Light" panose="020B03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lvl="2"/>
            <a:r>
              <a:rPr lang="en-GB" sz="1600" dirty="0"/>
              <a:t>Weight of capital targeting EU self storage sector at record high</a:t>
            </a:r>
          </a:p>
        </p:txBody>
      </p:sp>
      <p:sp>
        <p:nvSpPr>
          <p:cNvPr id="6" name="Text Placeholder 6">
            <a:extLst>
              <a:ext uri="{FF2B5EF4-FFF2-40B4-BE49-F238E27FC236}">
                <a16:creationId xmlns:a16="http://schemas.microsoft.com/office/drawing/2014/main" id="{0CD15BEF-1B61-5E7A-3EFE-6E856FC027F4}"/>
              </a:ext>
            </a:extLst>
          </p:cNvPr>
          <p:cNvSpPr txBox="1">
            <a:spLocks/>
          </p:cNvSpPr>
          <p:nvPr/>
        </p:nvSpPr>
        <p:spPr>
          <a:xfrm>
            <a:off x="7684958" y="3429000"/>
            <a:ext cx="1947991" cy="58521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2400" dirty="0"/>
              <a:t>Record highs </a:t>
            </a:r>
          </a:p>
        </p:txBody>
      </p:sp>
      <p:pic>
        <p:nvPicPr>
          <p:cNvPr id="9" name="Graphic 8">
            <a:extLst>
              <a:ext uri="{FF2B5EF4-FFF2-40B4-BE49-F238E27FC236}">
                <a16:creationId xmlns:a16="http://schemas.microsoft.com/office/drawing/2014/main" id="{A39A10FE-2FCD-33DB-D759-CAE0BD8998B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81106" y="2264569"/>
            <a:ext cx="583811" cy="846525"/>
          </a:xfrm>
          <a:prstGeom prst="rect">
            <a:avLst/>
          </a:prstGeom>
        </p:spPr>
      </p:pic>
    </p:spTree>
    <p:extLst>
      <p:ext uri="{BB962C8B-B14F-4D97-AF65-F5344CB8AC3E}">
        <p14:creationId xmlns:p14="http://schemas.microsoft.com/office/powerpoint/2010/main" val="4125505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71F4FE48-E932-41B1-F5D1-B3DF20E99597}"/>
              </a:ext>
            </a:extLst>
          </p:cNvPr>
          <p:cNvSpPr txBox="1">
            <a:spLocks/>
          </p:cNvSpPr>
          <p:nvPr/>
        </p:nvSpPr>
        <p:spPr>
          <a:xfrm>
            <a:off x="9731375" y="3427556"/>
            <a:ext cx="2168182" cy="584200"/>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2400" dirty="0"/>
              <a:t>Increase in deal flow</a:t>
            </a:r>
          </a:p>
          <a:p>
            <a:endParaRPr lang="en-GB" sz="2400" dirty="0"/>
          </a:p>
        </p:txBody>
      </p:sp>
      <p:sp>
        <p:nvSpPr>
          <p:cNvPr id="3" name="Title 2">
            <a:extLst>
              <a:ext uri="{FF2B5EF4-FFF2-40B4-BE49-F238E27FC236}">
                <a16:creationId xmlns:a16="http://schemas.microsoft.com/office/drawing/2014/main" id="{6AE4118C-3B8D-D931-2912-E0CC3BC45ACC}"/>
              </a:ext>
            </a:extLst>
          </p:cNvPr>
          <p:cNvSpPr>
            <a:spLocks noGrp="1"/>
          </p:cNvSpPr>
          <p:nvPr>
            <p:ph type="title"/>
          </p:nvPr>
        </p:nvSpPr>
        <p:spPr>
          <a:xfrm>
            <a:off x="511176" y="1601788"/>
            <a:ext cx="2308224" cy="1325563"/>
          </a:xfrm>
        </p:spPr>
        <p:txBody>
          <a:bodyPr/>
          <a:lstStyle/>
          <a:p>
            <a:r>
              <a:rPr lang="en-GB" dirty="0"/>
              <a:t>Market Trends and Investment Drivers</a:t>
            </a:r>
          </a:p>
        </p:txBody>
      </p:sp>
      <p:sp>
        <p:nvSpPr>
          <p:cNvPr id="4" name="Text Placeholder 3">
            <a:extLst>
              <a:ext uri="{FF2B5EF4-FFF2-40B4-BE49-F238E27FC236}">
                <a16:creationId xmlns:a16="http://schemas.microsoft.com/office/drawing/2014/main" id="{46414615-EAF1-EE5F-81DC-9D0514F0DEB9}"/>
              </a:ext>
            </a:extLst>
          </p:cNvPr>
          <p:cNvSpPr>
            <a:spLocks noGrp="1"/>
          </p:cNvSpPr>
          <p:nvPr>
            <p:ph type="body" sz="quarter" idx="10"/>
          </p:nvPr>
        </p:nvSpPr>
        <p:spPr/>
        <p:txBody>
          <a:bodyPr/>
          <a:lstStyle/>
          <a:p>
            <a:r>
              <a:rPr lang="en-GB" dirty="0"/>
              <a:t>Winter workshop 2024</a:t>
            </a:r>
          </a:p>
        </p:txBody>
      </p:sp>
      <p:sp>
        <p:nvSpPr>
          <p:cNvPr id="8" name="Content Placeholder 7">
            <a:extLst>
              <a:ext uri="{FF2B5EF4-FFF2-40B4-BE49-F238E27FC236}">
                <a16:creationId xmlns:a16="http://schemas.microsoft.com/office/drawing/2014/main" id="{91B39F8E-8707-D378-3DD4-31BF5C40C911}"/>
              </a:ext>
            </a:extLst>
          </p:cNvPr>
          <p:cNvSpPr>
            <a:spLocks noGrp="1"/>
          </p:cNvSpPr>
          <p:nvPr>
            <p:ph sz="quarter" idx="14"/>
          </p:nvPr>
        </p:nvSpPr>
        <p:spPr>
          <a:xfrm>
            <a:off x="5635496" y="4144421"/>
            <a:ext cx="1503491" cy="1484863"/>
          </a:xfrm>
        </p:spPr>
        <p:txBody>
          <a:bodyPr/>
          <a:lstStyle/>
          <a:p>
            <a:pPr lvl="2"/>
            <a:r>
              <a:rPr lang="en-GB" sz="1600" dirty="0"/>
              <a:t>Safe Haven Sector 2nd strongest total return sector though </a:t>
            </a:r>
            <a:r>
              <a:rPr lang="en-GB" sz="1600" dirty="0" err="1"/>
              <a:t>GFC</a:t>
            </a:r>
            <a:endParaRPr lang="en-GB" sz="1600" dirty="0"/>
          </a:p>
        </p:txBody>
      </p:sp>
      <p:sp>
        <p:nvSpPr>
          <p:cNvPr id="10" name="Text Placeholder 9">
            <a:extLst>
              <a:ext uri="{FF2B5EF4-FFF2-40B4-BE49-F238E27FC236}">
                <a16:creationId xmlns:a16="http://schemas.microsoft.com/office/drawing/2014/main" id="{8E76BD2A-A81E-BCCE-48BC-5BB7967C91BA}"/>
              </a:ext>
            </a:extLst>
          </p:cNvPr>
          <p:cNvSpPr>
            <a:spLocks noGrp="1"/>
          </p:cNvSpPr>
          <p:nvPr>
            <p:ph type="body" sz="quarter" idx="15"/>
          </p:nvPr>
        </p:nvSpPr>
        <p:spPr>
          <a:xfrm>
            <a:off x="5631071" y="3441844"/>
            <a:ext cx="1947991" cy="585216"/>
          </a:xfrm>
        </p:spPr>
        <p:txBody>
          <a:bodyPr/>
          <a:lstStyle/>
          <a:p>
            <a:r>
              <a:rPr lang="en-GB" sz="2400" dirty="0"/>
              <a:t>Safe haven</a:t>
            </a:r>
          </a:p>
        </p:txBody>
      </p:sp>
      <p:sp>
        <p:nvSpPr>
          <p:cNvPr id="11" name="Content Placeholder 10">
            <a:extLst>
              <a:ext uri="{FF2B5EF4-FFF2-40B4-BE49-F238E27FC236}">
                <a16:creationId xmlns:a16="http://schemas.microsoft.com/office/drawing/2014/main" id="{1D2AF27A-D477-4F16-C744-21A234D628C9}"/>
              </a:ext>
            </a:extLst>
          </p:cNvPr>
          <p:cNvSpPr>
            <a:spLocks noGrp="1"/>
          </p:cNvSpPr>
          <p:nvPr>
            <p:ph sz="quarter" idx="16"/>
          </p:nvPr>
        </p:nvSpPr>
        <p:spPr>
          <a:xfrm>
            <a:off x="7684959" y="4144421"/>
            <a:ext cx="1831331" cy="1484863"/>
          </a:xfrm>
        </p:spPr>
        <p:txBody>
          <a:bodyPr/>
          <a:lstStyle/>
          <a:p>
            <a:pPr lvl="2"/>
            <a:r>
              <a:rPr lang="en-GB" sz="1600" dirty="0"/>
              <a:t>Self storage debt market accretive but will be under pressure - Alternative lenders key / others underwriting ungeared</a:t>
            </a:r>
          </a:p>
        </p:txBody>
      </p:sp>
      <p:sp>
        <p:nvSpPr>
          <p:cNvPr id="13" name="Text Placeholder 12">
            <a:extLst>
              <a:ext uri="{FF2B5EF4-FFF2-40B4-BE49-F238E27FC236}">
                <a16:creationId xmlns:a16="http://schemas.microsoft.com/office/drawing/2014/main" id="{D5082E14-E029-9E52-C1B6-402CBF78576B}"/>
              </a:ext>
            </a:extLst>
          </p:cNvPr>
          <p:cNvSpPr>
            <a:spLocks noGrp="1"/>
          </p:cNvSpPr>
          <p:nvPr>
            <p:ph type="body" sz="quarter" idx="17"/>
          </p:nvPr>
        </p:nvSpPr>
        <p:spPr>
          <a:xfrm>
            <a:off x="7679742" y="3441844"/>
            <a:ext cx="1947991" cy="585216"/>
          </a:xfrm>
        </p:spPr>
        <p:txBody>
          <a:bodyPr/>
          <a:lstStyle/>
          <a:p>
            <a:r>
              <a:rPr lang="en-GB" sz="2400" dirty="0"/>
              <a:t>Debt market</a:t>
            </a:r>
          </a:p>
        </p:txBody>
      </p:sp>
      <p:sp>
        <p:nvSpPr>
          <p:cNvPr id="14" name="Content Placeholder 13">
            <a:extLst>
              <a:ext uri="{FF2B5EF4-FFF2-40B4-BE49-F238E27FC236}">
                <a16:creationId xmlns:a16="http://schemas.microsoft.com/office/drawing/2014/main" id="{6DA20156-B025-DAF3-5F23-DF1FB1F4F3D8}"/>
              </a:ext>
            </a:extLst>
          </p:cNvPr>
          <p:cNvSpPr>
            <a:spLocks noGrp="1"/>
          </p:cNvSpPr>
          <p:nvPr>
            <p:ph sz="quarter" idx="23"/>
          </p:nvPr>
        </p:nvSpPr>
        <p:spPr>
          <a:xfrm>
            <a:off x="3584575" y="4144421"/>
            <a:ext cx="1947863" cy="1484640"/>
          </a:xfrm>
        </p:spPr>
        <p:txBody>
          <a:bodyPr/>
          <a:lstStyle/>
          <a:p>
            <a:pPr lvl="2"/>
            <a:r>
              <a:rPr lang="en-GB" sz="1600" dirty="0"/>
              <a:t>Scarcity of experienced management teams capable of navigating and driving</a:t>
            </a:r>
            <a:br>
              <a:rPr lang="en-GB" sz="1600" dirty="0"/>
            </a:br>
            <a:r>
              <a:rPr lang="en-GB" sz="1600" dirty="0"/>
              <a:t>business growth</a:t>
            </a:r>
          </a:p>
        </p:txBody>
      </p:sp>
      <p:sp>
        <p:nvSpPr>
          <p:cNvPr id="16" name="Text Placeholder 15">
            <a:extLst>
              <a:ext uri="{FF2B5EF4-FFF2-40B4-BE49-F238E27FC236}">
                <a16:creationId xmlns:a16="http://schemas.microsoft.com/office/drawing/2014/main" id="{6EC5A305-5D34-0812-E572-E4BEDFDDFEC9}"/>
              </a:ext>
            </a:extLst>
          </p:cNvPr>
          <p:cNvSpPr>
            <a:spLocks noGrp="1"/>
          </p:cNvSpPr>
          <p:nvPr>
            <p:ph type="body" sz="quarter" idx="21"/>
          </p:nvPr>
        </p:nvSpPr>
        <p:spPr>
          <a:xfrm>
            <a:off x="3580944" y="3455106"/>
            <a:ext cx="2168182" cy="584200"/>
          </a:xfrm>
        </p:spPr>
        <p:txBody>
          <a:bodyPr/>
          <a:lstStyle/>
          <a:p>
            <a:r>
              <a:rPr lang="en-GB" sz="2400" dirty="0"/>
              <a:t>Partnerships</a:t>
            </a:r>
          </a:p>
        </p:txBody>
      </p:sp>
      <p:sp>
        <p:nvSpPr>
          <p:cNvPr id="31" name="Text Placeholder 6">
            <a:extLst>
              <a:ext uri="{FF2B5EF4-FFF2-40B4-BE49-F238E27FC236}">
                <a16:creationId xmlns:a16="http://schemas.microsoft.com/office/drawing/2014/main" id="{26E35EA2-4A25-0043-77A2-18F9911D01DB}"/>
              </a:ext>
            </a:extLst>
          </p:cNvPr>
          <p:cNvSpPr txBox="1">
            <a:spLocks/>
          </p:cNvSpPr>
          <p:nvPr/>
        </p:nvSpPr>
        <p:spPr>
          <a:xfrm>
            <a:off x="3584447" y="1458791"/>
            <a:ext cx="1947991" cy="58521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05</a:t>
            </a:r>
          </a:p>
        </p:txBody>
      </p:sp>
      <p:sp>
        <p:nvSpPr>
          <p:cNvPr id="32" name="Text Placeholder 9">
            <a:extLst>
              <a:ext uri="{FF2B5EF4-FFF2-40B4-BE49-F238E27FC236}">
                <a16:creationId xmlns:a16="http://schemas.microsoft.com/office/drawing/2014/main" id="{BE8033AF-E716-C486-D413-32C52D7C1072}"/>
              </a:ext>
            </a:extLst>
          </p:cNvPr>
          <p:cNvSpPr txBox="1">
            <a:spLocks/>
          </p:cNvSpPr>
          <p:nvPr/>
        </p:nvSpPr>
        <p:spPr>
          <a:xfrm>
            <a:off x="5633115" y="1458791"/>
            <a:ext cx="1947991" cy="58521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06</a:t>
            </a:r>
          </a:p>
        </p:txBody>
      </p:sp>
      <p:sp>
        <p:nvSpPr>
          <p:cNvPr id="33" name="Text Placeholder 12">
            <a:extLst>
              <a:ext uri="{FF2B5EF4-FFF2-40B4-BE49-F238E27FC236}">
                <a16:creationId xmlns:a16="http://schemas.microsoft.com/office/drawing/2014/main" id="{27796BDE-41AE-2780-D9BF-E512B9ACA114}"/>
              </a:ext>
            </a:extLst>
          </p:cNvPr>
          <p:cNvSpPr txBox="1">
            <a:spLocks/>
          </p:cNvSpPr>
          <p:nvPr/>
        </p:nvSpPr>
        <p:spPr>
          <a:xfrm>
            <a:off x="7681786" y="1458791"/>
            <a:ext cx="1947991" cy="58521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07</a:t>
            </a:r>
          </a:p>
          <a:p>
            <a:endParaRPr lang="en-GB" sz="5400" dirty="0">
              <a:solidFill>
                <a:schemeClr val="bg2"/>
              </a:solidFill>
              <a:latin typeface="Calibre Light" panose="020B0303030202060203" pitchFamily="34" charset="0"/>
            </a:endParaRPr>
          </a:p>
        </p:txBody>
      </p:sp>
      <p:sp>
        <p:nvSpPr>
          <p:cNvPr id="34" name="Text Placeholder 15">
            <a:extLst>
              <a:ext uri="{FF2B5EF4-FFF2-40B4-BE49-F238E27FC236}">
                <a16:creationId xmlns:a16="http://schemas.microsoft.com/office/drawing/2014/main" id="{BDA03CDE-825F-98AD-1CB9-0CE7CA4C1602}"/>
              </a:ext>
            </a:extLst>
          </p:cNvPr>
          <p:cNvSpPr txBox="1">
            <a:spLocks/>
          </p:cNvSpPr>
          <p:nvPr/>
        </p:nvSpPr>
        <p:spPr>
          <a:xfrm>
            <a:off x="9731375" y="1458791"/>
            <a:ext cx="2168182" cy="584200"/>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5400" dirty="0">
                <a:solidFill>
                  <a:schemeClr val="bg2"/>
                </a:solidFill>
                <a:latin typeface="Calibre Light" panose="020B0303030202060203" pitchFamily="34" charset="0"/>
              </a:rPr>
              <a:t>08</a:t>
            </a:r>
          </a:p>
          <a:p>
            <a:endParaRPr lang="en-GB" sz="5400" dirty="0">
              <a:solidFill>
                <a:schemeClr val="bg2"/>
              </a:solidFill>
              <a:latin typeface="Calibre Light" panose="020B0303030202060203" pitchFamily="34" charset="0"/>
            </a:endParaRPr>
          </a:p>
        </p:txBody>
      </p:sp>
      <p:pic>
        <p:nvPicPr>
          <p:cNvPr id="15" name="Graphic 14">
            <a:extLst>
              <a:ext uri="{FF2B5EF4-FFF2-40B4-BE49-F238E27FC236}">
                <a16:creationId xmlns:a16="http://schemas.microsoft.com/office/drawing/2014/main" id="{72A0DF5F-FED7-3A6C-5EF2-866BDA9F3C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31071" y="2351427"/>
            <a:ext cx="546343" cy="764881"/>
          </a:xfrm>
          <a:prstGeom prst="rect">
            <a:avLst/>
          </a:prstGeom>
        </p:spPr>
      </p:pic>
      <p:pic>
        <p:nvPicPr>
          <p:cNvPr id="18" name="Graphic 17">
            <a:extLst>
              <a:ext uri="{FF2B5EF4-FFF2-40B4-BE49-F238E27FC236}">
                <a16:creationId xmlns:a16="http://schemas.microsoft.com/office/drawing/2014/main" id="{CCCF01BD-2A15-D21C-910D-26E7F57C4FE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79742" y="2335473"/>
            <a:ext cx="1060714" cy="742499"/>
          </a:xfrm>
          <a:prstGeom prst="rect">
            <a:avLst/>
          </a:prstGeom>
        </p:spPr>
      </p:pic>
      <p:pic>
        <p:nvPicPr>
          <p:cNvPr id="20" name="Graphic 19">
            <a:extLst>
              <a:ext uri="{FF2B5EF4-FFF2-40B4-BE49-F238E27FC236}">
                <a16:creationId xmlns:a16="http://schemas.microsoft.com/office/drawing/2014/main" id="{7921A48F-9CB0-1AE0-6D2E-3F607183BAE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80944" y="2339310"/>
            <a:ext cx="856731" cy="742499"/>
          </a:xfrm>
          <a:prstGeom prst="rect">
            <a:avLst/>
          </a:prstGeom>
        </p:spPr>
      </p:pic>
      <p:sp>
        <p:nvSpPr>
          <p:cNvPr id="2" name="Content Placeholder 13">
            <a:extLst>
              <a:ext uri="{FF2B5EF4-FFF2-40B4-BE49-F238E27FC236}">
                <a16:creationId xmlns:a16="http://schemas.microsoft.com/office/drawing/2014/main" id="{49CEF6C8-9504-69B5-B004-4EA34005F8D1}"/>
              </a:ext>
            </a:extLst>
          </p:cNvPr>
          <p:cNvSpPr txBox="1">
            <a:spLocks/>
          </p:cNvSpPr>
          <p:nvPr/>
        </p:nvSpPr>
        <p:spPr>
          <a:xfrm>
            <a:off x="9769995" y="4220581"/>
            <a:ext cx="1947863" cy="1484640"/>
          </a:xfrm>
          <a:prstGeom prst="rect">
            <a:avLst/>
          </a:prstGeom>
        </p:spPr>
        <p:txBody>
          <a:bodyPr vert="horz" lIns="0" tIns="0" rIns="72000" bIns="0" rtlCol="0">
            <a:noAutofit/>
          </a:bodyPr>
          <a:lstStyle>
            <a:lvl1pPr marL="0" eaLnBrk="1" hangingPunct="1">
              <a:spcBef>
                <a:spcPts val="1200"/>
              </a:spcBef>
              <a:spcAft>
                <a:spcPts val="0"/>
              </a:spcAft>
              <a:defRPr sz="2200">
                <a:solidFill>
                  <a:schemeClr val="tx1"/>
                </a:solidFill>
                <a:latin typeface="Calibre Semibold" panose="020B0703030202060203" pitchFamily="34" charset="0"/>
                <a:ea typeface="+mn-ea"/>
                <a:cs typeface="+mn-cs"/>
              </a:defRPr>
            </a:lvl1pPr>
            <a:lvl2pPr marL="0" indent="0" eaLnBrk="1" hangingPunct="1">
              <a:spcAft>
                <a:spcPts val="600"/>
              </a:spcAft>
              <a:defRPr sz="2200" b="0">
                <a:solidFill>
                  <a:schemeClr val="tx1"/>
                </a:solidFill>
                <a:latin typeface="Calibre Light" panose="020B03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lvl="2"/>
            <a:r>
              <a:rPr lang="en-GB" sz="1600" dirty="0"/>
              <a:t>Deal flow expected to increase – driven by historic benchmark transactions</a:t>
            </a:r>
          </a:p>
          <a:p>
            <a:pPr lvl="2"/>
            <a:endParaRPr lang="en-GB" sz="1600" dirty="0"/>
          </a:p>
        </p:txBody>
      </p:sp>
      <p:pic>
        <p:nvPicPr>
          <p:cNvPr id="12" name="Graphic 11">
            <a:extLst>
              <a:ext uri="{FF2B5EF4-FFF2-40B4-BE49-F238E27FC236}">
                <a16:creationId xmlns:a16="http://schemas.microsoft.com/office/drawing/2014/main" id="{BD95FE60-6CA5-883F-0F84-8FA55ACAC12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27733" y="2324283"/>
            <a:ext cx="911974" cy="764881"/>
          </a:xfrm>
          <a:prstGeom prst="rect">
            <a:avLst/>
          </a:prstGeom>
        </p:spPr>
      </p:pic>
    </p:spTree>
    <p:extLst>
      <p:ext uri="{BB962C8B-B14F-4D97-AF65-F5344CB8AC3E}">
        <p14:creationId xmlns:p14="http://schemas.microsoft.com/office/powerpoint/2010/main" val="757527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C64E1DC-81E6-5177-F6A2-2DE4CD49E501}"/>
              </a:ext>
            </a:extLst>
          </p:cNvPr>
          <p:cNvSpPr>
            <a:spLocks noGrp="1"/>
          </p:cNvSpPr>
          <p:nvPr>
            <p:ph type="body" sz="quarter" idx="10"/>
          </p:nvPr>
        </p:nvSpPr>
        <p:spPr/>
        <p:txBody>
          <a:bodyPr/>
          <a:lstStyle/>
          <a:p>
            <a:r>
              <a:rPr lang="sv-SE" dirty="0"/>
              <a:t>2023 KEY </a:t>
            </a:r>
            <a:r>
              <a:rPr lang="sv-SE" dirty="0" err="1"/>
              <a:t>DEALs</a:t>
            </a:r>
            <a:endParaRPr lang="sv-SE" dirty="0"/>
          </a:p>
          <a:p>
            <a:endParaRPr lang="sv-SE" dirty="0"/>
          </a:p>
        </p:txBody>
      </p:sp>
      <p:pic>
        <p:nvPicPr>
          <p:cNvPr id="20" name="Content Placeholder 23">
            <a:extLst>
              <a:ext uri="{FF2B5EF4-FFF2-40B4-BE49-F238E27FC236}">
                <a16:creationId xmlns:a16="http://schemas.microsoft.com/office/drawing/2014/main" id="{09F9EACB-A83A-EE5F-89C0-58B29ADFCA4F}"/>
              </a:ext>
            </a:extLst>
          </p:cNvPr>
          <p:cNvPicPr preferRelativeResize="0">
            <a:picLocks noGrp="1"/>
          </p:cNvPicPr>
          <p:nvPr>
            <p:ph sz="quarter" idx="16"/>
          </p:nvPr>
        </p:nvPicPr>
        <p:blipFill>
          <a:blip r:embed="rId3"/>
          <a:stretch>
            <a:fillRect/>
          </a:stretch>
        </p:blipFill>
        <p:spPr>
          <a:xfrm>
            <a:off x="8501062" y="3605618"/>
            <a:ext cx="3175000" cy="2117725"/>
          </a:xfrm>
          <a:prstGeom prst="rect">
            <a:avLst/>
          </a:prstGeom>
        </p:spPr>
      </p:pic>
      <p:sp>
        <p:nvSpPr>
          <p:cNvPr id="17" name="Text Placeholder 16">
            <a:extLst>
              <a:ext uri="{FF2B5EF4-FFF2-40B4-BE49-F238E27FC236}">
                <a16:creationId xmlns:a16="http://schemas.microsoft.com/office/drawing/2014/main" id="{F923E703-64D4-87C5-3D10-3A573A749D67}"/>
              </a:ext>
            </a:extLst>
          </p:cNvPr>
          <p:cNvSpPr>
            <a:spLocks noGrp="1"/>
          </p:cNvSpPr>
          <p:nvPr>
            <p:ph type="body" sz="quarter" idx="17"/>
          </p:nvPr>
        </p:nvSpPr>
        <p:spPr>
          <a:xfrm>
            <a:off x="8501062" y="1859379"/>
            <a:ext cx="3175000" cy="914400"/>
          </a:xfrm>
        </p:spPr>
        <p:txBody>
          <a:bodyPr/>
          <a:lstStyle/>
          <a:p>
            <a:r>
              <a:rPr lang="en-US" sz="1700" b="1" dirty="0">
                <a:latin typeface="+mn-lt"/>
              </a:rPr>
              <a:t>Four stores in UK</a:t>
            </a:r>
          </a:p>
          <a:p>
            <a:r>
              <a:rPr lang="en-GB" sz="1700" b="1" dirty="0">
                <a:latin typeface="+mn-lt"/>
              </a:rPr>
              <a:t>Buyer: </a:t>
            </a:r>
            <a:r>
              <a:rPr lang="en-US" sz="1700" dirty="0">
                <a:solidFill>
                  <a:srgbClr val="000000"/>
                </a:solidFill>
                <a:latin typeface="+mn-lt"/>
              </a:rPr>
              <a:t>Nuveen </a:t>
            </a:r>
          </a:p>
          <a:p>
            <a:r>
              <a:rPr lang="en-GB" sz="1700" b="1" dirty="0">
                <a:latin typeface="+mn-lt"/>
              </a:rPr>
              <a:t>Seller: </a:t>
            </a:r>
            <a:r>
              <a:rPr lang="en-US" sz="1700" dirty="0" err="1">
                <a:solidFill>
                  <a:srgbClr val="000000"/>
                </a:solidFill>
                <a:latin typeface="+mn-lt"/>
              </a:rPr>
              <a:t>Easistore</a:t>
            </a:r>
            <a:r>
              <a:rPr lang="en-US" sz="1700" dirty="0">
                <a:solidFill>
                  <a:srgbClr val="000000"/>
                </a:solidFill>
                <a:latin typeface="+mn-lt"/>
              </a:rPr>
              <a:t> </a:t>
            </a:r>
          </a:p>
          <a:p>
            <a:r>
              <a:rPr lang="en-GB" sz="1700" b="1" dirty="0">
                <a:latin typeface="+mn-lt"/>
              </a:rPr>
              <a:t>Comment: </a:t>
            </a:r>
            <a:r>
              <a:rPr lang="en-GB" sz="1700" dirty="0">
                <a:solidFill>
                  <a:srgbClr val="000000"/>
                </a:solidFill>
                <a:latin typeface="+mn-lt"/>
              </a:rPr>
              <a:t>First </a:t>
            </a:r>
            <a:r>
              <a:rPr lang="en-US" sz="1700" dirty="0">
                <a:solidFill>
                  <a:srgbClr val="000000"/>
                </a:solidFill>
                <a:latin typeface="+mn-lt"/>
              </a:rPr>
              <a:t>acquisition for Nuveen’s pan-European diversified value-add strategy</a:t>
            </a:r>
          </a:p>
          <a:p>
            <a:r>
              <a:rPr lang="en-GB" sz="1700" b="1" dirty="0">
                <a:latin typeface="+mn-lt"/>
              </a:rPr>
              <a:t>Price: </a:t>
            </a:r>
            <a:r>
              <a:rPr lang="en-GB" sz="1700" dirty="0">
                <a:solidFill>
                  <a:srgbClr val="000000"/>
                </a:solidFill>
                <a:latin typeface="+mn-lt"/>
              </a:rPr>
              <a:t>Conf</a:t>
            </a:r>
          </a:p>
          <a:p>
            <a:endParaRPr lang="sv-SE" sz="1600" dirty="0">
              <a:solidFill>
                <a:srgbClr val="000000"/>
              </a:solidFill>
              <a:latin typeface="+mn-lt"/>
            </a:endParaRPr>
          </a:p>
          <a:p>
            <a:endParaRPr lang="sv-SE" sz="1050" b="1" dirty="0">
              <a:latin typeface="+mn-lt"/>
            </a:endParaRPr>
          </a:p>
        </p:txBody>
      </p:sp>
      <p:pic>
        <p:nvPicPr>
          <p:cNvPr id="19" name="Content Placeholder 22">
            <a:extLst>
              <a:ext uri="{FF2B5EF4-FFF2-40B4-BE49-F238E27FC236}">
                <a16:creationId xmlns:a16="http://schemas.microsoft.com/office/drawing/2014/main" id="{E7DFC67F-BC39-1359-0376-2BE11FF5A177}"/>
              </a:ext>
            </a:extLst>
          </p:cNvPr>
          <p:cNvPicPr preferRelativeResize="0">
            <a:picLocks noGrp="1"/>
          </p:cNvPicPr>
          <p:nvPr>
            <p:ph sz="quarter" idx="14"/>
          </p:nvPr>
        </p:nvPicPr>
        <p:blipFill>
          <a:blip r:embed="rId4"/>
          <a:stretch>
            <a:fillRect/>
          </a:stretch>
        </p:blipFill>
        <p:spPr>
          <a:xfrm>
            <a:off x="4583906" y="3606543"/>
            <a:ext cx="3173413" cy="2116800"/>
          </a:xfrm>
          <a:prstGeom prst="rect">
            <a:avLst/>
          </a:prstGeom>
        </p:spPr>
      </p:pic>
      <p:sp>
        <p:nvSpPr>
          <p:cNvPr id="15" name="Text Placeholder 14">
            <a:extLst>
              <a:ext uri="{FF2B5EF4-FFF2-40B4-BE49-F238E27FC236}">
                <a16:creationId xmlns:a16="http://schemas.microsoft.com/office/drawing/2014/main" id="{3C0FB251-AA4E-F9C5-B6A0-F903B4380DC6}"/>
              </a:ext>
            </a:extLst>
          </p:cNvPr>
          <p:cNvSpPr>
            <a:spLocks noGrp="1"/>
          </p:cNvSpPr>
          <p:nvPr>
            <p:ph type="body" sz="quarter" idx="15"/>
          </p:nvPr>
        </p:nvSpPr>
        <p:spPr>
          <a:xfrm>
            <a:off x="4584351" y="1879182"/>
            <a:ext cx="3172968" cy="914400"/>
          </a:xfrm>
        </p:spPr>
        <p:txBody>
          <a:bodyPr/>
          <a:lstStyle/>
          <a:p>
            <a:r>
              <a:rPr lang="en-GB" sz="1700" b="1" dirty="0">
                <a:latin typeface="+mn-lt"/>
              </a:rPr>
              <a:t>142 Stores in the Nordics </a:t>
            </a:r>
          </a:p>
          <a:p>
            <a:r>
              <a:rPr lang="en-GB" sz="1700" b="1" dirty="0">
                <a:latin typeface="+mn-lt"/>
              </a:rPr>
              <a:t>Buyer: </a:t>
            </a:r>
            <a:r>
              <a:rPr lang="en-GB" sz="1700" dirty="0">
                <a:solidFill>
                  <a:srgbClr val="000000"/>
                </a:solidFill>
                <a:latin typeface="+mn-lt"/>
              </a:rPr>
              <a:t>Nuveen</a:t>
            </a:r>
          </a:p>
          <a:p>
            <a:r>
              <a:rPr lang="en-GB" sz="1700" b="1" dirty="0">
                <a:latin typeface="+mn-lt"/>
              </a:rPr>
              <a:t>Seller: </a:t>
            </a:r>
            <a:r>
              <a:rPr lang="en-GB" sz="1700" dirty="0">
                <a:solidFill>
                  <a:srgbClr val="000000"/>
                </a:solidFill>
                <a:latin typeface="+mn-lt"/>
              </a:rPr>
              <a:t>SSG ASA (City Self Storage /OK </a:t>
            </a:r>
            <a:r>
              <a:rPr lang="en-GB" sz="1700" dirty="0" err="1">
                <a:solidFill>
                  <a:srgbClr val="000000"/>
                </a:solidFill>
                <a:latin typeface="+mn-lt"/>
              </a:rPr>
              <a:t>Minilager</a:t>
            </a:r>
            <a:r>
              <a:rPr lang="en-GB" sz="1700" dirty="0">
                <a:solidFill>
                  <a:srgbClr val="000000"/>
                </a:solidFill>
                <a:latin typeface="+mn-lt"/>
              </a:rPr>
              <a:t>)</a:t>
            </a:r>
          </a:p>
          <a:p>
            <a:r>
              <a:rPr lang="en-GB" sz="1700" b="1" dirty="0">
                <a:latin typeface="+mn-lt"/>
              </a:rPr>
              <a:t>Comment: </a:t>
            </a:r>
            <a:r>
              <a:rPr lang="en-GB" sz="1700" dirty="0">
                <a:solidFill>
                  <a:srgbClr val="000000"/>
                </a:solidFill>
                <a:latin typeface="+mn-lt"/>
              </a:rPr>
              <a:t>Listed company, share deal</a:t>
            </a:r>
          </a:p>
          <a:p>
            <a:r>
              <a:rPr lang="en-GB" sz="1700" b="1" dirty="0">
                <a:latin typeface="+mn-lt"/>
              </a:rPr>
              <a:t>Price: </a:t>
            </a:r>
            <a:r>
              <a:rPr lang="en-GB" sz="1700" dirty="0">
                <a:solidFill>
                  <a:srgbClr val="000000"/>
                </a:solidFill>
                <a:latin typeface="+mn-lt"/>
              </a:rPr>
              <a:t>€470 million</a:t>
            </a:r>
          </a:p>
          <a:p>
            <a:endParaRPr lang="sv-SE" sz="1050" b="1" dirty="0">
              <a:latin typeface="+mn-lt"/>
            </a:endParaRPr>
          </a:p>
        </p:txBody>
      </p:sp>
      <p:pic>
        <p:nvPicPr>
          <p:cNvPr id="18" name="Content Placeholder 17">
            <a:extLst>
              <a:ext uri="{FF2B5EF4-FFF2-40B4-BE49-F238E27FC236}">
                <a16:creationId xmlns:a16="http://schemas.microsoft.com/office/drawing/2014/main" id="{40B25823-CD7C-0BDD-86AA-124DA3EA4479}"/>
              </a:ext>
            </a:extLst>
          </p:cNvPr>
          <p:cNvPicPr preferRelativeResize="0">
            <a:picLocks noGrp="1"/>
          </p:cNvPicPr>
          <p:nvPr>
            <p:ph sz="quarter" idx="12"/>
          </p:nvPr>
        </p:nvPicPr>
        <p:blipFill>
          <a:blip r:embed="rId5"/>
          <a:stretch>
            <a:fillRect/>
          </a:stretch>
        </p:blipFill>
        <p:spPr>
          <a:xfrm>
            <a:off x="668338" y="3606543"/>
            <a:ext cx="3171825" cy="2116800"/>
          </a:xfrm>
          <a:prstGeom prst="rect">
            <a:avLst/>
          </a:prstGeom>
        </p:spPr>
      </p:pic>
      <p:sp>
        <p:nvSpPr>
          <p:cNvPr id="13" name="Text Placeholder 12">
            <a:extLst>
              <a:ext uri="{FF2B5EF4-FFF2-40B4-BE49-F238E27FC236}">
                <a16:creationId xmlns:a16="http://schemas.microsoft.com/office/drawing/2014/main" id="{78EE7133-C397-DB3B-BDA1-A52C58A90283}"/>
              </a:ext>
            </a:extLst>
          </p:cNvPr>
          <p:cNvSpPr>
            <a:spLocks noGrp="1"/>
          </p:cNvSpPr>
          <p:nvPr>
            <p:ph type="body" sz="quarter" idx="13"/>
          </p:nvPr>
        </p:nvSpPr>
        <p:spPr>
          <a:xfrm>
            <a:off x="668338" y="1859379"/>
            <a:ext cx="3414027" cy="1028469"/>
          </a:xfrm>
        </p:spPr>
        <p:txBody>
          <a:bodyPr/>
          <a:lstStyle/>
          <a:p>
            <a:r>
              <a:rPr lang="en-GB" sz="1700" b="1" dirty="0">
                <a:latin typeface="+mn-lt"/>
              </a:rPr>
              <a:t>One asset in Poland</a:t>
            </a:r>
          </a:p>
          <a:p>
            <a:r>
              <a:rPr lang="en-GB" sz="1700" b="1" dirty="0">
                <a:latin typeface="+mn-lt"/>
              </a:rPr>
              <a:t>Buyer: </a:t>
            </a:r>
            <a:r>
              <a:rPr lang="en-GB" sz="1700" dirty="0" err="1">
                <a:solidFill>
                  <a:srgbClr val="000000"/>
                </a:solidFill>
                <a:latin typeface="+mn-lt"/>
              </a:rPr>
              <a:t>Stokado</a:t>
            </a:r>
            <a:r>
              <a:rPr lang="en-GB" sz="1700" dirty="0">
                <a:solidFill>
                  <a:srgbClr val="000000"/>
                </a:solidFill>
                <a:latin typeface="+mn-lt"/>
              </a:rPr>
              <a:t> (Redefine Properties and Griffin Capital Partners)</a:t>
            </a:r>
          </a:p>
          <a:p>
            <a:r>
              <a:rPr lang="en-GB" sz="1700" b="1" dirty="0">
                <a:latin typeface="+mn-lt"/>
              </a:rPr>
              <a:t>Seller: </a:t>
            </a:r>
            <a:r>
              <a:rPr lang="en-GB" sz="1700" dirty="0">
                <a:solidFill>
                  <a:srgbClr val="000000"/>
                </a:solidFill>
                <a:latin typeface="+mn-lt"/>
              </a:rPr>
              <a:t>Top Box Self Storage</a:t>
            </a:r>
          </a:p>
          <a:p>
            <a:r>
              <a:rPr lang="en-GB" sz="1700" b="1" dirty="0">
                <a:latin typeface="+mn-lt"/>
              </a:rPr>
              <a:t>Seven assets in Germany</a:t>
            </a:r>
            <a:endParaRPr lang="en-GB" sz="1700" dirty="0">
              <a:solidFill>
                <a:srgbClr val="000000"/>
              </a:solidFill>
              <a:latin typeface="+mn-lt"/>
            </a:endParaRPr>
          </a:p>
          <a:p>
            <a:r>
              <a:rPr lang="en-GB" sz="1700" b="1" dirty="0">
                <a:latin typeface="+mn-lt"/>
              </a:rPr>
              <a:t>Buyer: </a:t>
            </a:r>
            <a:r>
              <a:rPr lang="en-GB" sz="1700" dirty="0" err="1">
                <a:solidFill>
                  <a:srgbClr val="000000"/>
                </a:solidFill>
                <a:latin typeface="+mn-lt"/>
              </a:rPr>
              <a:t>Shurgard</a:t>
            </a:r>
            <a:endParaRPr lang="en-GB" sz="1700" dirty="0">
              <a:solidFill>
                <a:srgbClr val="000000"/>
              </a:solidFill>
              <a:latin typeface="+mn-lt"/>
            </a:endParaRPr>
          </a:p>
          <a:p>
            <a:r>
              <a:rPr lang="en-GB" sz="1700" b="1" dirty="0">
                <a:latin typeface="+mn-lt"/>
              </a:rPr>
              <a:t>Seller: </a:t>
            </a:r>
            <a:r>
              <a:rPr lang="en-GB" sz="1700" dirty="0">
                <a:solidFill>
                  <a:srgbClr val="000000"/>
                </a:solidFill>
                <a:latin typeface="+mn-lt"/>
              </a:rPr>
              <a:t>Top Box Self Storage</a:t>
            </a:r>
          </a:p>
          <a:p>
            <a:r>
              <a:rPr lang="en-GB" sz="1700" b="1" dirty="0">
                <a:latin typeface="+mn-lt"/>
              </a:rPr>
              <a:t>Price: </a:t>
            </a:r>
            <a:r>
              <a:rPr lang="en-GB" sz="1700" dirty="0">
                <a:solidFill>
                  <a:srgbClr val="000000"/>
                </a:solidFill>
                <a:latin typeface="+mn-lt"/>
              </a:rPr>
              <a:t>€69.2 million</a:t>
            </a:r>
          </a:p>
          <a:p>
            <a:r>
              <a:rPr lang="en-GB" sz="1400" b="1" dirty="0">
                <a:latin typeface="+mn-lt"/>
              </a:rPr>
              <a:t> </a:t>
            </a:r>
          </a:p>
          <a:p>
            <a:endParaRPr lang="sv-SE" sz="1400" dirty="0"/>
          </a:p>
        </p:txBody>
      </p:sp>
    </p:spTree>
    <p:extLst>
      <p:ext uri="{BB962C8B-B14F-4D97-AF65-F5344CB8AC3E}">
        <p14:creationId xmlns:p14="http://schemas.microsoft.com/office/powerpoint/2010/main" val="153058606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C64E1DC-81E6-5177-F6A2-2DE4CD49E501}"/>
              </a:ext>
            </a:extLst>
          </p:cNvPr>
          <p:cNvSpPr>
            <a:spLocks noGrp="1"/>
          </p:cNvSpPr>
          <p:nvPr>
            <p:ph type="body" sz="quarter" idx="10"/>
          </p:nvPr>
        </p:nvSpPr>
        <p:spPr/>
        <p:txBody>
          <a:bodyPr/>
          <a:lstStyle/>
          <a:p>
            <a:r>
              <a:rPr lang="sv-SE" dirty="0"/>
              <a:t>2023 – 2024 KEY </a:t>
            </a:r>
            <a:r>
              <a:rPr lang="sv-SE" dirty="0" err="1"/>
              <a:t>DEALs</a:t>
            </a:r>
            <a:endParaRPr lang="sv-SE" dirty="0"/>
          </a:p>
          <a:p>
            <a:endParaRPr lang="sv-SE" dirty="0"/>
          </a:p>
        </p:txBody>
      </p:sp>
      <p:sp>
        <p:nvSpPr>
          <p:cNvPr id="17" name="Text Placeholder 16">
            <a:extLst>
              <a:ext uri="{FF2B5EF4-FFF2-40B4-BE49-F238E27FC236}">
                <a16:creationId xmlns:a16="http://schemas.microsoft.com/office/drawing/2014/main" id="{F923E703-64D4-87C5-3D10-3A573A749D67}"/>
              </a:ext>
            </a:extLst>
          </p:cNvPr>
          <p:cNvSpPr>
            <a:spLocks noGrp="1"/>
          </p:cNvSpPr>
          <p:nvPr>
            <p:ph type="body" sz="quarter" idx="17"/>
          </p:nvPr>
        </p:nvSpPr>
        <p:spPr/>
        <p:txBody>
          <a:bodyPr/>
          <a:lstStyle/>
          <a:p>
            <a:r>
              <a:rPr lang="en-GB" sz="1700" b="1" dirty="0">
                <a:latin typeface="+mn-lt"/>
              </a:rPr>
              <a:t>26 Stores in UK</a:t>
            </a:r>
          </a:p>
          <a:p>
            <a:r>
              <a:rPr lang="en-GB" sz="1700" b="1" dirty="0">
                <a:latin typeface="+mn-lt"/>
              </a:rPr>
              <a:t>Buyer: </a:t>
            </a:r>
            <a:r>
              <a:rPr lang="en-GB" sz="1700" dirty="0" err="1">
                <a:solidFill>
                  <a:srgbClr val="000000"/>
                </a:solidFill>
                <a:latin typeface="+mn-lt"/>
              </a:rPr>
              <a:t>Shurgard</a:t>
            </a:r>
            <a:endParaRPr lang="en-GB" sz="1700" dirty="0">
              <a:solidFill>
                <a:srgbClr val="000000"/>
              </a:solidFill>
              <a:latin typeface="+mn-lt"/>
            </a:endParaRPr>
          </a:p>
          <a:p>
            <a:r>
              <a:rPr lang="en-GB" sz="1700" b="1" dirty="0">
                <a:latin typeface="+mn-lt"/>
              </a:rPr>
              <a:t>Seller: </a:t>
            </a:r>
            <a:r>
              <a:rPr lang="en-GB" sz="1700" dirty="0" err="1">
                <a:solidFill>
                  <a:srgbClr val="000000"/>
                </a:solidFill>
                <a:latin typeface="+mn-lt"/>
              </a:rPr>
              <a:t>Lok'N</a:t>
            </a:r>
            <a:r>
              <a:rPr lang="en-GB" sz="1700" dirty="0">
                <a:solidFill>
                  <a:srgbClr val="000000"/>
                </a:solidFill>
                <a:latin typeface="+mn-lt"/>
              </a:rPr>
              <a:t> Store</a:t>
            </a:r>
          </a:p>
          <a:p>
            <a:r>
              <a:rPr lang="en-GB" sz="1700" b="1" dirty="0">
                <a:latin typeface="+mn-lt"/>
              </a:rPr>
              <a:t>Comment: </a:t>
            </a:r>
            <a:r>
              <a:rPr lang="en-GB" sz="1700" dirty="0">
                <a:solidFill>
                  <a:srgbClr val="000000"/>
                </a:solidFill>
                <a:latin typeface="+mn-lt"/>
              </a:rPr>
              <a:t>Listed company, share deal</a:t>
            </a:r>
          </a:p>
          <a:p>
            <a:r>
              <a:rPr lang="en-GB" sz="1700" b="1" dirty="0">
                <a:latin typeface="+mn-lt"/>
              </a:rPr>
              <a:t>Price: </a:t>
            </a:r>
            <a:r>
              <a:rPr lang="en-GB" sz="1700" dirty="0">
                <a:solidFill>
                  <a:srgbClr val="000000"/>
                </a:solidFill>
                <a:latin typeface="+mn-lt"/>
              </a:rPr>
              <a:t>€374 million</a:t>
            </a:r>
          </a:p>
          <a:p>
            <a:endParaRPr lang="sv-SE" sz="1050" b="1" dirty="0">
              <a:latin typeface="+mn-lt"/>
            </a:endParaRPr>
          </a:p>
        </p:txBody>
      </p:sp>
      <p:sp>
        <p:nvSpPr>
          <p:cNvPr id="15" name="Text Placeholder 14">
            <a:extLst>
              <a:ext uri="{FF2B5EF4-FFF2-40B4-BE49-F238E27FC236}">
                <a16:creationId xmlns:a16="http://schemas.microsoft.com/office/drawing/2014/main" id="{3C0FB251-AA4E-F9C5-B6A0-F903B4380DC6}"/>
              </a:ext>
            </a:extLst>
          </p:cNvPr>
          <p:cNvSpPr>
            <a:spLocks noGrp="1"/>
          </p:cNvSpPr>
          <p:nvPr>
            <p:ph type="body" sz="quarter" idx="15"/>
          </p:nvPr>
        </p:nvSpPr>
        <p:spPr/>
        <p:txBody>
          <a:bodyPr/>
          <a:lstStyle/>
          <a:p>
            <a:r>
              <a:rPr lang="en-GB" sz="1700" b="1" dirty="0">
                <a:latin typeface="+mn-lt"/>
              </a:rPr>
              <a:t>Six Stores in Germany</a:t>
            </a:r>
          </a:p>
          <a:p>
            <a:r>
              <a:rPr lang="en-GB" sz="1700" b="1" dirty="0">
                <a:latin typeface="+mn-lt"/>
              </a:rPr>
              <a:t>Buyer: </a:t>
            </a:r>
            <a:r>
              <a:rPr lang="en-GB" sz="1700" dirty="0" err="1">
                <a:solidFill>
                  <a:srgbClr val="000000"/>
                </a:solidFill>
                <a:latin typeface="+mn-lt"/>
              </a:rPr>
              <a:t>Shurgard</a:t>
            </a:r>
            <a:endParaRPr lang="en-GB" sz="1700" dirty="0">
              <a:solidFill>
                <a:srgbClr val="000000"/>
              </a:solidFill>
              <a:latin typeface="+mn-lt"/>
            </a:endParaRPr>
          </a:p>
          <a:p>
            <a:r>
              <a:rPr lang="en-GB" sz="1700" b="1" dirty="0">
                <a:latin typeface="+mn-lt"/>
              </a:rPr>
              <a:t>Seller: </a:t>
            </a:r>
            <a:r>
              <a:rPr lang="en-GB" sz="1700" dirty="0">
                <a:solidFill>
                  <a:srgbClr val="000000"/>
                </a:solidFill>
                <a:latin typeface="+mn-lt"/>
              </a:rPr>
              <a:t>Pickens</a:t>
            </a:r>
          </a:p>
          <a:p>
            <a:r>
              <a:rPr lang="en-GB" sz="1700" b="1" dirty="0">
                <a:latin typeface="+mn-lt"/>
              </a:rPr>
              <a:t>Price: </a:t>
            </a:r>
            <a:r>
              <a:rPr lang="en-GB" sz="1700" dirty="0">
                <a:solidFill>
                  <a:srgbClr val="000000"/>
                </a:solidFill>
                <a:latin typeface="+mn-lt"/>
              </a:rPr>
              <a:t>€120 million</a:t>
            </a:r>
          </a:p>
          <a:p>
            <a:endParaRPr lang="sv-SE" sz="1050" b="1" dirty="0">
              <a:latin typeface="+mn-lt"/>
            </a:endParaRPr>
          </a:p>
        </p:txBody>
      </p:sp>
      <p:sp>
        <p:nvSpPr>
          <p:cNvPr id="13" name="Text Placeholder 12">
            <a:extLst>
              <a:ext uri="{FF2B5EF4-FFF2-40B4-BE49-F238E27FC236}">
                <a16:creationId xmlns:a16="http://schemas.microsoft.com/office/drawing/2014/main" id="{78EE7133-C397-DB3B-BDA1-A52C58A90283}"/>
              </a:ext>
            </a:extLst>
          </p:cNvPr>
          <p:cNvSpPr>
            <a:spLocks noGrp="1"/>
          </p:cNvSpPr>
          <p:nvPr>
            <p:ph type="body" sz="quarter" idx="13"/>
          </p:nvPr>
        </p:nvSpPr>
        <p:spPr/>
        <p:txBody>
          <a:bodyPr/>
          <a:lstStyle/>
          <a:p>
            <a:r>
              <a:rPr lang="en-GB" sz="1700" b="1" dirty="0">
                <a:latin typeface="+mn-lt"/>
              </a:rPr>
              <a:t>Two stores in UK</a:t>
            </a:r>
          </a:p>
          <a:p>
            <a:r>
              <a:rPr lang="en-GB" sz="1700" b="1" dirty="0">
                <a:latin typeface="+mn-lt"/>
              </a:rPr>
              <a:t>Buyer: </a:t>
            </a:r>
            <a:r>
              <a:rPr lang="en-GB" sz="1700" dirty="0">
                <a:solidFill>
                  <a:srgbClr val="000000"/>
                </a:solidFill>
                <a:latin typeface="+mn-lt"/>
              </a:rPr>
              <a:t>Mayfair Capital</a:t>
            </a:r>
          </a:p>
          <a:p>
            <a:r>
              <a:rPr lang="en-GB" sz="1700" b="1" dirty="0">
                <a:latin typeface="+mn-lt"/>
              </a:rPr>
              <a:t>Seller: </a:t>
            </a:r>
            <a:r>
              <a:rPr lang="en-GB" sz="1700" dirty="0" err="1">
                <a:solidFill>
                  <a:srgbClr val="000000"/>
                </a:solidFill>
                <a:latin typeface="+mn-lt"/>
              </a:rPr>
              <a:t>GoStore</a:t>
            </a:r>
            <a:endParaRPr lang="en-GB" sz="1700" dirty="0">
              <a:solidFill>
                <a:srgbClr val="000000"/>
              </a:solidFill>
              <a:latin typeface="+mn-lt"/>
            </a:endParaRPr>
          </a:p>
          <a:p>
            <a:r>
              <a:rPr lang="en-GB" sz="1700" b="1" dirty="0">
                <a:latin typeface="+mn-lt"/>
              </a:rPr>
              <a:t>Comment: </a:t>
            </a:r>
            <a:r>
              <a:rPr lang="en-GB" sz="1700" dirty="0">
                <a:solidFill>
                  <a:srgbClr val="000000"/>
                </a:solidFill>
                <a:latin typeface="+mn-lt"/>
              </a:rPr>
              <a:t>Occupancy potential</a:t>
            </a:r>
          </a:p>
          <a:p>
            <a:r>
              <a:rPr lang="en-GB" sz="1700" b="1" dirty="0">
                <a:latin typeface="+mn-lt"/>
              </a:rPr>
              <a:t>Price: </a:t>
            </a:r>
            <a:r>
              <a:rPr lang="en-GB" sz="1700" dirty="0">
                <a:solidFill>
                  <a:srgbClr val="000000"/>
                </a:solidFill>
                <a:latin typeface="+mn-lt"/>
              </a:rPr>
              <a:t>£15-20 million</a:t>
            </a:r>
          </a:p>
          <a:p>
            <a:r>
              <a:rPr lang="en-GB" sz="1600" b="1" dirty="0">
                <a:latin typeface="+mn-lt"/>
              </a:rPr>
              <a:t> </a:t>
            </a:r>
          </a:p>
          <a:p>
            <a:endParaRPr lang="sv-SE" dirty="0"/>
          </a:p>
        </p:txBody>
      </p:sp>
      <p:pic>
        <p:nvPicPr>
          <p:cNvPr id="6" name="Content Placeholder 24">
            <a:extLst>
              <a:ext uri="{FF2B5EF4-FFF2-40B4-BE49-F238E27FC236}">
                <a16:creationId xmlns:a16="http://schemas.microsoft.com/office/drawing/2014/main" id="{6CCC83C3-373F-0AD6-049D-7FB01C582C75}"/>
              </a:ext>
            </a:extLst>
          </p:cNvPr>
          <p:cNvPicPr preferRelativeResize="0">
            <a:picLocks noGrp="1"/>
          </p:cNvPicPr>
          <p:nvPr>
            <p:ph sz="quarter" idx="12"/>
          </p:nvPr>
        </p:nvPicPr>
        <p:blipFill rotWithShape="1">
          <a:blip r:embed="rId3" cstate="hqprint">
            <a:extLst>
              <a:ext uri="{28A0092B-C50C-407E-A947-70E740481C1C}">
                <a14:useLocalDpi xmlns:a14="http://schemas.microsoft.com/office/drawing/2010/main"/>
              </a:ext>
            </a:extLst>
          </a:blip>
          <a:srcRect t="-1"/>
          <a:stretch/>
        </p:blipFill>
        <p:spPr>
          <a:xfrm>
            <a:off x="668338" y="3670314"/>
            <a:ext cx="3171825" cy="1874810"/>
          </a:xfrm>
          <a:prstGeom prst="rect">
            <a:avLst/>
          </a:prstGeom>
        </p:spPr>
      </p:pic>
      <p:pic>
        <p:nvPicPr>
          <p:cNvPr id="21" name="Content Placeholder 20" descr="A building with a lot of windows&#10;&#10;Description automatically generated">
            <a:extLst>
              <a:ext uri="{FF2B5EF4-FFF2-40B4-BE49-F238E27FC236}">
                <a16:creationId xmlns:a16="http://schemas.microsoft.com/office/drawing/2014/main" id="{48B977FD-A39B-8C41-DB18-637509B9573F}"/>
              </a:ext>
            </a:extLst>
          </p:cNvPr>
          <p:cNvPicPr>
            <a:picLocks noGrp="1" noChangeAspect="1"/>
          </p:cNvPicPr>
          <p:nvPr>
            <p:ph sz="quarter" idx="14"/>
          </p:nvPr>
        </p:nvPicPr>
        <p:blipFill>
          <a:blip r:embed="rId4"/>
          <a:stretch>
            <a:fillRect/>
          </a:stretch>
        </p:blipFill>
        <p:spPr>
          <a:xfrm>
            <a:off x="4584421" y="3669524"/>
            <a:ext cx="2817803" cy="1875600"/>
          </a:xfrm>
        </p:spPr>
      </p:pic>
      <p:pic>
        <p:nvPicPr>
          <p:cNvPr id="14" name="Content Placeholder 13" descr="A large building with a sign&#10;&#10;Description automatically generated with medium confidence">
            <a:extLst>
              <a:ext uri="{FF2B5EF4-FFF2-40B4-BE49-F238E27FC236}">
                <a16:creationId xmlns:a16="http://schemas.microsoft.com/office/drawing/2014/main" id="{298E2E21-F9E3-1931-A2A6-2B8C0741E4EF}"/>
              </a:ext>
            </a:extLst>
          </p:cNvPr>
          <p:cNvPicPr>
            <a:picLocks noGrp="1" noChangeAspect="1"/>
          </p:cNvPicPr>
          <p:nvPr>
            <p:ph sz="quarter" idx="16"/>
          </p:nvPr>
        </p:nvPicPr>
        <p:blipFill>
          <a:blip r:embed="rId5" cstate="hqprint">
            <a:extLst>
              <a:ext uri="{28A0092B-C50C-407E-A947-70E740481C1C}">
                <a14:useLocalDpi xmlns:a14="http://schemas.microsoft.com/office/drawing/2010/main"/>
              </a:ext>
            </a:extLst>
          </a:blip>
          <a:stretch>
            <a:fillRect/>
          </a:stretch>
        </p:blipFill>
        <p:spPr>
          <a:xfrm>
            <a:off x="8464667" y="3669524"/>
            <a:ext cx="3247793" cy="1875600"/>
          </a:xfrm>
        </p:spPr>
      </p:pic>
    </p:spTree>
    <p:extLst>
      <p:ext uri="{BB962C8B-B14F-4D97-AF65-F5344CB8AC3E}">
        <p14:creationId xmlns:p14="http://schemas.microsoft.com/office/powerpoint/2010/main" val="236949640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38DF67F6-F99B-4B2C-82B7-5091AC3BB948}"/>
              </a:ext>
            </a:extLst>
          </p:cNvPr>
          <p:cNvSpPr>
            <a:spLocks noGrp="1"/>
          </p:cNvSpPr>
          <p:nvPr>
            <p:ph type="body" sz="quarter" idx="43"/>
          </p:nvPr>
        </p:nvSpPr>
        <p:spPr>
          <a:xfrm>
            <a:off x="1536700" y="957804"/>
            <a:ext cx="1936750" cy="182683"/>
          </a:xfrm>
        </p:spPr>
        <p:txBody>
          <a:bodyPr/>
          <a:lstStyle/>
          <a:p>
            <a:r>
              <a:rPr lang="en-GB" dirty="0"/>
              <a:t>Winter workshop 2024</a:t>
            </a:r>
          </a:p>
          <a:p>
            <a:endParaRPr lang="en-GB" dirty="0"/>
          </a:p>
        </p:txBody>
      </p:sp>
      <p:sp>
        <p:nvSpPr>
          <p:cNvPr id="35" name="Title 9">
            <a:extLst>
              <a:ext uri="{FF2B5EF4-FFF2-40B4-BE49-F238E27FC236}">
                <a16:creationId xmlns:a16="http://schemas.microsoft.com/office/drawing/2014/main" id="{59D29248-A506-4F73-B0AB-3256986298FC}"/>
              </a:ext>
            </a:extLst>
          </p:cNvPr>
          <p:cNvSpPr>
            <a:spLocks noGrp="1"/>
          </p:cNvSpPr>
          <p:nvPr>
            <p:ph type="title"/>
          </p:nvPr>
        </p:nvSpPr>
        <p:spPr>
          <a:xfrm>
            <a:off x="511176" y="1601788"/>
            <a:ext cx="2797103" cy="524963"/>
          </a:xfrm>
        </p:spPr>
        <p:txBody>
          <a:bodyPr/>
          <a:lstStyle/>
          <a:p>
            <a:r>
              <a:rPr lang="en-GB" dirty="0"/>
              <a:t>Valuation Approach</a:t>
            </a:r>
          </a:p>
        </p:txBody>
      </p:sp>
      <p:sp>
        <p:nvSpPr>
          <p:cNvPr id="3" name="Rectangle 2">
            <a:extLst>
              <a:ext uri="{FF2B5EF4-FFF2-40B4-BE49-F238E27FC236}">
                <a16:creationId xmlns:a16="http://schemas.microsoft.com/office/drawing/2014/main" id="{05CE014A-0959-434A-8988-672E8DC2E6F7}"/>
              </a:ext>
            </a:extLst>
          </p:cNvPr>
          <p:cNvSpPr/>
          <p:nvPr/>
        </p:nvSpPr>
        <p:spPr>
          <a:xfrm>
            <a:off x="1037690" y="2126751"/>
            <a:ext cx="9883739" cy="331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FFFFFF"/>
              </a:solidFill>
              <a:effectLst/>
              <a:uLnTx/>
              <a:uFillTx/>
              <a:latin typeface="Calibre"/>
              <a:ea typeface="+mn-ea"/>
              <a:cs typeface="+mn-cs"/>
            </a:endParaRPr>
          </a:p>
        </p:txBody>
      </p:sp>
      <p:graphicFrame>
        <p:nvGraphicFramePr>
          <p:cNvPr id="2" name="Diagram 1">
            <a:extLst>
              <a:ext uri="{FF2B5EF4-FFF2-40B4-BE49-F238E27FC236}">
                <a16:creationId xmlns:a16="http://schemas.microsoft.com/office/drawing/2014/main" id="{66FF2233-4E80-4C05-8A98-09AE66CD0755}"/>
              </a:ext>
            </a:extLst>
          </p:cNvPr>
          <p:cNvGraphicFramePr/>
          <p:nvPr/>
        </p:nvGraphicFramePr>
        <p:xfrm>
          <a:off x="2793429" y="186426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Badge 1 with solid fill">
            <a:extLst>
              <a:ext uri="{FF2B5EF4-FFF2-40B4-BE49-F238E27FC236}">
                <a16:creationId xmlns:a16="http://schemas.microsoft.com/office/drawing/2014/main" id="{B8F0AFF5-A120-7B4A-5841-FDDEFC41164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08279" y="2342563"/>
            <a:ext cx="914400" cy="914400"/>
          </a:xfrm>
          <a:prstGeom prst="rect">
            <a:avLst/>
          </a:prstGeom>
        </p:spPr>
      </p:pic>
      <p:pic>
        <p:nvPicPr>
          <p:cNvPr id="7" name="Graphic 6" descr="Badge with solid fill">
            <a:extLst>
              <a:ext uri="{FF2B5EF4-FFF2-40B4-BE49-F238E27FC236}">
                <a16:creationId xmlns:a16="http://schemas.microsoft.com/office/drawing/2014/main" id="{FB8AB422-6D10-5022-1CD4-EF93535BED9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00229" y="2337183"/>
            <a:ext cx="914400" cy="914400"/>
          </a:xfrm>
          <a:prstGeom prst="rect">
            <a:avLst/>
          </a:prstGeom>
        </p:spPr>
      </p:pic>
      <p:pic>
        <p:nvPicPr>
          <p:cNvPr id="9" name="Graphic 8" descr="Badge 3 with solid fill">
            <a:extLst>
              <a:ext uri="{FF2B5EF4-FFF2-40B4-BE49-F238E27FC236}">
                <a16:creationId xmlns:a16="http://schemas.microsoft.com/office/drawing/2014/main" id="{71A3A232-1273-F469-CA3B-BF3B72B6A2C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398571" y="2342563"/>
            <a:ext cx="914400" cy="914400"/>
          </a:xfrm>
          <a:prstGeom prst="rect">
            <a:avLst/>
          </a:prstGeom>
        </p:spPr>
      </p:pic>
    </p:spTree>
    <p:extLst>
      <p:ext uri="{BB962C8B-B14F-4D97-AF65-F5344CB8AC3E}">
        <p14:creationId xmlns:p14="http://schemas.microsoft.com/office/powerpoint/2010/main" val="2565034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C3B5292-4550-1296-40DF-AC2868762CE1}"/>
              </a:ext>
            </a:extLst>
          </p:cNvPr>
          <p:cNvSpPr/>
          <p:nvPr/>
        </p:nvSpPr>
        <p:spPr bwMode="auto">
          <a:xfrm>
            <a:off x="3584444" y="3900028"/>
            <a:ext cx="3991563" cy="2602372"/>
          </a:xfrm>
          <a:prstGeom prst="rect">
            <a:avLst/>
          </a:prstGeom>
          <a:solidFill>
            <a:srgbClr val="D1D1D3">
              <a:alpha val="20000"/>
            </a:srgbClr>
          </a:solidFill>
          <a:ln w="9525" cap="flat" cmpd="sng" algn="ctr">
            <a:noFill/>
            <a:prstDash val="solid"/>
            <a:round/>
            <a:headEnd type="none" w="med" len="med"/>
            <a:tailEnd type="none" w="med" len="med"/>
          </a:ln>
          <a:effectLst/>
        </p:spPr>
        <p:txBody>
          <a:bodyPr vert="horz" wrap="square" lIns="88941" tIns="88941" rIns="88941" bIns="88941" numCol="1" rtlCol="0" anchor="t"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 </a:t>
            </a:r>
          </a:p>
        </p:txBody>
      </p:sp>
      <p:sp>
        <p:nvSpPr>
          <p:cNvPr id="141" name="Rectangle 140">
            <a:extLst>
              <a:ext uri="{FF2B5EF4-FFF2-40B4-BE49-F238E27FC236}">
                <a16:creationId xmlns:a16="http://schemas.microsoft.com/office/drawing/2014/main" id="{4C9F52A7-7C58-F326-A81E-517900FA6280}"/>
              </a:ext>
            </a:extLst>
          </p:cNvPr>
          <p:cNvSpPr/>
          <p:nvPr/>
        </p:nvSpPr>
        <p:spPr bwMode="auto">
          <a:xfrm>
            <a:off x="9731952" y="1183192"/>
            <a:ext cx="1951200" cy="2509709"/>
          </a:xfrm>
          <a:prstGeom prst="rect">
            <a:avLst/>
          </a:prstGeom>
          <a:solidFill>
            <a:srgbClr val="D1D1D3">
              <a:alpha val="20000"/>
            </a:srgbClr>
          </a:solidFill>
          <a:ln w="9525" cap="flat" cmpd="sng" algn="ctr">
            <a:noFill/>
            <a:prstDash val="solid"/>
            <a:round/>
            <a:headEnd type="none" w="med" len="med"/>
            <a:tailEnd type="none" w="med" len="med"/>
          </a:ln>
          <a:effectLst/>
        </p:spPr>
        <p:txBody>
          <a:bodyPr vert="horz" wrap="square" lIns="88941" tIns="88941" rIns="88941" bIns="88941" numCol="1" rtlCol="0" anchor="t"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 </a:t>
            </a:r>
          </a:p>
        </p:txBody>
      </p:sp>
      <p:sp>
        <p:nvSpPr>
          <p:cNvPr id="139" name="Rectangle 138">
            <a:extLst>
              <a:ext uri="{FF2B5EF4-FFF2-40B4-BE49-F238E27FC236}">
                <a16:creationId xmlns:a16="http://schemas.microsoft.com/office/drawing/2014/main" id="{31BC7A20-248E-9E98-23F3-FACE2C5C93D3}"/>
              </a:ext>
            </a:extLst>
          </p:cNvPr>
          <p:cNvSpPr/>
          <p:nvPr/>
        </p:nvSpPr>
        <p:spPr bwMode="auto">
          <a:xfrm>
            <a:off x="7673943" y="4001462"/>
            <a:ext cx="4009209" cy="2500938"/>
          </a:xfrm>
          <a:prstGeom prst="rect">
            <a:avLst/>
          </a:prstGeom>
          <a:solidFill>
            <a:srgbClr val="D1D1D3">
              <a:alpha val="20000"/>
            </a:srgbClr>
          </a:solidFill>
          <a:ln w="9525" cap="flat" cmpd="sng" algn="ctr">
            <a:noFill/>
            <a:prstDash val="solid"/>
            <a:round/>
            <a:headEnd type="none" w="med" len="med"/>
            <a:tailEnd type="none" w="med" len="med"/>
          </a:ln>
          <a:effectLst/>
        </p:spPr>
        <p:txBody>
          <a:bodyPr vert="horz" wrap="square" lIns="88941" tIns="88941" rIns="88941" bIns="88941" numCol="1" rtlCol="0" anchor="t"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 </a:t>
            </a:r>
          </a:p>
        </p:txBody>
      </p:sp>
      <p:sp>
        <p:nvSpPr>
          <p:cNvPr id="114" name="Rectangle 113">
            <a:extLst>
              <a:ext uri="{FF2B5EF4-FFF2-40B4-BE49-F238E27FC236}">
                <a16:creationId xmlns:a16="http://schemas.microsoft.com/office/drawing/2014/main" id="{A6B3BA91-3BCF-90B2-A9DB-FB932E702E42}"/>
              </a:ext>
            </a:extLst>
          </p:cNvPr>
          <p:cNvSpPr/>
          <p:nvPr/>
        </p:nvSpPr>
        <p:spPr bwMode="auto">
          <a:xfrm>
            <a:off x="3584445" y="1183192"/>
            <a:ext cx="6045330" cy="2509959"/>
          </a:xfrm>
          <a:prstGeom prst="rect">
            <a:avLst/>
          </a:prstGeom>
          <a:solidFill>
            <a:srgbClr val="D1D1D3">
              <a:alpha val="20000"/>
            </a:srgbClr>
          </a:solidFill>
          <a:ln w="9525" cap="flat" cmpd="sng" algn="ctr">
            <a:noFill/>
            <a:prstDash val="solid"/>
            <a:round/>
            <a:headEnd type="none" w="med" len="med"/>
            <a:tailEnd type="none" w="med" len="med"/>
          </a:ln>
          <a:effectLst/>
        </p:spPr>
        <p:txBody>
          <a:bodyPr vert="horz" wrap="square" lIns="88941" tIns="88941" rIns="88941" bIns="88941" numCol="1" rtlCol="0" anchor="t"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 </a:t>
            </a:r>
          </a:p>
        </p:txBody>
      </p:sp>
      <p:sp>
        <p:nvSpPr>
          <p:cNvPr id="18" name="Text Placeholder 17">
            <a:extLst>
              <a:ext uri="{FF2B5EF4-FFF2-40B4-BE49-F238E27FC236}">
                <a16:creationId xmlns:a16="http://schemas.microsoft.com/office/drawing/2014/main" id="{C6463788-581F-27B3-E712-25CAB5983C50}"/>
              </a:ext>
            </a:extLst>
          </p:cNvPr>
          <p:cNvSpPr>
            <a:spLocks noGrp="1"/>
          </p:cNvSpPr>
          <p:nvPr>
            <p:ph type="body" sz="quarter" idx="11"/>
          </p:nvPr>
        </p:nvSpPr>
        <p:spPr>
          <a:xfrm>
            <a:off x="511176" y="1601788"/>
            <a:ext cx="2462784" cy="4870514"/>
          </a:xfrm>
        </p:spPr>
        <p:txBody>
          <a:bodyPr/>
          <a:lstStyle/>
          <a:p>
            <a:pPr>
              <a:spcBef>
                <a:spcPts val="300"/>
              </a:spcBef>
            </a:pPr>
            <a:r>
              <a:rPr lang="en-GB" sz="2000" b="1" dirty="0">
                <a:latin typeface="+mn-lt"/>
              </a:rPr>
              <a:t>The leading European advisory team in the self-storage sector.</a:t>
            </a:r>
          </a:p>
          <a:p>
            <a:pPr>
              <a:spcBef>
                <a:spcPts val="300"/>
              </a:spcBef>
            </a:pPr>
            <a:endParaRPr lang="en-GB" sz="2000" dirty="0">
              <a:latin typeface="+mn-lt"/>
            </a:endParaRPr>
          </a:p>
          <a:p>
            <a:pPr>
              <a:spcBef>
                <a:spcPts val="300"/>
              </a:spcBef>
            </a:pPr>
            <a:r>
              <a:rPr lang="en-GB" sz="2000" dirty="0">
                <a:latin typeface="+mn-lt"/>
              </a:rPr>
              <a:t>CBRE offers an unrivalled depth of experience in the self storage sector, combining the latest market knowledge with iron-clad client relationships. </a:t>
            </a:r>
          </a:p>
          <a:p>
            <a:pPr>
              <a:spcBef>
                <a:spcPts val="1200"/>
              </a:spcBef>
              <a:spcAft>
                <a:spcPts val="1200"/>
              </a:spcAft>
            </a:pPr>
            <a:endParaRPr lang="en-GB" sz="1600" dirty="0">
              <a:latin typeface="Calibre Light" panose="020B0303030202060203" pitchFamily="34" charset="0"/>
            </a:endParaRPr>
          </a:p>
        </p:txBody>
      </p:sp>
      <p:sp>
        <p:nvSpPr>
          <p:cNvPr id="53" name="Content Placeholder 52">
            <a:extLst>
              <a:ext uri="{FF2B5EF4-FFF2-40B4-BE49-F238E27FC236}">
                <a16:creationId xmlns:a16="http://schemas.microsoft.com/office/drawing/2014/main" id="{CAAFA451-17A3-10BF-7393-5E8B2E93590B}"/>
              </a:ext>
            </a:extLst>
          </p:cNvPr>
          <p:cNvSpPr>
            <a:spLocks noGrp="1"/>
          </p:cNvSpPr>
          <p:nvPr>
            <p:ph sz="quarter" idx="12"/>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Oliver Close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Senior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Financier Display"/>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Self Storage Valuation &amp; Advisory</a:t>
            </a:r>
          </a:p>
        </p:txBody>
      </p:sp>
      <p:sp>
        <p:nvSpPr>
          <p:cNvPr id="57" name="Content Placeholder 56">
            <a:extLst>
              <a:ext uri="{FF2B5EF4-FFF2-40B4-BE49-F238E27FC236}">
                <a16:creationId xmlns:a16="http://schemas.microsoft.com/office/drawing/2014/main" id="{B9F11983-33EF-BBC1-B794-C150C29436E8}"/>
              </a:ext>
            </a:extLst>
          </p:cNvPr>
          <p:cNvSpPr>
            <a:spLocks noGrp="1"/>
          </p:cNvSpPr>
          <p:nvPr>
            <p:ph sz="quarter" idx="52"/>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Callum Paddock</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Financier Display"/>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Self Storage Investment Properties</a:t>
            </a:r>
          </a:p>
        </p:txBody>
      </p:sp>
      <p:sp>
        <p:nvSpPr>
          <p:cNvPr id="91" name="Content Placeholder 90">
            <a:extLst>
              <a:ext uri="{FF2B5EF4-FFF2-40B4-BE49-F238E27FC236}">
                <a16:creationId xmlns:a16="http://schemas.microsoft.com/office/drawing/2014/main" id="{ED8C8AFC-FF70-5819-46E3-19960B3F18DE}"/>
              </a:ext>
            </a:extLst>
          </p:cNvPr>
          <p:cNvSpPr>
            <a:spLocks noGrp="1"/>
          </p:cNvSpPr>
          <p:nvPr>
            <p:ph sz="quarter" idx="53"/>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Rod Greenland</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Associate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Self Storage Valuation &amp; Advisory</a:t>
            </a:r>
          </a:p>
        </p:txBody>
      </p:sp>
      <p:sp>
        <p:nvSpPr>
          <p:cNvPr id="93" name="Content Placeholder 92">
            <a:extLst>
              <a:ext uri="{FF2B5EF4-FFF2-40B4-BE49-F238E27FC236}">
                <a16:creationId xmlns:a16="http://schemas.microsoft.com/office/drawing/2014/main" id="{3A91824C-A76E-4CBF-2D96-59FFB4ABBB26}"/>
              </a:ext>
            </a:extLst>
          </p:cNvPr>
          <p:cNvSpPr>
            <a:spLocks noGrp="1"/>
          </p:cNvSpPr>
          <p:nvPr>
            <p:ph sz="quarter" idx="54"/>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435254"/>
                </a:solidFill>
                <a:effectLst/>
                <a:uLnTx/>
                <a:uFillTx/>
                <a:latin typeface="Calibre Semibold" panose="020B0703030202060203" pitchFamily="34" charset="0"/>
                <a:ea typeface="+mn-ea"/>
                <a:cs typeface="+mn-cs"/>
              </a:rPr>
              <a:t>Alfie Stephenson</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Calibre"/>
                <a:ea typeface="+mn-ea"/>
                <a:cs typeface="+mn-cs"/>
              </a:rPr>
              <a:t>Associate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Financier Display"/>
                <a:ea typeface="+mn-ea"/>
                <a:cs typeface="+mn-cs"/>
              </a:rPr>
              <a:t>Self Storage Investment Properties</a:t>
            </a:r>
          </a:p>
        </p:txBody>
      </p:sp>
      <p:sp>
        <p:nvSpPr>
          <p:cNvPr id="95" name="Content Placeholder 94">
            <a:extLst>
              <a:ext uri="{FF2B5EF4-FFF2-40B4-BE49-F238E27FC236}">
                <a16:creationId xmlns:a16="http://schemas.microsoft.com/office/drawing/2014/main" id="{5C372965-1EE1-607E-8337-26FE52B30974}"/>
              </a:ext>
            </a:extLst>
          </p:cNvPr>
          <p:cNvSpPr>
            <a:spLocks noGrp="1"/>
          </p:cNvSpPr>
          <p:nvPr>
            <p:ph sz="quarter" idx="55"/>
          </p:nvPr>
        </p:nvSpPr>
        <p:spPr/>
        <p:txBody>
          <a:bodyPr tIns="72000" rIns="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435254"/>
                </a:solidFill>
                <a:effectLst/>
                <a:uLnTx/>
                <a:uFillTx/>
                <a:latin typeface="Calibre Semibold" panose="020B0703030202060203" pitchFamily="34" charset="0"/>
                <a:ea typeface="+mn-ea"/>
                <a:cs typeface="+mn-cs"/>
              </a:rPr>
              <a:t>Gareth Sandbrook </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Calibre"/>
                <a:ea typeface="+mn-ea"/>
                <a:cs typeface="+mn-cs"/>
              </a:rPr>
              <a:t>Associate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Financier Display"/>
                <a:ea typeface="+mn-ea"/>
                <a:cs typeface="+mn-cs"/>
              </a:rPr>
              <a:t>Self Storage </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Financier Display"/>
                <a:ea typeface="+mn-ea"/>
                <a:cs typeface="+mn-cs"/>
              </a:rPr>
              <a:t>Valuation &amp; </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Financier Display"/>
                <a:ea typeface="+mn-ea"/>
                <a:cs typeface="+mn-cs"/>
              </a:rPr>
              <a:t>Advisory</a:t>
            </a:r>
          </a:p>
        </p:txBody>
      </p:sp>
      <p:sp>
        <p:nvSpPr>
          <p:cNvPr id="97" name="Content Placeholder 96">
            <a:extLst>
              <a:ext uri="{FF2B5EF4-FFF2-40B4-BE49-F238E27FC236}">
                <a16:creationId xmlns:a16="http://schemas.microsoft.com/office/drawing/2014/main" id="{A40E14F1-3273-ECAB-BDA9-A4FDEBBC5E9C}"/>
              </a:ext>
            </a:extLst>
          </p:cNvPr>
          <p:cNvSpPr>
            <a:spLocks noGrp="1"/>
          </p:cNvSpPr>
          <p:nvPr>
            <p:ph sz="quarter" idx="57"/>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Alice Marwick</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Associate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OPRE Research</a:t>
            </a:r>
          </a:p>
        </p:txBody>
      </p:sp>
      <p:sp>
        <p:nvSpPr>
          <p:cNvPr id="98" name="Content Placeholder 97">
            <a:extLst>
              <a:ext uri="{FF2B5EF4-FFF2-40B4-BE49-F238E27FC236}">
                <a16:creationId xmlns:a16="http://schemas.microsoft.com/office/drawing/2014/main" id="{C9F81F60-8B2A-558B-B03E-D43CBCD51405}"/>
              </a:ext>
            </a:extLst>
          </p:cNvPr>
          <p:cNvSpPr>
            <a:spLocks noGrp="1"/>
          </p:cNvSpPr>
          <p:nvPr>
            <p:ph sz="quarter" idx="58"/>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435254"/>
                </a:solidFill>
                <a:effectLst/>
                <a:uLnTx/>
                <a:uFillTx/>
                <a:latin typeface="Calibre Semibold" panose="020B0703030202060203" pitchFamily="34" charset="0"/>
                <a:ea typeface="+mn-ea"/>
                <a:cs typeface="+mn-cs"/>
              </a:rPr>
              <a:t>Ben Linsey</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Calibre"/>
                <a:ea typeface="+mn-ea"/>
                <a:cs typeface="+mn-cs"/>
              </a:rPr>
              <a:t>Senior Analyst</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Financier Display"/>
                <a:ea typeface="+mn-ea"/>
                <a:cs typeface="+mn-cs"/>
              </a:rPr>
              <a:t>OPRE Research</a:t>
            </a:r>
          </a:p>
        </p:txBody>
      </p:sp>
      <p:pic>
        <p:nvPicPr>
          <p:cNvPr id="135" name="Picture Placeholder 110" descr="A person in a suit and tie&#10;&#10;Description automatically generated with medium confidence">
            <a:extLst>
              <a:ext uri="{FF2B5EF4-FFF2-40B4-BE49-F238E27FC236}">
                <a16:creationId xmlns:a16="http://schemas.microsoft.com/office/drawing/2014/main" id="{A72AB895-1E51-1F19-6B91-1149AC7093EF}"/>
              </a:ext>
            </a:extLst>
          </p:cNvPr>
          <p:cNvPicPr>
            <a:picLocks noGrp="1" noChangeAspect="1"/>
          </p:cNvPicPr>
          <p:nvPr>
            <p:ph type="pic" sz="quarter" idx="59"/>
          </p:nvPr>
        </p:nvPicPr>
        <p:blipFill rotWithShape="1">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5705294" y="2507500"/>
            <a:ext cx="720000" cy="1080000"/>
          </a:xfrm>
        </p:spPr>
      </p:pic>
      <p:sp>
        <p:nvSpPr>
          <p:cNvPr id="112" name="Content Placeholder 111">
            <a:extLst>
              <a:ext uri="{FF2B5EF4-FFF2-40B4-BE49-F238E27FC236}">
                <a16:creationId xmlns:a16="http://schemas.microsoft.com/office/drawing/2014/main" id="{838FC417-9985-D549-DB3C-C2C410B9C6BD}"/>
              </a:ext>
            </a:extLst>
          </p:cNvPr>
          <p:cNvSpPr>
            <a:spLocks noGrp="1"/>
          </p:cNvSpPr>
          <p:nvPr>
            <p:ph sz="quarter" idx="66"/>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Katarina </a:t>
            </a:r>
            <a:r>
              <a:rPr kumimoji="0" lang="en-GB" sz="1100" b="1" i="0" u="none" strike="noStrike" kern="0" cap="none" spc="0" normalizeH="0" baseline="0" noProof="0" err="1">
                <a:ln>
                  <a:noFill/>
                </a:ln>
                <a:solidFill>
                  <a:srgbClr val="435254"/>
                </a:solidFill>
                <a:effectLst/>
                <a:uLnTx/>
                <a:uFillTx/>
                <a:latin typeface="Calibre Semibold" panose="020B0703030202060203" pitchFamily="34" charset="0"/>
                <a:ea typeface="+mn-ea"/>
                <a:cs typeface="+mn-cs"/>
              </a:rPr>
              <a:t>Olsvik</a:t>
            </a:r>
            <a:endPar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Senior Analyst</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OPRE Debt &amp; Structured Finance</a:t>
            </a:r>
          </a:p>
        </p:txBody>
      </p:sp>
      <p:sp>
        <p:nvSpPr>
          <p:cNvPr id="116" name="Content Placeholder 115">
            <a:extLst>
              <a:ext uri="{FF2B5EF4-FFF2-40B4-BE49-F238E27FC236}">
                <a16:creationId xmlns:a16="http://schemas.microsoft.com/office/drawing/2014/main" id="{3B8327C7-0E82-11BE-8A96-48C6047B92B6}"/>
              </a:ext>
            </a:extLst>
          </p:cNvPr>
          <p:cNvSpPr>
            <a:spLocks noGrp="1"/>
          </p:cNvSpPr>
          <p:nvPr>
            <p:ph sz="quarter" idx="69"/>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Julian Allen</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Managing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Head of Real Estate Investment Banking, Europe</a:t>
            </a:r>
          </a:p>
        </p:txBody>
      </p:sp>
      <p:sp>
        <p:nvSpPr>
          <p:cNvPr id="121" name="Content Placeholder 120">
            <a:extLst>
              <a:ext uri="{FF2B5EF4-FFF2-40B4-BE49-F238E27FC236}">
                <a16:creationId xmlns:a16="http://schemas.microsoft.com/office/drawing/2014/main" id="{C44F7F92-9145-8AC7-2C6E-B6C06EDB77F1}"/>
              </a:ext>
            </a:extLst>
          </p:cNvPr>
          <p:cNvSpPr>
            <a:spLocks noGrp="1"/>
          </p:cNvSpPr>
          <p:nvPr>
            <p:ph sz="quarter" idx="71"/>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Pablo </a:t>
            </a:r>
            <a:r>
              <a:rPr kumimoji="0" lang="en-GB" sz="1100" b="1" i="0" u="none" strike="noStrike" kern="0" cap="none" spc="0" normalizeH="0" baseline="0" noProof="0" err="1">
                <a:ln>
                  <a:noFill/>
                </a:ln>
                <a:solidFill>
                  <a:srgbClr val="435254"/>
                </a:solidFill>
                <a:effectLst/>
                <a:uLnTx/>
                <a:uFillTx/>
                <a:latin typeface="Calibre Semibold" panose="020B0703030202060203" pitchFamily="34" charset="0"/>
                <a:ea typeface="+mn-ea"/>
                <a:cs typeface="+mn-cs"/>
              </a:rPr>
              <a:t>Callejo</a:t>
            </a: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 </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Executive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Executive Director</a:t>
            </a:r>
            <a:br>
              <a:rPr kumimoji="0" lang="en-GB" sz="1000" b="0" i="0" u="none" strike="noStrike" kern="0" cap="none" spc="0" normalizeH="0" baseline="0" noProof="0">
                <a:ln>
                  <a:noFill/>
                </a:ln>
                <a:solidFill>
                  <a:srgbClr val="435254"/>
                </a:solidFill>
                <a:effectLst/>
                <a:uLnTx/>
                <a:uFillTx/>
                <a:latin typeface="Financier Display"/>
                <a:ea typeface="+mn-ea"/>
                <a:cs typeface="+mn-cs"/>
              </a:rPr>
            </a:br>
            <a:r>
              <a:rPr kumimoji="0" lang="en-GB" sz="1000" b="0" i="0" u="none" strike="noStrike" kern="0" cap="none" spc="0" normalizeH="0" baseline="0" noProof="0">
                <a:ln>
                  <a:noFill/>
                </a:ln>
                <a:solidFill>
                  <a:srgbClr val="435254"/>
                </a:solidFill>
                <a:effectLst/>
                <a:uLnTx/>
                <a:uFillTx/>
                <a:latin typeface="Financier Display"/>
                <a:ea typeface="+mn-ea"/>
                <a:cs typeface="+mn-cs"/>
              </a:rPr>
              <a:t>Head of </a:t>
            </a:r>
            <a:r>
              <a:rPr kumimoji="0" lang="en-GB" sz="1000" b="0" i="0" u="none" strike="noStrike" kern="0" cap="none" spc="0" normalizeH="0" baseline="0" noProof="0" err="1">
                <a:ln>
                  <a:noFill/>
                </a:ln>
                <a:solidFill>
                  <a:srgbClr val="435254"/>
                </a:solidFill>
                <a:effectLst/>
                <a:uLnTx/>
                <a:uFillTx/>
                <a:latin typeface="Financier Display"/>
                <a:ea typeface="+mn-ea"/>
                <a:cs typeface="+mn-cs"/>
              </a:rPr>
              <a:t>REIB</a:t>
            </a:r>
            <a:r>
              <a:rPr kumimoji="0" lang="en-GB" sz="1000" b="0" i="0" u="none" strike="noStrike" kern="0" cap="none" spc="0" normalizeH="0" baseline="0" noProof="0">
                <a:ln>
                  <a:noFill/>
                </a:ln>
                <a:solidFill>
                  <a:srgbClr val="435254"/>
                </a:solidFill>
                <a:effectLst/>
                <a:uLnTx/>
                <a:uFillTx/>
                <a:latin typeface="Financier Display"/>
                <a:ea typeface="+mn-ea"/>
                <a:cs typeface="+mn-cs"/>
              </a:rPr>
              <a:t>, OPRE Continental Europe</a:t>
            </a:r>
          </a:p>
        </p:txBody>
      </p:sp>
      <p:sp>
        <p:nvSpPr>
          <p:cNvPr id="2" name="Content Placeholder 1">
            <a:extLst>
              <a:ext uri="{FF2B5EF4-FFF2-40B4-BE49-F238E27FC236}">
                <a16:creationId xmlns:a16="http://schemas.microsoft.com/office/drawing/2014/main" id="{CD5E71DF-0C82-4952-BD74-3BF67236BE9B}"/>
              </a:ext>
            </a:extLst>
          </p:cNvPr>
          <p:cNvSpPr>
            <a:spLocks noGrp="1"/>
          </p:cNvSpPr>
          <p:nvPr>
            <p:ph sz="quarter" idx="72"/>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435254"/>
                </a:solidFill>
                <a:effectLst/>
                <a:uLnTx/>
                <a:uFillTx/>
                <a:latin typeface="Calibre Semibold" panose="020B0703030202060203" pitchFamily="34" charset="0"/>
                <a:ea typeface="+mn-ea"/>
                <a:cs typeface="+mn-cs"/>
              </a:rPr>
              <a:t>Chris </a:t>
            </a:r>
            <a:r>
              <a:rPr kumimoji="0" lang="en-GB" sz="1100" b="1" i="0" u="none" strike="noStrike" kern="0" cap="none" spc="0" normalizeH="0" baseline="0" noProof="0" dirty="0" err="1">
                <a:ln>
                  <a:noFill/>
                </a:ln>
                <a:solidFill>
                  <a:srgbClr val="435254"/>
                </a:solidFill>
                <a:effectLst/>
                <a:uLnTx/>
                <a:uFillTx/>
                <a:latin typeface="Calibre Semibold" panose="020B0703030202060203" pitchFamily="34" charset="0"/>
                <a:ea typeface="+mn-ea"/>
                <a:cs typeface="+mn-cs"/>
              </a:rPr>
              <a:t>Gow</a:t>
            </a:r>
            <a:endParaRPr kumimoji="0" lang="en-GB" sz="1100" b="1" i="0" u="none" strike="noStrike" kern="0" cap="none" spc="0" normalizeH="0" baseline="0" noProof="0" dirty="0">
              <a:ln>
                <a:noFill/>
              </a:ln>
              <a:solidFill>
                <a:srgbClr val="435254"/>
              </a:solidFill>
              <a:effectLst/>
              <a:uLnTx/>
              <a:uFillTx/>
              <a:latin typeface="Calibre Semibold" panose="020B0703030202060203" pitchFamily="34" charset="0"/>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Calibre"/>
                <a:ea typeface="+mn-ea"/>
                <a:cs typeface="+mn-cs"/>
              </a:rPr>
              <a:t>Head of </a:t>
            </a:r>
            <a:r>
              <a:rPr kumimoji="0" lang="en-GB" sz="1000" b="0" i="0" u="none" strike="noStrike" kern="0" cap="none" spc="0" normalizeH="0" baseline="0" noProof="0" dirty="0" err="1">
                <a:ln>
                  <a:noFill/>
                </a:ln>
                <a:solidFill>
                  <a:srgbClr val="435254"/>
                </a:solidFill>
                <a:effectLst/>
                <a:uLnTx/>
                <a:uFillTx/>
                <a:latin typeface="Calibre"/>
                <a:ea typeface="+mn-ea"/>
                <a:cs typeface="+mn-cs"/>
              </a:rPr>
              <a:t>D&amp;SF</a:t>
            </a:r>
            <a:endParaRPr kumimoji="0" lang="en-GB" sz="1000" b="0" i="0" u="none" strike="noStrike" kern="0" cap="none" spc="0" normalizeH="0" baseline="0" noProof="0" dirty="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Financier Display"/>
                <a:ea typeface="+mn-ea"/>
                <a:cs typeface="+mn-cs"/>
              </a:rPr>
              <a:t>Head of OPRE Real Estate Investment Banking</a:t>
            </a:r>
          </a:p>
        </p:txBody>
      </p:sp>
      <p:sp>
        <p:nvSpPr>
          <p:cNvPr id="4" name="Content Placeholder 3">
            <a:extLst>
              <a:ext uri="{FF2B5EF4-FFF2-40B4-BE49-F238E27FC236}">
                <a16:creationId xmlns:a16="http://schemas.microsoft.com/office/drawing/2014/main" id="{901B09FB-B7D5-404B-045C-1E046F69D818}"/>
              </a:ext>
            </a:extLst>
          </p:cNvPr>
          <p:cNvSpPr>
            <a:spLocks noGrp="1"/>
          </p:cNvSpPr>
          <p:nvPr>
            <p:ph sz="quarter" idx="75"/>
          </p:nvPr>
        </p:nvSpPr>
        <p:spPr>
          <a:xfrm>
            <a:off x="4461811" y="5329988"/>
            <a:ext cx="1073353" cy="1080000"/>
          </a:xfrm>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Tariq Hayat</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Senior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Head of OPRE Real Estate Investment Banking</a:t>
            </a:r>
          </a:p>
        </p:txBody>
      </p:sp>
      <p:sp>
        <p:nvSpPr>
          <p:cNvPr id="6" name="Content Placeholder 5">
            <a:extLst>
              <a:ext uri="{FF2B5EF4-FFF2-40B4-BE49-F238E27FC236}">
                <a16:creationId xmlns:a16="http://schemas.microsoft.com/office/drawing/2014/main" id="{BE35E268-AA0E-AA77-B68A-22E31A2EA099}"/>
              </a:ext>
            </a:extLst>
          </p:cNvPr>
          <p:cNvSpPr>
            <a:spLocks noGrp="1"/>
          </p:cNvSpPr>
          <p:nvPr>
            <p:ph sz="quarter" idx="77"/>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Tamer Ben-</a:t>
            </a:r>
            <a:r>
              <a:rPr kumimoji="0" lang="en-GB" sz="1100" b="1" i="0" u="none" strike="noStrike" kern="0" cap="none" spc="0" normalizeH="0" baseline="0" noProof="0" err="1">
                <a:ln>
                  <a:noFill/>
                </a:ln>
                <a:solidFill>
                  <a:srgbClr val="435254"/>
                </a:solidFill>
                <a:effectLst/>
                <a:uLnTx/>
                <a:uFillTx/>
                <a:latin typeface="Calibre Semibold" panose="020B0703030202060203" pitchFamily="34" charset="0"/>
                <a:ea typeface="+mn-ea"/>
                <a:cs typeface="+mn-cs"/>
              </a:rPr>
              <a:t>Nagi</a:t>
            </a:r>
            <a:endPar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Real Estate Investment Banking</a:t>
            </a:r>
          </a:p>
        </p:txBody>
      </p:sp>
      <p:sp>
        <p:nvSpPr>
          <p:cNvPr id="8" name="Content Placeholder 7">
            <a:extLst>
              <a:ext uri="{FF2B5EF4-FFF2-40B4-BE49-F238E27FC236}">
                <a16:creationId xmlns:a16="http://schemas.microsoft.com/office/drawing/2014/main" id="{F704D598-D5A0-8A0F-326D-35A482BEE2A6}"/>
              </a:ext>
            </a:extLst>
          </p:cNvPr>
          <p:cNvSpPr>
            <a:spLocks noGrp="1"/>
          </p:cNvSpPr>
          <p:nvPr>
            <p:ph sz="quarter" idx="78"/>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Harry Burgess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Associate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OPRE Debt &amp; Structured Finance</a:t>
            </a:r>
          </a:p>
        </p:txBody>
      </p:sp>
      <p:sp>
        <p:nvSpPr>
          <p:cNvPr id="36" name="Rectangle 35">
            <a:extLst>
              <a:ext uri="{FF2B5EF4-FFF2-40B4-BE49-F238E27FC236}">
                <a16:creationId xmlns:a16="http://schemas.microsoft.com/office/drawing/2014/main" id="{B9FFCC85-6CF5-6412-90BF-0F503FC8C4B6}"/>
              </a:ext>
            </a:extLst>
          </p:cNvPr>
          <p:cNvSpPr/>
          <p:nvPr/>
        </p:nvSpPr>
        <p:spPr bwMode="auto">
          <a:xfrm>
            <a:off x="3584445" y="957804"/>
            <a:ext cx="6045330" cy="225387"/>
          </a:xfrm>
          <a:prstGeom prst="rect">
            <a:avLst/>
          </a:prstGeom>
          <a:solidFill>
            <a:schemeClr val="bg2"/>
          </a:solidFill>
          <a:ln w="9525" cap="flat" cmpd="sng" algn="ctr">
            <a:noFill/>
            <a:prstDash val="solid"/>
            <a:round/>
            <a:headEnd type="none" w="med" len="med"/>
            <a:tailEnd type="none" w="med" len="med"/>
          </a:ln>
          <a:effectLst/>
        </p:spPr>
        <p:txBody>
          <a:bodyPr vert="horz" wrap="square" lIns="88941" tIns="88941" rIns="88941" bIns="88941" numCol="1" rtlCol="0" anchor="ctr"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e Semibold" panose="020B0703030202060203" pitchFamily="34" charset="0"/>
                <a:ea typeface="+mn-ea"/>
                <a:cs typeface="+mn-cs"/>
              </a:rPr>
              <a:t>CAPITAL MARKETS &amp; ADVISORY TEAM</a:t>
            </a:r>
          </a:p>
        </p:txBody>
      </p:sp>
      <p:sp>
        <p:nvSpPr>
          <p:cNvPr id="129" name="Rectangle 128">
            <a:extLst>
              <a:ext uri="{FF2B5EF4-FFF2-40B4-BE49-F238E27FC236}">
                <a16:creationId xmlns:a16="http://schemas.microsoft.com/office/drawing/2014/main" id="{E49609A0-1413-592B-DFD5-294C1127D189}"/>
              </a:ext>
            </a:extLst>
          </p:cNvPr>
          <p:cNvSpPr/>
          <p:nvPr/>
        </p:nvSpPr>
        <p:spPr bwMode="auto">
          <a:xfrm>
            <a:off x="9731952" y="957804"/>
            <a:ext cx="1951200" cy="225387"/>
          </a:xfrm>
          <a:prstGeom prst="rect">
            <a:avLst/>
          </a:prstGeom>
          <a:solidFill>
            <a:schemeClr val="accent2"/>
          </a:solidFill>
          <a:ln w="9525" cap="flat" cmpd="sng" algn="ctr">
            <a:noFill/>
            <a:prstDash val="solid"/>
            <a:round/>
            <a:headEnd type="none" w="med" len="med"/>
            <a:tailEnd type="none" w="med" len="med"/>
          </a:ln>
          <a:effectLst/>
        </p:spPr>
        <p:txBody>
          <a:bodyPr vert="horz" wrap="square" lIns="88941" tIns="88941" rIns="88941" bIns="88941" numCol="1" rtlCol="0" anchor="ctr"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FFFFFF"/>
                </a:solidFill>
                <a:effectLst/>
                <a:uLnTx/>
                <a:uFillTx/>
                <a:latin typeface="Calibre Semibold" panose="020B0703030202060203" pitchFamily="34" charset="0"/>
                <a:ea typeface="+mn-ea"/>
                <a:cs typeface="+mn-cs"/>
              </a:rPr>
              <a:t>RESEARCH</a:t>
            </a:r>
          </a:p>
        </p:txBody>
      </p:sp>
      <p:sp>
        <p:nvSpPr>
          <p:cNvPr id="14" name="Content Placeholder 13">
            <a:extLst>
              <a:ext uri="{FF2B5EF4-FFF2-40B4-BE49-F238E27FC236}">
                <a16:creationId xmlns:a16="http://schemas.microsoft.com/office/drawing/2014/main" id="{6CC06D7A-F42F-5233-5C70-B370BF9BCCF7}"/>
              </a:ext>
            </a:extLst>
          </p:cNvPr>
          <p:cNvSpPr>
            <a:spLocks noGrp="1"/>
          </p:cNvSpPr>
          <p:nvPr>
            <p:ph sz="quarter" idx="65"/>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Stephen Barr</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Calibre"/>
                <a:ea typeface="+mn-ea"/>
                <a:cs typeface="+mn-cs"/>
              </a:rPr>
              <a:t>Senior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435254"/>
              </a:solidFill>
              <a:effectLst/>
              <a:uLnTx/>
              <a:uFillTx/>
              <a:latin typeface="Financier Display"/>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435254"/>
                </a:solidFill>
                <a:effectLst/>
                <a:uLnTx/>
                <a:uFillTx/>
                <a:latin typeface="Financier Display"/>
                <a:ea typeface="+mn-ea"/>
                <a:cs typeface="+mn-cs"/>
              </a:rPr>
              <a:t>OPRE Debt &amp; Structured Finance</a:t>
            </a:r>
          </a:p>
        </p:txBody>
      </p:sp>
      <p:sp>
        <p:nvSpPr>
          <p:cNvPr id="26" name="Rectangle 25">
            <a:extLst>
              <a:ext uri="{FF2B5EF4-FFF2-40B4-BE49-F238E27FC236}">
                <a16:creationId xmlns:a16="http://schemas.microsoft.com/office/drawing/2014/main" id="{716FD8FB-0061-EDF8-58CB-78D057C764CC}"/>
              </a:ext>
            </a:extLst>
          </p:cNvPr>
          <p:cNvSpPr/>
          <p:nvPr/>
        </p:nvSpPr>
        <p:spPr bwMode="auto">
          <a:xfrm>
            <a:off x="3584444" y="3776076"/>
            <a:ext cx="3997455" cy="225387"/>
          </a:xfrm>
          <a:prstGeom prst="rect">
            <a:avLst/>
          </a:prstGeom>
          <a:solidFill>
            <a:schemeClr val="tx2"/>
          </a:solidFill>
          <a:ln w="9525" cap="flat" cmpd="sng" algn="ctr">
            <a:noFill/>
            <a:prstDash val="solid"/>
            <a:round/>
            <a:headEnd type="none" w="med" len="med"/>
            <a:tailEnd type="none" w="med" len="med"/>
          </a:ln>
          <a:effectLst/>
        </p:spPr>
        <p:txBody>
          <a:bodyPr vert="horz" wrap="square" lIns="88941" tIns="88941" rIns="88941" bIns="88941" numCol="1" rtlCol="0" anchor="ctr"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REAL ESTATE INVESTMENT BANKING (</a:t>
            </a:r>
            <a:r>
              <a:rPr kumimoji="0" lang="en-GB" sz="1200" b="0" i="0" u="none" strike="noStrike" kern="0" cap="none" spc="0" normalizeH="0" baseline="0" noProof="0" err="1">
                <a:ln>
                  <a:noFill/>
                </a:ln>
                <a:solidFill>
                  <a:srgbClr val="435254"/>
                </a:solidFill>
                <a:effectLst/>
                <a:uLnTx/>
                <a:uFillTx/>
                <a:latin typeface="Calibre Semibold" panose="020B0703030202060203" pitchFamily="34" charset="0"/>
                <a:ea typeface="+mn-ea"/>
                <a:cs typeface="+mn-cs"/>
              </a:rPr>
              <a:t>REIB</a:t>
            </a:r>
            <a:r>
              <a:rPr kumimoji="0" lang="en-GB" sz="1200" b="0" i="0" u="none" strike="noStrike" kern="0" cap="none" spc="0" normalizeH="0" baseline="0" noProof="0">
                <a:ln>
                  <a:noFill/>
                </a:ln>
                <a:solidFill>
                  <a:srgbClr val="435254"/>
                </a:solidFill>
                <a:effectLst/>
                <a:uLnTx/>
                <a:uFillTx/>
                <a:latin typeface="Calibre Semibold" panose="020B0703030202060203" pitchFamily="34" charset="0"/>
                <a:ea typeface="+mn-ea"/>
                <a:cs typeface="+mn-cs"/>
              </a:rPr>
              <a:t>) TEAM</a:t>
            </a:r>
          </a:p>
        </p:txBody>
      </p:sp>
      <p:sp>
        <p:nvSpPr>
          <p:cNvPr id="32" name="Content Placeholder 31">
            <a:extLst>
              <a:ext uri="{FF2B5EF4-FFF2-40B4-BE49-F238E27FC236}">
                <a16:creationId xmlns:a16="http://schemas.microsoft.com/office/drawing/2014/main" id="{2AF74892-249A-86F3-336D-91629BA55100}"/>
              </a:ext>
            </a:extLst>
          </p:cNvPr>
          <p:cNvSpPr>
            <a:spLocks noGrp="1"/>
          </p:cNvSpPr>
          <p:nvPr>
            <p:ph sz="quarter" idx="56"/>
          </p:nvPr>
        </p:nvSpPr>
        <p:spPr/>
        <p:txBody>
          <a:bodyPr tIns="72000"/>
          <a:lstStyle/>
          <a:p>
            <a:pPr marL="0" marR="0" lvl="1"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435254"/>
                </a:solidFill>
                <a:effectLst/>
                <a:uLnTx/>
                <a:uFillTx/>
                <a:latin typeface="Calibre Semibold" panose="020B0703030202060203" pitchFamily="34" charset="0"/>
                <a:ea typeface="+mn-ea"/>
                <a:cs typeface="+mn-cs"/>
              </a:rPr>
              <a:t>Alice Lang</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Calibre"/>
                <a:ea typeface="+mn-ea"/>
                <a:cs typeface="+mn-cs"/>
              </a:rPr>
              <a:t>Associate Director</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435254"/>
              </a:solidFill>
              <a:effectLst/>
              <a:uLnTx/>
              <a:uFillTx/>
              <a:latin typeface="Calibre"/>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435254"/>
                </a:solidFill>
                <a:effectLst/>
                <a:uLnTx/>
                <a:uFillTx/>
                <a:latin typeface="Financier Display"/>
                <a:ea typeface="+mn-ea"/>
                <a:cs typeface="+mn-cs"/>
              </a:rPr>
              <a:t>Self Storage Investment Properties</a:t>
            </a:r>
          </a:p>
        </p:txBody>
      </p:sp>
      <p:pic>
        <p:nvPicPr>
          <p:cNvPr id="45" name="Picture Placeholder 38" descr="A person smiling for the camera&#10;&#10;Description automatically generated with medium confidence">
            <a:extLst>
              <a:ext uri="{FF2B5EF4-FFF2-40B4-BE49-F238E27FC236}">
                <a16:creationId xmlns:a16="http://schemas.microsoft.com/office/drawing/2014/main" id="{CA4863B7-60D6-0FCC-AE20-A8B49F0DEC5E}"/>
              </a:ext>
            </a:extLst>
          </p:cNvPr>
          <p:cNvPicPr>
            <a:picLocks noGrp="1" noChangeAspect="1"/>
          </p:cNvPicPr>
          <p:nvPr>
            <p:ph type="pic" sz="quarter" idx="61"/>
          </p:nvPr>
        </p:nvPicPr>
        <p:blipFill rotWithShape="1">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754938" y="2508250"/>
            <a:ext cx="719137" cy="1079500"/>
          </a:xfrm>
          <a:prstGeom prst="rect">
            <a:avLst/>
          </a:prstGeom>
        </p:spPr>
      </p:pic>
      <p:pic>
        <p:nvPicPr>
          <p:cNvPr id="75" name="Picture Placeholder 74" descr="A person in a suit&#10;&#10;Description automatically generated with low confidence">
            <a:extLst>
              <a:ext uri="{FF2B5EF4-FFF2-40B4-BE49-F238E27FC236}">
                <a16:creationId xmlns:a16="http://schemas.microsoft.com/office/drawing/2014/main" id="{542839A7-ABD0-7A96-3CEA-4979804E081B}"/>
              </a:ext>
            </a:extLst>
          </p:cNvPr>
          <p:cNvPicPr>
            <a:picLocks noGrp="1" noChangeAspect="1"/>
          </p:cNvPicPr>
          <p:nvPr>
            <p:ph type="pic" sz="quarter" idx="62"/>
          </p:nvPr>
        </p:nvPicPr>
        <p:blipFill rotWithShape="1">
          <a:blip r:embed="rId6" cstate="hq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7754623" y="1261900"/>
            <a:ext cx="720000" cy="1080000"/>
          </a:xfrm>
        </p:spPr>
      </p:pic>
      <p:pic>
        <p:nvPicPr>
          <p:cNvPr id="51" name="Picture Placeholder 87">
            <a:extLst>
              <a:ext uri="{FF2B5EF4-FFF2-40B4-BE49-F238E27FC236}">
                <a16:creationId xmlns:a16="http://schemas.microsoft.com/office/drawing/2014/main" id="{63330DCE-6084-7511-412A-9EC979687F8B}"/>
              </a:ext>
            </a:extLst>
          </p:cNvPr>
          <p:cNvPicPr>
            <a:picLocks noGrp="1" noChangeAspect="1"/>
          </p:cNvPicPr>
          <p:nvPr>
            <p:ph type="pic" sz="quarter" idx="79"/>
          </p:nvPr>
        </p:nvPicPr>
        <p:blipFill rotWithShape="1">
          <a:blip r:embed="rId8" cstate="hq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5705475" y="5329238"/>
            <a:ext cx="719138" cy="1081087"/>
          </a:xfrm>
          <a:prstGeom prst="rect">
            <a:avLst/>
          </a:prstGeom>
        </p:spPr>
      </p:pic>
      <p:pic>
        <p:nvPicPr>
          <p:cNvPr id="73" name="Picture Placeholder 72" descr="A person in a suit&#10;&#10;Description automatically generated with low confidence">
            <a:extLst>
              <a:ext uri="{FF2B5EF4-FFF2-40B4-BE49-F238E27FC236}">
                <a16:creationId xmlns:a16="http://schemas.microsoft.com/office/drawing/2014/main" id="{E05AF91B-306A-A2E0-DF71-3CCCADEECB95}"/>
              </a:ext>
            </a:extLst>
          </p:cNvPr>
          <p:cNvPicPr>
            <a:picLocks noGrp="1" noChangeAspect="1"/>
          </p:cNvPicPr>
          <p:nvPr>
            <p:ph type="pic" sz="quarter" idx="60"/>
          </p:nvPr>
        </p:nvPicPr>
        <p:blipFill rotWithShape="1">
          <a:blip r:embed="rId10" cstate="hq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5705294" y="1261900"/>
            <a:ext cx="720000" cy="1080000"/>
          </a:xfrm>
        </p:spPr>
      </p:pic>
      <p:pic>
        <p:nvPicPr>
          <p:cNvPr id="58" name="Picture Placeholder 93" descr="A person in a suit&#10;&#10;Description automatically generated with low confidence">
            <a:extLst>
              <a:ext uri="{FF2B5EF4-FFF2-40B4-BE49-F238E27FC236}">
                <a16:creationId xmlns:a16="http://schemas.microsoft.com/office/drawing/2014/main" id="{9AC59CCB-798D-E94D-EF3C-8A17734BFABF}"/>
              </a:ext>
            </a:extLst>
          </p:cNvPr>
          <p:cNvPicPr>
            <a:picLocks noGrp="1" noChangeAspect="1"/>
          </p:cNvPicPr>
          <p:nvPr>
            <p:ph type="pic" sz="quarter" idx="48"/>
          </p:nvPr>
        </p:nvPicPr>
        <p:blipFill rotWithShape="1">
          <a:blip r:embed="rId12" cstate="hqprint">
            <a:grayscl/>
            <a:extLst>
              <a:ext uri="{28A0092B-C50C-407E-A947-70E740481C1C}">
                <a14:useLocalDpi xmlns:a14="http://schemas.microsoft.com/office/drawing/2010/main"/>
              </a:ext>
            </a:extLst>
          </a:blip>
          <a:srcRect/>
          <a:stretch/>
        </p:blipFill>
        <p:spPr>
          <a:xfrm>
            <a:off x="3656013" y="2508250"/>
            <a:ext cx="720725" cy="1079500"/>
          </a:xfrm>
        </p:spPr>
      </p:pic>
      <p:pic>
        <p:nvPicPr>
          <p:cNvPr id="59" name="Picture Placeholder 14" descr="A person wearing glasses and a suit&#10;&#10;Description automatically generated with medium confidence">
            <a:extLst>
              <a:ext uri="{FF2B5EF4-FFF2-40B4-BE49-F238E27FC236}">
                <a16:creationId xmlns:a16="http://schemas.microsoft.com/office/drawing/2014/main" id="{1BB90624-7351-0BB8-E8AF-8DDA94138781}"/>
              </a:ext>
            </a:extLst>
          </p:cNvPr>
          <p:cNvPicPr>
            <a:picLocks noGrp="1" noChangeAspect="1"/>
          </p:cNvPicPr>
          <p:nvPr>
            <p:ph type="pic" sz="quarter" idx="51"/>
          </p:nvPr>
        </p:nvPicPr>
        <p:blipFill rotWithShape="1">
          <a:blip r:embed="rId13" cstate="hq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a:xfrm>
            <a:off x="3652838" y="1262063"/>
            <a:ext cx="720725" cy="1079500"/>
          </a:xfrm>
          <a:prstGeom prst="rect">
            <a:avLst/>
          </a:prstGeom>
        </p:spPr>
      </p:pic>
      <p:sp>
        <p:nvSpPr>
          <p:cNvPr id="60" name="Rectangle 59">
            <a:extLst>
              <a:ext uri="{FF2B5EF4-FFF2-40B4-BE49-F238E27FC236}">
                <a16:creationId xmlns:a16="http://schemas.microsoft.com/office/drawing/2014/main" id="{0155A64F-AC8C-7CBD-4378-633D812A4A0F}"/>
              </a:ext>
            </a:extLst>
          </p:cNvPr>
          <p:cNvSpPr/>
          <p:nvPr/>
        </p:nvSpPr>
        <p:spPr bwMode="auto">
          <a:xfrm>
            <a:off x="7683500" y="3776076"/>
            <a:ext cx="3999652" cy="225387"/>
          </a:xfrm>
          <a:prstGeom prst="rect">
            <a:avLst/>
          </a:prstGeom>
          <a:solidFill>
            <a:schemeClr val="tx1"/>
          </a:solidFill>
          <a:ln w="9525" cap="flat" cmpd="sng" algn="ctr">
            <a:noFill/>
            <a:prstDash val="solid"/>
            <a:round/>
            <a:headEnd type="none" w="med" len="med"/>
            <a:tailEnd type="none" w="med" len="med"/>
          </a:ln>
          <a:effectLst/>
        </p:spPr>
        <p:txBody>
          <a:bodyPr vert="horz" wrap="square" lIns="88941" tIns="88941" rIns="88941" bIns="88941" numCol="1" rtlCol="0" anchor="ctr" anchorCtr="0" compatLnSpc="1">
            <a:prstTxWarp prst="textNoShape">
              <a:avLst/>
            </a:prstTxWarp>
          </a:bodyPr>
          <a:lstStyle/>
          <a:p>
            <a:pPr marL="0" marR="0" lvl="0" indent="0" algn="ctr" defTabSz="1129585"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alibre Semibold" panose="020B0703030202060203" pitchFamily="34" charset="0"/>
                <a:ea typeface="+mn-ea"/>
                <a:cs typeface="+mn-cs"/>
              </a:rPr>
              <a:t>DEBT &amp; STRUCTURED FINANCE TEAM</a:t>
            </a:r>
          </a:p>
        </p:txBody>
      </p:sp>
      <p:pic>
        <p:nvPicPr>
          <p:cNvPr id="63" name="Picture Placeholder 85" descr="A person in a suit&#10;&#10;Description automatically generated with medium confidence">
            <a:extLst>
              <a:ext uri="{FF2B5EF4-FFF2-40B4-BE49-F238E27FC236}">
                <a16:creationId xmlns:a16="http://schemas.microsoft.com/office/drawing/2014/main" id="{70E583DE-9C62-A953-101E-0769C75B6904}"/>
              </a:ext>
            </a:extLst>
          </p:cNvPr>
          <p:cNvPicPr>
            <a:picLocks noGrp="1" noChangeAspect="1"/>
          </p:cNvPicPr>
          <p:nvPr>
            <p:ph type="pic" sz="quarter" idx="70"/>
          </p:nvPr>
        </p:nvPicPr>
        <p:blipFill rotWithShape="1">
          <a:blip r:embed="rId15" cstate="hq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p:blipFill>
        <p:spPr>
          <a:xfrm>
            <a:off x="3656013" y="4084638"/>
            <a:ext cx="720725" cy="1079500"/>
          </a:xfrm>
          <a:prstGeom prst="rect">
            <a:avLst/>
          </a:prstGeom>
        </p:spPr>
      </p:pic>
      <p:pic>
        <p:nvPicPr>
          <p:cNvPr id="64" name="Picture 4" descr="Pablo Callejo - GMP Harvard / EXMBA IE - Head of Real Estate ...">
            <a:extLst>
              <a:ext uri="{FF2B5EF4-FFF2-40B4-BE49-F238E27FC236}">
                <a16:creationId xmlns:a16="http://schemas.microsoft.com/office/drawing/2014/main" id="{02EFFEEC-0069-D74A-6544-F86B629D96F8}"/>
              </a:ext>
            </a:extLst>
          </p:cNvPr>
          <p:cNvPicPr>
            <a:picLocks noGrp="1" noChangeAspect="1" noChangeArrowheads="1"/>
          </p:cNvPicPr>
          <p:nvPr>
            <p:ph type="pic" sz="quarter" idx="73"/>
          </p:nvPr>
        </p:nvPicPr>
        <p:blipFill rotWithShape="1">
          <a:blip r:embed="rId17" cstate="hqprint">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p:blipFill>
        <p:spPr bwMode="auto">
          <a:xfrm>
            <a:off x="5705475" y="4084638"/>
            <a:ext cx="719138" cy="10795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Placeholder 15">
            <a:extLst>
              <a:ext uri="{FF2B5EF4-FFF2-40B4-BE49-F238E27FC236}">
                <a16:creationId xmlns:a16="http://schemas.microsoft.com/office/drawing/2014/main" id="{E230AC93-114A-67B5-C67D-A133CCA8ADB4}"/>
              </a:ext>
            </a:extLst>
          </p:cNvPr>
          <p:cNvPicPr>
            <a:picLocks noGrp="1" noChangeAspect="1"/>
          </p:cNvPicPr>
          <p:nvPr>
            <p:ph type="pic" sz="quarter" idx="76"/>
          </p:nvPr>
        </p:nvPicPr>
        <p:blipFill rotWithShape="1">
          <a:blip r:embed="rId19" cstate="hqprint">
            <a:grayscl/>
            <a:extLst>
              <a:ext uri="{28A0092B-C50C-407E-A947-70E740481C1C}">
                <a14:useLocalDpi xmlns:a14="http://schemas.microsoft.com/office/drawing/2010/main"/>
              </a:ext>
            </a:extLst>
          </a:blip>
          <a:srcRect/>
          <a:stretch/>
        </p:blipFill>
        <p:spPr>
          <a:xfrm>
            <a:off x="3656013" y="5329238"/>
            <a:ext cx="720725" cy="1081087"/>
          </a:xfrm>
          <a:prstGeom prst="rect">
            <a:avLst/>
          </a:prstGeom>
        </p:spPr>
      </p:pic>
      <p:pic>
        <p:nvPicPr>
          <p:cNvPr id="77" name="Picture Placeholder 76" descr="A person smiling for the camera&#10;&#10;Description automatically generated with medium confidence">
            <a:extLst>
              <a:ext uri="{FF2B5EF4-FFF2-40B4-BE49-F238E27FC236}">
                <a16:creationId xmlns:a16="http://schemas.microsoft.com/office/drawing/2014/main" id="{463C7401-4D48-C9F5-3145-7624296452C5}"/>
              </a:ext>
            </a:extLst>
          </p:cNvPr>
          <p:cNvPicPr>
            <a:picLocks noGrp="1" noChangeAspect="1"/>
          </p:cNvPicPr>
          <p:nvPr>
            <p:ph type="pic" sz="quarter" idx="63"/>
          </p:nvPr>
        </p:nvPicPr>
        <p:blipFill>
          <a:blip r:embed="rId20" cstate="hqprint">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rcRect/>
          <a:stretch>
            <a:fillRect/>
          </a:stretch>
        </p:blipFill>
        <p:spPr/>
      </p:pic>
      <p:pic>
        <p:nvPicPr>
          <p:cNvPr id="68" name="Picture Placeholder 101" descr="A person in a suit and tie&#10;&#10;Description automatically generated with medium confidence">
            <a:extLst>
              <a:ext uri="{FF2B5EF4-FFF2-40B4-BE49-F238E27FC236}">
                <a16:creationId xmlns:a16="http://schemas.microsoft.com/office/drawing/2014/main" id="{9CC50D93-DB98-6C6D-30C8-88AA4214BF9A}"/>
              </a:ext>
            </a:extLst>
          </p:cNvPr>
          <p:cNvPicPr>
            <a:picLocks noGrp="1" noChangeAspect="1"/>
          </p:cNvPicPr>
          <p:nvPr>
            <p:ph type="pic" sz="quarter" idx="68"/>
          </p:nvPr>
        </p:nvPicPr>
        <p:blipFill rotWithShape="1">
          <a:blip r:embed="rId22" cstate="print">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a:ext>
            </a:extLst>
          </a:blip>
          <a:srcRect/>
          <a:stretch/>
        </p:blipFill>
        <p:spPr>
          <a:xfrm>
            <a:off x="9804400" y="4084638"/>
            <a:ext cx="719138" cy="1079500"/>
          </a:xfrm>
          <a:prstGeom prst="rect">
            <a:avLst/>
          </a:prstGeom>
        </p:spPr>
      </p:pic>
      <p:pic>
        <p:nvPicPr>
          <p:cNvPr id="69" name="Picture Placeholder 49">
            <a:extLst>
              <a:ext uri="{FF2B5EF4-FFF2-40B4-BE49-F238E27FC236}">
                <a16:creationId xmlns:a16="http://schemas.microsoft.com/office/drawing/2014/main" id="{F08CAB12-A1E1-074B-B727-A93ACD271BB0}"/>
              </a:ext>
            </a:extLst>
          </p:cNvPr>
          <p:cNvPicPr>
            <a:picLocks noGrp="1" noChangeAspect="1"/>
          </p:cNvPicPr>
          <p:nvPr>
            <p:ph type="pic" sz="quarter" idx="74"/>
          </p:nvPr>
        </p:nvPicPr>
        <p:blipFill rotWithShape="1">
          <a:blip r:embed="rId24" cstate="hqprint">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a:ext>
            </a:extLst>
          </a:blip>
          <a:srcRect l="16396" r="39192"/>
          <a:stretch/>
        </p:blipFill>
        <p:spPr>
          <a:xfrm>
            <a:off x="7754938" y="4084638"/>
            <a:ext cx="719137" cy="1079500"/>
          </a:xfrm>
          <a:prstGeom prst="rect">
            <a:avLst/>
          </a:prstGeom>
        </p:spPr>
      </p:pic>
      <p:pic>
        <p:nvPicPr>
          <p:cNvPr id="70" name="Picture Placeholder 75" descr="A person in a suit smiling&#10;&#10;Description automatically generated with medium confidence">
            <a:extLst>
              <a:ext uri="{FF2B5EF4-FFF2-40B4-BE49-F238E27FC236}">
                <a16:creationId xmlns:a16="http://schemas.microsoft.com/office/drawing/2014/main" id="{291839E3-95FC-C048-BC1C-AE6E02B286CD}"/>
              </a:ext>
            </a:extLst>
          </p:cNvPr>
          <p:cNvPicPr>
            <a:picLocks noGrp="1"/>
          </p:cNvPicPr>
          <p:nvPr>
            <p:ph type="pic" sz="quarter" idx="80"/>
          </p:nvPr>
        </p:nvPicPr>
        <p:blipFill rotWithShape="1">
          <a:blip r:embed="rId26" cstate="hqprint">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rcRect/>
          <a:stretch/>
        </p:blipFill>
        <p:spPr>
          <a:xfrm flipH="1">
            <a:off x="7754938" y="5329238"/>
            <a:ext cx="719137" cy="1081087"/>
          </a:xfrm>
          <a:prstGeom prst="rect">
            <a:avLst/>
          </a:prstGeom>
        </p:spPr>
      </p:pic>
      <p:pic>
        <p:nvPicPr>
          <p:cNvPr id="71" name="Picture Placeholder 81" descr="A person smiling for the camera&#10;&#10;Description automatically generated with low confidence">
            <a:extLst>
              <a:ext uri="{FF2B5EF4-FFF2-40B4-BE49-F238E27FC236}">
                <a16:creationId xmlns:a16="http://schemas.microsoft.com/office/drawing/2014/main" id="{971A03C0-2A66-EE07-8ADA-318083AD72FC}"/>
              </a:ext>
            </a:extLst>
          </p:cNvPr>
          <p:cNvPicPr>
            <a:picLocks noGrp="1" noChangeAspect="1"/>
          </p:cNvPicPr>
          <p:nvPr>
            <p:ph type="pic" sz="quarter" idx="64"/>
          </p:nvPr>
        </p:nvPicPr>
        <p:blipFill rotWithShape="1">
          <a:blip r:embed="rId28" cstate="hqprint">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a:ext>
            </a:extLst>
          </a:blip>
          <a:srcRect/>
          <a:stretch/>
        </p:blipFill>
        <p:spPr>
          <a:xfrm>
            <a:off x="9804400" y="1262063"/>
            <a:ext cx="719138" cy="1079500"/>
          </a:xfrm>
          <a:prstGeom prst="rect">
            <a:avLst/>
          </a:prstGeom>
        </p:spPr>
      </p:pic>
      <p:pic>
        <p:nvPicPr>
          <p:cNvPr id="78" name="Picture Placeholder 46" descr="A person smiling for the camera&#10;&#10;Description automatically generated with low confidence">
            <a:extLst>
              <a:ext uri="{FF2B5EF4-FFF2-40B4-BE49-F238E27FC236}">
                <a16:creationId xmlns:a16="http://schemas.microsoft.com/office/drawing/2014/main" id="{6A4A5883-C88B-D1DE-6919-007266E2AECE}"/>
              </a:ext>
            </a:extLst>
          </p:cNvPr>
          <p:cNvPicPr>
            <a:picLocks noGrp="1" noChangeAspect="1"/>
          </p:cNvPicPr>
          <p:nvPr>
            <p:ph type="pic" sz="quarter" idx="67"/>
          </p:nvPr>
        </p:nvPicPr>
        <p:blipFill rotWithShape="1">
          <a:blip r:embed="rId30" cstate="hqprint">
            <a:extLst>
              <a:ext uri="{BEBA8EAE-BF5A-486C-A8C5-ECC9F3942E4B}">
                <a14:imgProps xmlns:a14="http://schemas.microsoft.com/office/drawing/2010/main">
                  <a14:imgLayer r:embed="rId31">
                    <a14:imgEffect>
                      <a14:saturation sat="0"/>
                    </a14:imgEffect>
                  </a14:imgLayer>
                </a14:imgProps>
              </a:ext>
              <a:ext uri="{28A0092B-C50C-407E-A947-70E740481C1C}">
                <a14:useLocalDpi xmlns:a14="http://schemas.microsoft.com/office/drawing/2010/main"/>
              </a:ext>
            </a:extLst>
          </a:blip>
          <a:srcRect/>
          <a:stretch/>
        </p:blipFill>
        <p:spPr>
          <a:xfrm>
            <a:off x="9804400" y="5329238"/>
            <a:ext cx="719138" cy="1081087"/>
          </a:xfrm>
          <a:prstGeom prst="rect">
            <a:avLst/>
          </a:prstGeom>
        </p:spPr>
      </p:pic>
    </p:spTree>
    <p:extLst>
      <p:ext uri="{BB962C8B-B14F-4D97-AF65-F5344CB8AC3E}">
        <p14:creationId xmlns:p14="http://schemas.microsoft.com/office/powerpoint/2010/main" val="966518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90EFE732-9814-D718-ED8F-1A78C25D6A4A}"/>
              </a:ext>
            </a:extLst>
          </p:cNvPr>
          <p:cNvSpPr>
            <a:spLocks noGrp="1"/>
          </p:cNvSpPr>
          <p:nvPr>
            <p:ph type="title"/>
          </p:nvPr>
        </p:nvSpPr>
        <p:spPr>
          <a:xfrm>
            <a:off x="511175" y="476250"/>
            <a:ext cx="2971800" cy="1844675"/>
          </a:xfrm>
        </p:spPr>
        <p:txBody>
          <a:bodyPr/>
          <a:lstStyle/>
          <a:p>
            <a:r>
              <a:rPr lang="en-US" dirty="0"/>
              <a:t>THANK YOU</a:t>
            </a:r>
            <a:br>
              <a:rPr lang="en-US" dirty="0"/>
            </a:br>
            <a:endParaRPr lang="en-US" dirty="0"/>
          </a:p>
        </p:txBody>
      </p:sp>
      <p:sp>
        <p:nvSpPr>
          <p:cNvPr id="17" name="Content Placeholder 16">
            <a:extLst>
              <a:ext uri="{FF2B5EF4-FFF2-40B4-BE49-F238E27FC236}">
                <a16:creationId xmlns:a16="http://schemas.microsoft.com/office/drawing/2014/main" id="{DB0DDD80-42EF-4180-987A-C29A2C4A2AFB}"/>
              </a:ext>
            </a:extLst>
          </p:cNvPr>
          <p:cNvSpPr>
            <a:spLocks/>
          </p:cNvSpPr>
          <p:nvPr/>
        </p:nvSpPr>
        <p:spPr>
          <a:xfrm>
            <a:off x="962273" y="5279269"/>
            <a:ext cx="10587545" cy="280197"/>
          </a:xfrm>
          <a:prstGeom prst="rect">
            <a:avLst/>
          </a:prstGeom>
        </p:spPr>
        <p:txBody>
          <a:bodyPr/>
          <a:lstStyle/>
          <a:p>
            <a:pPr>
              <a:spcBef>
                <a:spcPts val="852"/>
              </a:spcBef>
              <a:spcAft>
                <a:spcPts val="852"/>
              </a:spcAft>
            </a:pPr>
            <a:r>
              <a:rPr lang="en-GB" sz="1562" dirty="0">
                <a:solidFill>
                  <a:schemeClr val="bg1"/>
                </a:solidFill>
                <a:latin typeface="Calibre Light" panose="020B0303030202060203" pitchFamily="34" charset="0"/>
                <a:ea typeface="+mn-ea"/>
                <a:cs typeface="+mn-cs"/>
              </a:rPr>
              <a:t>CBRE Sweden</a:t>
            </a:r>
            <a:endParaRPr lang="en-GB" sz="1562" dirty="0">
              <a:solidFill>
                <a:schemeClr val="bg1"/>
              </a:solidFill>
            </a:endParaRPr>
          </a:p>
          <a:p>
            <a:pPr>
              <a:spcBef>
                <a:spcPts val="852"/>
              </a:spcBef>
              <a:spcAft>
                <a:spcPts val="852"/>
              </a:spcAft>
            </a:pPr>
            <a:endParaRPr lang="en-GB" dirty="0">
              <a:solidFill>
                <a:schemeClr val="bg1"/>
              </a:solidFill>
            </a:endParaRPr>
          </a:p>
        </p:txBody>
      </p:sp>
      <p:sp>
        <p:nvSpPr>
          <p:cNvPr id="5" name="Content Placeholder 4">
            <a:extLst>
              <a:ext uri="{FF2B5EF4-FFF2-40B4-BE49-F238E27FC236}">
                <a16:creationId xmlns:a16="http://schemas.microsoft.com/office/drawing/2014/main" id="{DCDD815A-06DE-4D51-969B-437F0E50429A}"/>
              </a:ext>
            </a:extLst>
          </p:cNvPr>
          <p:cNvSpPr>
            <a:spLocks/>
          </p:cNvSpPr>
          <p:nvPr/>
        </p:nvSpPr>
        <p:spPr>
          <a:xfrm>
            <a:off x="970272" y="4211913"/>
            <a:ext cx="3656684" cy="899511"/>
          </a:xfrm>
          <a:prstGeom prst="rect">
            <a:avLst/>
          </a:prstGeom>
        </p:spPr>
        <p:txBody>
          <a:bodyPr/>
          <a:lstStyle/>
          <a:p>
            <a:pPr>
              <a:spcBef>
                <a:spcPts val="852"/>
              </a:spcBef>
              <a:spcAft>
                <a:spcPts val="852"/>
              </a:spcAft>
            </a:pPr>
            <a:r>
              <a:rPr lang="en-GB" sz="1562" dirty="0">
                <a:solidFill>
                  <a:schemeClr val="bg1"/>
                </a:solidFill>
                <a:latin typeface="Calibre Light" panose="020B0303030202060203" pitchFamily="34" charset="0"/>
                <a:ea typeface="+mn-ea"/>
                <a:cs typeface="+mn-cs"/>
              </a:rPr>
              <a:t>Andreas Eckermann</a:t>
            </a:r>
          </a:p>
          <a:p>
            <a:pPr lvl="1">
              <a:spcAft>
                <a:spcPts val="426"/>
              </a:spcAft>
            </a:pPr>
            <a:r>
              <a:rPr lang="en-GB" sz="1136" b="0" dirty="0">
                <a:solidFill>
                  <a:schemeClr val="bg1"/>
                </a:solidFill>
                <a:latin typeface="Calibre Semibold" panose="020B0703030202060203" pitchFamily="34" charset="0"/>
                <a:ea typeface="+mn-ea"/>
                <a:cs typeface="+mn-cs"/>
              </a:rPr>
              <a:t>Head of Gothenburg, Senior Director</a:t>
            </a:r>
          </a:p>
          <a:p>
            <a:pPr lvl="1">
              <a:spcAft>
                <a:spcPts val="426"/>
              </a:spcAft>
            </a:pPr>
            <a:r>
              <a:rPr lang="en-GB" sz="1136" b="0" dirty="0">
                <a:solidFill>
                  <a:schemeClr val="bg1"/>
                </a:solidFill>
                <a:latin typeface="Calibre Semibold" panose="020B0703030202060203" pitchFamily="34" charset="0"/>
                <a:ea typeface="+mn-ea"/>
                <a:cs typeface="+mn-cs"/>
              </a:rPr>
              <a:t>CBRE Sweden</a:t>
            </a:r>
          </a:p>
          <a:p>
            <a:pPr lvl="1">
              <a:spcAft>
                <a:spcPts val="426"/>
              </a:spcAft>
            </a:pPr>
            <a:r>
              <a:rPr lang="en-GB" sz="1136" b="0" dirty="0">
                <a:solidFill>
                  <a:schemeClr val="bg1"/>
                </a:solidFill>
                <a:latin typeface="Calibre Semibold" panose="020B0703030202060203" pitchFamily="34" charset="0"/>
                <a:ea typeface="+mn-ea"/>
                <a:cs typeface="+mn-cs"/>
              </a:rPr>
              <a:t>Andreas.eckermann@cbre.om</a:t>
            </a:r>
            <a:endParaRPr lang="en-GB" dirty="0">
              <a:solidFill>
                <a:schemeClr val="bg1"/>
              </a:solidFill>
            </a:endParaRPr>
          </a:p>
        </p:txBody>
      </p:sp>
      <p:sp>
        <p:nvSpPr>
          <p:cNvPr id="15" name="Text Placeholder 14">
            <a:extLst>
              <a:ext uri="{FF2B5EF4-FFF2-40B4-BE49-F238E27FC236}">
                <a16:creationId xmlns:a16="http://schemas.microsoft.com/office/drawing/2014/main" id="{178FF462-B6D8-4159-9DB0-32A90F5DCF2D}"/>
              </a:ext>
            </a:extLst>
          </p:cNvPr>
          <p:cNvSpPr>
            <a:spLocks/>
          </p:cNvSpPr>
          <p:nvPr/>
        </p:nvSpPr>
        <p:spPr>
          <a:xfrm>
            <a:off x="962273" y="3762726"/>
            <a:ext cx="3656684" cy="378321"/>
          </a:xfrm>
          <a:prstGeom prst="rect">
            <a:avLst/>
          </a:prstGeom>
        </p:spPr>
        <p:txBody>
          <a:bodyPr/>
          <a:lstStyle/>
          <a:p>
            <a:pPr>
              <a:spcBef>
                <a:spcPts val="852"/>
              </a:spcBef>
              <a:spcAft>
                <a:spcPts val="852"/>
              </a:spcAft>
            </a:pPr>
            <a:r>
              <a:rPr lang="en-GB" sz="1562" dirty="0">
                <a:solidFill>
                  <a:schemeClr val="bg1"/>
                </a:solidFill>
                <a:latin typeface="Calibre Light" panose="020B0303030202060203" pitchFamily="34" charset="0"/>
                <a:ea typeface="+mn-ea"/>
                <a:cs typeface="+mn-cs"/>
              </a:rPr>
              <a:t>FOR MORE INFORMATION</a:t>
            </a:r>
            <a:endParaRPr lang="en-GB" dirty="0">
              <a:solidFill>
                <a:schemeClr val="bg1"/>
              </a:solidFill>
            </a:endParaRPr>
          </a:p>
        </p:txBody>
      </p:sp>
      <p:pic>
        <p:nvPicPr>
          <p:cNvPr id="20" name="Picture Placeholder 11">
            <a:extLst>
              <a:ext uri="{FF2B5EF4-FFF2-40B4-BE49-F238E27FC236}">
                <a16:creationId xmlns:a16="http://schemas.microsoft.com/office/drawing/2014/main" id="{AABC20CA-D656-ECE4-C502-9BE7EDDB871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022554" y="3120413"/>
            <a:ext cx="3656684" cy="2368187"/>
          </a:xfrm>
          <a:prstGeom prst="rect">
            <a:avLst/>
          </a:prstGeom>
        </p:spPr>
      </p:pic>
    </p:spTree>
    <p:extLst>
      <p:ext uri="{BB962C8B-B14F-4D97-AF65-F5344CB8AC3E}">
        <p14:creationId xmlns:p14="http://schemas.microsoft.com/office/powerpoint/2010/main" val="3156242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F388-5EA3-4D9F-AED0-07DD1B103B91}"/>
              </a:ext>
            </a:extLst>
          </p:cNvPr>
          <p:cNvSpPr>
            <a:spLocks noGrp="1"/>
          </p:cNvSpPr>
          <p:nvPr>
            <p:ph type="title"/>
          </p:nvPr>
        </p:nvSpPr>
        <p:spPr>
          <a:xfrm>
            <a:off x="416907" y="476250"/>
            <a:ext cx="2411133" cy="1325563"/>
          </a:xfrm>
        </p:spPr>
        <p:txBody>
          <a:bodyPr/>
          <a:lstStyle/>
          <a:p>
            <a:r>
              <a:rPr lang="en-GB" sz="4800"/>
              <a:t>Agenda</a:t>
            </a:r>
          </a:p>
        </p:txBody>
      </p:sp>
      <p:sp>
        <p:nvSpPr>
          <p:cNvPr id="3" name="Text Placeholder 2">
            <a:extLst>
              <a:ext uri="{FF2B5EF4-FFF2-40B4-BE49-F238E27FC236}">
                <a16:creationId xmlns:a16="http://schemas.microsoft.com/office/drawing/2014/main" id="{4D0ABAAD-C1E4-415C-8A44-01BA3F7A9B3D}"/>
              </a:ext>
            </a:extLst>
          </p:cNvPr>
          <p:cNvSpPr>
            <a:spLocks noGrp="1"/>
          </p:cNvSpPr>
          <p:nvPr>
            <p:ph type="body" sz="quarter" idx="10"/>
          </p:nvPr>
        </p:nvSpPr>
        <p:spPr>
          <a:xfrm>
            <a:off x="8707438" y="1562876"/>
            <a:ext cx="3317985" cy="4314049"/>
          </a:xfrm>
        </p:spPr>
        <p:txBody>
          <a:bodyPr/>
          <a:lstStyle/>
          <a:p>
            <a:r>
              <a:rPr lang="en-GB" sz="2000" dirty="0"/>
              <a:t>(Economy)</a:t>
            </a:r>
          </a:p>
          <a:p>
            <a:r>
              <a:rPr lang="en-GB" sz="2000" dirty="0"/>
              <a:t>Swedish I&amp;L market</a:t>
            </a:r>
          </a:p>
          <a:p>
            <a:r>
              <a:rPr lang="en-GB" sz="2000" dirty="0"/>
              <a:t>Industry Awareness</a:t>
            </a:r>
          </a:p>
          <a:p>
            <a:r>
              <a:rPr lang="en-GB" sz="2000" dirty="0"/>
              <a:t>Industry Performance</a:t>
            </a:r>
          </a:p>
          <a:p>
            <a:r>
              <a:rPr lang="en-GB" sz="2000" dirty="0"/>
              <a:t>Self-Storage – International perspective</a:t>
            </a:r>
          </a:p>
          <a:p>
            <a:pPr marL="0" indent="0">
              <a:buNone/>
            </a:pPr>
            <a:endParaRPr lang="en-GB" dirty="0"/>
          </a:p>
        </p:txBody>
      </p:sp>
      <p:pic>
        <p:nvPicPr>
          <p:cNvPr id="7" name="Picture Placeholder 6" descr="A row of green storage units&#10;&#10;Description automatically generated">
            <a:extLst>
              <a:ext uri="{FF2B5EF4-FFF2-40B4-BE49-F238E27FC236}">
                <a16:creationId xmlns:a16="http://schemas.microsoft.com/office/drawing/2014/main" id="{A2F79886-0B6C-8AF7-207F-49E141D80F3E}"/>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a:xfrm>
            <a:off x="3979368" y="476250"/>
            <a:ext cx="4121645" cy="5400675"/>
          </a:xfrm>
        </p:spPr>
      </p:pic>
    </p:spTree>
    <p:extLst>
      <p:ext uri="{BB962C8B-B14F-4D97-AF65-F5344CB8AC3E}">
        <p14:creationId xmlns:p14="http://schemas.microsoft.com/office/powerpoint/2010/main" val="4054611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61D1-DCDF-4F65-9652-DA81207E4127}"/>
              </a:ext>
            </a:extLst>
          </p:cNvPr>
          <p:cNvSpPr>
            <a:spLocks noGrp="1"/>
          </p:cNvSpPr>
          <p:nvPr>
            <p:ph type="title"/>
          </p:nvPr>
        </p:nvSpPr>
        <p:spPr>
          <a:xfrm>
            <a:off x="505061" y="3376613"/>
            <a:ext cx="6152914" cy="726893"/>
          </a:xfrm>
        </p:spPr>
        <p:txBody>
          <a:bodyPr/>
          <a:lstStyle/>
          <a:p>
            <a:r>
              <a:rPr lang="en-GB"/>
              <a:t>Sweden</a:t>
            </a:r>
            <a:br>
              <a:rPr lang="en-GB"/>
            </a:br>
            <a:r>
              <a:rPr lang="en-GB"/>
              <a:t>Industrial and Logistics</a:t>
            </a:r>
          </a:p>
        </p:txBody>
      </p:sp>
      <p:sp>
        <p:nvSpPr>
          <p:cNvPr id="3" name="Text Placeholder 2">
            <a:extLst>
              <a:ext uri="{FF2B5EF4-FFF2-40B4-BE49-F238E27FC236}">
                <a16:creationId xmlns:a16="http://schemas.microsoft.com/office/drawing/2014/main" id="{C77F9EC9-6E61-4FD1-B8F7-7DAC701AB1E6}"/>
              </a:ext>
            </a:extLst>
          </p:cNvPr>
          <p:cNvSpPr>
            <a:spLocks noGrp="1"/>
          </p:cNvSpPr>
          <p:nvPr>
            <p:ph type="body" sz="quarter" idx="10"/>
          </p:nvPr>
        </p:nvSpPr>
        <p:spPr/>
        <p:txBody>
          <a:bodyPr/>
          <a:lstStyle/>
          <a:p>
            <a:r>
              <a:rPr lang="en-GB" dirty="0"/>
              <a:t>1</a:t>
            </a:r>
          </a:p>
        </p:txBody>
      </p:sp>
      <p:pic>
        <p:nvPicPr>
          <p:cNvPr id="8" name="Picture Placeholder 7">
            <a:extLst>
              <a:ext uri="{FF2B5EF4-FFF2-40B4-BE49-F238E27FC236}">
                <a16:creationId xmlns:a16="http://schemas.microsoft.com/office/drawing/2014/main" id="{01C91547-61C7-6B64-4D85-33D290A75F3F}"/>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6657975" y="2852738"/>
            <a:ext cx="5021263" cy="3529012"/>
          </a:xfrm>
        </p:spPr>
      </p:pic>
    </p:spTree>
    <p:extLst>
      <p:ext uri="{BB962C8B-B14F-4D97-AF65-F5344CB8AC3E}">
        <p14:creationId xmlns:p14="http://schemas.microsoft.com/office/powerpoint/2010/main" val="93083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9FBBFE-199D-36CA-A7AA-B8C24B77F3F3}"/>
              </a:ext>
            </a:extLst>
          </p:cNvPr>
          <p:cNvSpPr/>
          <p:nvPr/>
        </p:nvSpPr>
        <p:spPr>
          <a:xfrm>
            <a:off x="9242321" y="884903"/>
            <a:ext cx="1708261" cy="427513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US" dirty="0">
              <a:solidFill>
                <a:schemeClr val="bg1"/>
              </a:solidFill>
            </a:endParaRPr>
          </a:p>
        </p:txBody>
      </p:sp>
      <p:sp>
        <p:nvSpPr>
          <p:cNvPr id="7" name="Title 6">
            <a:extLst>
              <a:ext uri="{FF2B5EF4-FFF2-40B4-BE49-F238E27FC236}">
                <a16:creationId xmlns:a16="http://schemas.microsoft.com/office/drawing/2014/main" id="{51E7DFC8-4914-42F6-ACE7-095C411FE883}"/>
              </a:ext>
            </a:extLst>
          </p:cNvPr>
          <p:cNvSpPr>
            <a:spLocks noGrp="1"/>
          </p:cNvSpPr>
          <p:nvPr>
            <p:ph type="title"/>
          </p:nvPr>
        </p:nvSpPr>
        <p:spPr>
          <a:xfrm>
            <a:off x="511176" y="1601788"/>
            <a:ext cx="2632496" cy="1325563"/>
          </a:xfrm>
        </p:spPr>
        <p:txBody>
          <a:bodyPr/>
          <a:lstStyle/>
          <a:p>
            <a:r>
              <a:rPr lang="en-GB" dirty="0"/>
              <a:t>Swedish economy expecting positive GDP growth in 2025-2026</a:t>
            </a:r>
          </a:p>
        </p:txBody>
      </p:sp>
      <p:sp>
        <p:nvSpPr>
          <p:cNvPr id="5" name="Text Placeholder 4">
            <a:extLst>
              <a:ext uri="{FF2B5EF4-FFF2-40B4-BE49-F238E27FC236}">
                <a16:creationId xmlns:a16="http://schemas.microsoft.com/office/drawing/2014/main" id="{54D5BB34-A3A1-437D-9083-60C51D869C1C}"/>
              </a:ext>
            </a:extLst>
          </p:cNvPr>
          <p:cNvSpPr>
            <a:spLocks noGrp="1"/>
          </p:cNvSpPr>
          <p:nvPr>
            <p:ph type="body" sz="quarter" idx="10"/>
          </p:nvPr>
        </p:nvSpPr>
        <p:spPr>
          <a:xfrm>
            <a:off x="1536700" y="957804"/>
            <a:ext cx="1938528" cy="182880"/>
          </a:xfrm>
        </p:spPr>
        <p:txBody>
          <a:bodyPr/>
          <a:lstStyle/>
          <a:p>
            <a:r>
              <a:rPr lang="en-GB"/>
              <a:t>Swedish Economy</a:t>
            </a:r>
          </a:p>
        </p:txBody>
      </p:sp>
      <p:sp>
        <p:nvSpPr>
          <p:cNvPr id="11" name="object 3">
            <a:extLst>
              <a:ext uri="{FF2B5EF4-FFF2-40B4-BE49-F238E27FC236}">
                <a16:creationId xmlns:a16="http://schemas.microsoft.com/office/drawing/2014/main" id="{EF598270-1C15-4A7F-9340-0EA7CD3698DA}"/>
              </a:ext>
            </a:extLst>
          </p:cNvPr>
          <p:cNvSpPr txBox="1"/>
          <p:nvPr/>
        </p:nvSpPr>
        <p:spPr>
          <a:xfrm>
            <a:off x="3386740" y="6247975"/>
            <a:ext cx="7691247" cy="160517"/>
          </a:xfrm>
          <a:prstGeom prst="rect">
            <a:avLst/>
          </a:prstGeom>
        </p:spPr>
        <p:txBody>
          <a:bodyPr vert="horz" wrap="square" lIns="0" tIns="2310" rIns="0" bIns="0" rtlCol="0">
            <a:spAutoFit/>
          </a:bodyPr>
          <a:lstStyle/>
          <a:p>
            <a:pPr marL="558728" marR="3081" indent="-551411" defTabSz="554492">
              <a:lnSpc>
                <a:spcPct val="105700"/>
              </a:lnSpc>
              <a:spcBef>
                <a:spcPts val="18"/>
              </a:spcBef>
              <a:defRPr/>
            </a:pPr>
            <a:r>
              <a:rPr lang="en-GB" sz="1050" spc="3" dirty="0">
                <a:latin typeface="Calibre" panose="020B0503030202060203" pitchFamily="34" charset="0"/>
                <a:cs typeface="Calibre"/>
              </a:rPr>
              <a:t>CBRE House view, April 2024 </a:t>
            </a:r>
          </a:p>
        </p:txBody>
      </p:sp>
      <p:graphicFrame>
        <p:nvGraphicFramePr>
          <p:cNvPr id="6" name="Chart Placeholder 10">
            <a:extLst>
              <a:ext uri="{FF2B5EF4-FFF2-40B4-BE49-F238E27FC236}">
                <a16:creationId xmlns:a16="http://schemas.microsoft.com/office/drawing/2014/main" id="{533B9D85-2BDF-27AF-B579-DD84FA4C8935}"/>
              </a:ext>
            </a:extLst>
          </p:cNvPr>
          <p:cNvGraphicFramePr>
            <a:graphicFrameLocks noGrp="1"/>
          </p:cNvGraphicFramePr>
          <p:nvPr>
            <p:ph sz="quarter" idx="12"/>
            <p:extLst>
              <p:ext uri="{D42A27DB-BD31-4B8C-83A1-F6EECF244321}">
                <p14:modId xmlns:p14="http://schemas.microsoft.com/office/powerpoint/2010/main" val="2895284010"/>
              </p:ext>
            </p:extLst>
          </p:nvPr>
        </p:nvGraphicFramePr>
        <p:xfrm>
          <a:off x="3386740" y="1149504"/>
          <a:ext cx="8093075" cy="4275137"/>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12FA2192-340B-13CC-5648-15DCEF894448}"/>
              </a:ext>
            </a:extLst>
          </p:cNvPr>
          <p:cNvCxnSpPr>
            <a:cxnSpLocks/>
          </p:cNvCxnSpPr>
          <p:nvPr/>
        </p:nvCxnSpPr>
        <p:spPr>
          <a:xfrm>
            <a:off x="3067050" y="523875"/>
            <a:ext cx="0" cy="5678963"/>
          </a:xfrm>
          <a:prstGeom prst="line">
            <a:avLst/>
          </a:prstGeom>
          <a:ln w="38100">
            <a:solidFill>
              <a:srgbClr val="17E88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31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463DE87-B805-4D84-7140-86C17DE80311}"/>
              </a:ext>
            </a:extLst>
          </p:cNvPr>
          <p:cNvSpPr>
            <a:spLocks noGrp="1"/>
          </p:cNvSpPr>
          <p:nvPr>
            <p:ph type="body" sz="quarter" idx="16"/>
          </p:nvPr>
        </p:nvSpPr>
        <p:spPr/>
        <p:txBody>
          <a:bodyPr/>
          <a:lstStyle/>
          <a:p>
            <a:pPr marL="0" marR="0" lvl="0" indent="0" algn="ctr" defTabSz="455911" rtl="0" eaLnBrk="1" fontAlgn="auto" latinLnBrk="0" hangingPunct="1">
              <a:lnSpc>
                <a:spcPct val="100000"/>
              </a:lnSpc>
              <a:spcBef>
                <a:spcPts val="0"/>
              </a:spcBef>
              <a:spcAft>
                <a:spcPts val="0"/>
              </a:spcAft>
              <a:buClrTx/>
              <a:buSzTx/>
              <a:buFontTx/>
              <a:buNone/>
              <a:tabLst/>
              <a:defRPr sz="2100" b="0" i="0" u="none" strike="noStrike" kern="1200" spc="0" baseline="0">
                <a:solidFill>
                  <a:sysClr val="windowText" lastClr="000000">
                    <a:lumMod val="65000"/>
                    <a:lumOff val="35000"/>
                  </a:sysClr>
                </a:solidFill>
                <a:latin typeface="+mn-lt"/>
                <a:ea typeface="+mn-ea"/>
                <a:cs typeface="+mn-cs"/>
              </a:defRPr>
            </a:pPr>
            <a:r>
              <a:rPr lang="en-GB" sz="1600" cap="all" dirty="0" err="1">
                <a:solidFill>
                  <a:srgbClr val="435254"/>
                </a:solidFill>
                <a:latin typeface="Calibre" panose="020B0503030202060203" pitchFamily="34" charset="0"/>
                <a:cs typeface="Futura Md BT Medium"/>
              </a:rPr>
              <a:t>sHARE</a:t>
            </a:r>
            <a:r>
              <a:rPr lang="en-GB" sz="1600" cap="all" dirty="0">
                <a:solidFill>
                  <a:srgbClr val="435254"/>
                </a:solidFill>
                <a:latin typeface="Calibre" panose="020B0503030202060203" pitchFamily="34" charset="0"/>
                <a:cs typeface="Futura Md BT Medium"/>
              </a:rPr>
              <a:t> BY SECTOR, 2016 TO</a:t>
            </a:r>
            <a:r>
              <a:rPr lang="en-GB" sz="1600" cap="all" baseline="0" dirty="0">
                <a:solidFill>
                  <a:srgbClr val="435254"/>
                </a:solidFill>
                <a:latin typeface="Calibre" panose="020B0503030202060203" pitchFamily="34" charset="0"/>
                <a:cs typeface="Futura Md BT Medium"/>
              </a:rPr>
              <a:t> 2024 </a:t>
            </a:r>
            <a:endParaRPr lang="sv-SE" dirty="0"/>
          </a:p>
        </p:txBody>
      </p:sp>
      <p:sp>
        <p:nvSpPr>
          <p:cNvPr id="5" name="Text Placeholder 7">
            <a:extLst>
              <a:ext uri="{FF2B5EF4-FFF2-40B4-BE49-F238E27FC236}">
                <a16:creationId xmlns:a16="http://schemas.microsoft.com/office/drawing/2014/main" id="{DF1A1B34-D11A-1B59-452E-B87D32695617}"/>
              </a:ext>
            </a:extLst>
          </p:cNvPr>
          <p:cNvSpPr>
            <a:spLocks noGrp="1"/>
          </p:cNvSpPr>
          <p:nvPr>
            <p:ph type="body" sz="quarter" idx="13"/>
          </p:nvPr>
        </p:nvSpPr>
        <p:spPr>
          <a:xfrm>
            <a:off x="508000" y="1074738"/>
            <a:ext cx="5535613" cy="525462"/>
          </a:xfrm>
        </p:spPr>
        <p:txBody>
          <a:bodyPr/>
          <a:lstStyle/>
          <a:p>
            <a:pPr algn="ctr" rtl="0">
              <a:defRPr sz="1920" b="0" i="0" u="none" strike="noStrike" kern="1200" spc="0" baseline="0">
                <a:solidFill>
                  <a:srgbClr val="435254">
                    <a:lumMod val="65000"/>
                    <a:lumOff val="35000"/>
                  </a:srgbClr>
                </a:solidFill>
                <a:latin typeface="Futura Lt BT" panose="020B0402020204020303" pitchFamily="34" charset="0"/>
                <a:ea typeface="+mn-ea"/>
                <a:cs typeface="+mn-cs"/>
              </a:defRPr>
            </a:pPr>
            <a:endParaRPr lang="en-US" dirty="0">
              <a:solidFill>
                <a:srgbClr val="435254"/>
              </a:solidFill>
              <a:latin typeface="Calibre" panose="020B0503030202060203" pitchFamily="34" charset="0"/>
            </a:endParaRPr>
          </a:p>
          <a:p>
            <a:pPr algn="ctr" rtl="0">
              <a:defRPr sz="1920" b="0" i="0" u="none" strike="noStrike" kern="1200" spc="0" baseline="0">
                <a:solidFill>
                  <a:srgbClr val="435254">
                    <a:lumMod val="65000"/>
                    <a:lumOff val="35000"/>
                  </a:srgbClr>
                </a:solidFill>
                <a:latin typeface="Futura Lt BT" panose="020B0402020204020303" pitchFamily="34" charset="0"/>
                <a:ea typeface="+mn-ea"/>
                <a:cs typeface="+mn-cs"/>
              </a:defRPr>
            </a:pPr>
            <a:r>
              <a:rPr lang="en-US" sz="1600" baseline="0" dirty="0">
                <a:solidFill>
                  <a:srgbClr val="435254"/>
                </a:solidFill>
                <a:latin typeface="Calibre" panose="020B0503030202060203" pitchFamily="34" charset="0"/>
              </a:rPr>
              <a:t> VOLUME PER SEGMENT (SEK MILLION)</a:t>
            </a:r>
            <a:endParaRPr lang="en-US" sz="1600" dirty="0">
              <a:solidFill>
                <a:srgbClr val="435254"/>
              </a:solidFill>
              <a:latin typeface="Calibre" panose="020B0503030202060203" pitchFamily="34" charset="0"/>
            </a:endParaRPr>
          </a:p>
        </p:txBody>
      </p:sp>
      <p:sp>
        <p:nvSpPr>
          <p:cNvPr id="7" name="Title 6">
            <a:extLst>
              <a:ext uri="{FF2B5EF4-FFF2-40B4-BE49-F238E27FC236}">
                <a16:creationId xmlns:a16="http://schemas.microsoft.com/office/drawing/2014/main" id="{51E7DFC8-4914-42F6-ACE7-095C411FE883}"/>
              </a:ext>
            </a:extLst>
          </p:cNvPr>
          <p:cNvSpPr>
            <a:spLocks noGrp="1"/>
          </p:cNvSpPr>
          <p:nvPr>
            <p:ph type="title"/>
          </p:nvPr>
        </p:nvSpPr>
        <p:spPr/>
        <p:txBody>
          <a:bodyPr/>
          <a:lstStyle/>
          <a:p>
            <a:pPr algn="l" rtl="0"/>
            <a:r>
              <a:rPr lang="en-GB" sz="2800" b="1" i="0" kern="1200" baseline="0" dirty="0">
                <a:solidFill>
                  <a:srgbClr val="435254"/>
                </a:solidFill>
                <a:latin typeface="Calibre" panose="020B0503030202060203" pitchFamily="34" charset="0"/>
              </a:rPr>
              <a:t>INVESTMENT MARKET SWEDEN</a:t>
            </a:r>
            <a:br>
              <a:rPr lang="en-GB" sz="2800" b="1" i="0" kern="1200" baseline="0" dirty="0">
                <a:solidFill>
                  <a:srgbClr val="435254"/>
                </a:solidFill>
                <a:latin typeface="Calibre" panose="020B0503030202060203" pitchFamily="34" charset="0"/>
              </a:rPr>
            </a:br>
            <a:endParaRPr lang="en-GB" dirty="0"/>
          </a:p>
        </p:txBody>
      </p:sp>
      <p:sp>
        <p:nvSpPr>
          <p:cNvPr id="11" name="object 3">
            <a:extLst>
              <a:ext uri="{FF2B5EF4-FFF2-40B4-BE49-F238E27FC236}">
                <a16:creationId xmlns:a16="http://schemas.microsoft.com/office/drawing/2014/main" id="{EF598270-1C15-4A7F-9340-0EA7CD3698DA}"/>
              </a:ext>
            </a:extLst>
          </p:cNvPr>
          <p:cNvSpPr txBox="1"/>
          <p:nvPr/>
        </p:nvSpPr>
        <p:spPr>
          <a:xfrm>
            <a:off x="507998" y="6303621"/>
            <a:ext cx="7548203" cy="152952"/>
          </a:xfrm>
          <a:prstGeom prst="rect">
            <a:avLst/>
          </a:prstGeom>
        </p:spPr>
        <p:txBody>
          <a:bodyPr vert="horz" wrap="square" lIns="0" tIns="2311" rIns="0" bIns="0" rtlCol="0" anchor="t">
            <a:spAutoFit/>
          </a:bodyPr>
          <a:lstStyle/>
          <a:p>
            <a:pPr marL="557939" marR="2540" indent="-551166" defTabSz="554478">
              <a:lnSpc>
                <a:spcPct val="105700"/>
              </a:lnSpc>
              <a:spcBef>
                <a:spcPts val="19"/>
              </a:spcBef>
              <a:defRPr/>
            </a:pPr>
            <a:r>
              <a:rPr lang="en-US" sz="1000" spc="3" dirty="0">
                <a:solidFill>
                  <a:srgbClr val="435254"/>
                </a:solidFill>
                <a:latin typeface="Calibre"/>
                <a:cs typeface="Calibre"/>
              </a:rPr>
              <a:t>CBRE Research, April 2024 </a:t>
            </a:r>
            <a:endParaRPr lang="en-US" sz="1051" dirty="0">
              <a:solidFill>
                <a:srgbClr val="435254"/>
              </a:solidFill>
              <a:latin typeface="Calibre" panose="020B0503030202060203" pitchFamily="34" charset="0"/>
              <a:cs typeface="Calibre"/>
            </a:endParaRPr>
          </a:p>
        </p:txBody>
      </p:sp>
      <p:graphicFrame>
        <p:nvGraphicFramePr>
          <p:cNvPr id="28" name="Chart Placeholder 27">
            <a:extLst>
              <a:ext uri="{FF2B5EF4-FFF2-40B4-BE49-F238E27FC236}">
                <a16:creationId xmlns:a16="http://schemas.microsoft.com/office/drawing/2014/main" id="{00000000-0008-0000-0D00-000022000000}"/>
              </a:ext>
            </a:extLst>
          </p:cNvPr>
          <p:cNvGraphicFramePr>
            <a:graphicFrameLocks noGrp="1"/>
          </p:cNvGraphicFramePr>
          <p:nvPr>
            <p:ph type="chart" sz="quarter" idx="17"/>
            <p:extLst>
              <p:ext uri="{D42A27DB-BD31-4B8C-83A1-F6EECF244321}">
                <p14:modId xmlns:p14="http://schemas.microsoft.com/office/powerpoint/2010/main" val="2337774941"/>
              </p:ext>
            </p:extLst>
          </p:nvPr>
        </p:nvGraphicFramePr>
        <p:xfrm>
          <a:off x="6096000" y="1600200"/>
          <a:ext cx="5535612" cy="449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Chart Placeholder 39">
            <a:extLst>
              <a:ext uri="{FF2B5EF4-FFF2-40B4-BE49-F238E27FC236}">
                <a16:creationId xmlns:a16="http://schemas.microsoft.com/office/drawing/2014/main" id="{00000000-0008-0000-0D00-000010000000}"/>
              </a:ext>
            </a:extLst>
          </p:cNvPr>
          <p:cNvGraphicFramePr>
            <a:graphicFrameLocks noGrp="1"/>
          </p:cNvGraphicFramePr>
          <p:nvPr>
            <p:ph type="chart" sz="quarter" idx="15"/>
            <p:extLst>
              <p:ext uri="{D42A27DB-BD31-4B8C-83A1-F6EECF244321}">
                <p14:modId xmlns:p14="http://schemas.microsoft.com/office/powerpoint/2010/main" val="346746419"/>
              </p:ext>
            </p:extLst>
          </p:nvPr>
        </p:nvGraphicFramePr>
        <p:xfrm>
          <a:off x="508000" y="1776970"/>
          <a:ext cx="5535613" cy="4495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2418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463DE87-B805-4D84-7140-86C17DE80311}"/>
              </a:ext>
            </a:extLst>
          </p:cNvPr>
          <p:cNvSpPr>
            <a:spLocks noGrp="1"/>
          </p:cNvSpPr>
          <p:nvPr>
            <p:ph type="body" sz="quarter" idx="16"/>
          </p:nvPr>
        </p:nvSpPr>
        <p:spPr/>
        <p:txBody>
          <a:bodyPr/>
          <a:lstStyle/>
          <a:p>
            <a:pPr marL="0" marR="0" lvl="0" indent="0" algn="ctr" defTabSz="455911" rtl="0" eaLnBrk="1" fontAlgn="auto" latinLnBrk="0" hangingPunct="1">
              <a:lnSpc>
                <a:spcPct val="100000"/>
              </a:lnSpc>
              <a:spcBef>
                <a:spcPts val="0"/>
              </a:spcBef>
              <a:spcAft>
                <a:spcPts val="0"/>
              </a:spcAft>
              <a:buClrTx/>
              <a:buSzTx/>
              <a:buFontTx/>
              <a:buNone/>
              <a:tabLst/>
              <a:defRPr sz="2100" b="0" i="0" u="none" strike="noStrike" kern="1200" spc="0" baseline="0">
                <a:solidFill>
                  <a:sysClr val="windowText" lastClr="000000">
                    <a:lumMod val="65000"/>
                    <a:lumOff val="35000"/>
                  </a:sysClr>
                </a:solidFill>
                <a:latin typeface="+mn-lt"/>
                <a:ea typeface="+mn-ea"/>
                <a:cs typeface="+mn-cs"/>
              </a:defRPr>
            </a:pPr>
            <a:r>
              <a:rPr lang="en-GB" sz="1600" cap="all" dirty="0">
                <a:solidFill>
                  <a:srgbClr val="435254"/>
                </a:solidFill>
                <a:latin typeface="Calibre" panose="020B0503030202060203" pitchFamily="34" charset="0"/>
                <a:cs typeface="Futura Md BT Medium"/>
              </a:rPr>
              <a:t>Prime Yields INDUSTRIAL AND LOGISTICS (%)</a:t>
            </a:r>
            <a:endParaRPr lang="sv-SE" dirty="0"/>
          </a:p>
        </p:txBody>
      </p:sp>
      <p:sp>
        <p:nvSpPr>
          <p:cNvPr id="5" name="Text Placeholder 7">
            <a:extLst>
              <a:ext uri="{FF2B5EF4-FFF2-40B4-BE49-F238E27FC236}">
                <a16:creationId xmlns:a16="http://schemas.microsoft.com/office/drawing/2014/main" id="{DF1A1B34-D11A-1B59-452E-B87D32695617}"/>
              </a:ext>
            </a:extLst>
          </p:cNvPr>
          <p:cNvSpPr>
            <a:spLocks noGrp="1"/>
          </p:cNvSpPr>
          <p:nvPr>
            <p:ph type="body" sz="quarter" idx="13"/>
          </p:nvPr>
        </p:nvSpPr>
        <p:spPr/>
        <p:txBody>
          <a:bodyPr/>
          <a:lstStyle/>
          <a:p>
            <a:pPr algn="ctr" rtl="0">
              <a:defRPr sz="1920" b="0" i="0" u="none" strike="noStrike" kern="1200" spc="0" baseline="0">
                <a:solidFill>
                  <a:srgbClr val="435254">
                    <a:lumMod val="65000"/>
                    <a:lumOff val="35000"/>
                  </a:srgbClr>
                </a:solidFill>
                <a:latin typeface="Futura Lt BT" panose="020B0402020204020303" pitchFamily="34" charset="0"/>
                <a:ea typeface="+mn-ea"/>
                <a:cs typeface="+mn-cs"/>
              </a:defRPr>
            </a:pPr>
            <a:endParaRPr lang="en-US" dirty="0">
              <a:solidFill>
                <a:srgbClr val="435254"/>
              </a:solidFill>
              <a:latin typeface="Calibre" panose="020B0503030202060203" pitchFamily="34" charset="0"/>
            </a:endParaRPr>
          </a:p>
          <a:p>
            <a:pPr algn="ctr" rtl="0">
              <a:defRPr sz="1920" b="0" i="0" u="none" strike="noStrike" kern="1200" spc="0" baseline="0">
                <a:solidFill>
                  <a:srgbClr val="435254">
                    <a:lumMod val="65000"/>
                    <a:lumOff val="35000"/>
                  </a:srgbClr>
                </a:solidFill>
                <a:latin typeface="Futura Lt BT" panose="020B0402020204020303" pitchFamily="34" charset="0"/>
                <a:ea typeface="+mn-ea"/>
                <a:cs typeface="+mn-cs"/>
              </a:defRPr>
            </a:pPr>
            <a:r>
              <a:rPr lang="en-US" sz="1600" baseline="0" dirty="0">
                <a:solidFill>
                  <a:srgbClr val="435254"/>
                </a:solidFill>
                <a:latin typeface="Calibre" panose="020B0503030202060203" pitchFamily="34" charset="0"/>
              </a:rPr>
              <a:t> PRIEM YIELD (%)</a:t>
            </a:r>
            <a:endParaRPr lang="en-US" sz="1600" dirty="0">
              <a:solidFill>
                <a:srgbClr val="435254"/>
              </a:solidFill>
              <a:latin typeface="Calibre" panose="020B0503030202060203" pitchFamily="34" charset="0"/>
            </a:endParaRPr>
          </a:p>
        </p:txBody>
      </p:sp>
      <p:sp>
        <p:nvSpPr>
          <p:cNvPr id="7" name="Title 6">
            <a:extLst>
              <a:ext uri="{FF2B5EF4-FFF2-40B4-BE49-F238E27FC236}">
                <a16:creationId xmlns:a16="http://schemas.microsoft.com/office/drawing/2014/main" id="{51E7DFC8-4914-42F6-ACE7-095C411FE883}"/>
              </a:ext>
            </a:extLst>
          </p:cNvPr>
          <p:cNvSpPr>
            <a:spLocks noGrp="1"/>
          </p:cNvSpPr>
          <p:nvPr>
            <p:ph type="title"/>
          </p:nvPr>
        </p:nvSpPr>
        <p:spPr/>
        <p:txBody>
          <a:bodyPr/>
          <a:lstStyle/>
          <a:p>
            <a:pPr algn="l" rtl="0"/>
            <a:r>
              <a:rPr lang="en-GB" sz="2800" b="1" i="0" kern="1200" baseline="0" dirty="0">
                <a:solidFill>
                  <a:srgbClr val="435254"/>
                </a:solidFill>
                <a:latin typeface="Calibre" panose="020B0503030202060203" pitchFamily="34" charset="0"/>
              </a:rPr>
              <a:t>INVESTMENT MARKET SWEDEN</a:t>
            </a:r>
            <a:br>
              <a:rPr lang="en-GB" sz="2800" b="1" i="0" kern="1200" baseline="0" dirty="0">
                <a:solidFill>
                  <a:srgbClr val="435254"/>
                </a:solidFill>
                <a:latin typeface="Calibre" panose="020B0503030202060203" pitchFamily="34" charset="0"/>
              </a:rPr>
            </a:br>
            <a:endParaRPr lang="en-GB" dirty="0"/>
          </a:p>
        </p:txBody>
      </p:sp>
      <p:sp>
        <p:nvSpPr>
          <p:cNvPr id="11" name="object 3">
            <a:extLst>
              <a:ext uri="{FF2B5EF4-FFF2-40B4-BE49-F238E27FC236}">
                <a16:creationId xmlns:a16="http://schemas.microsoft.com/office/drawing/2014/main" id="{EF598270-1C15-4A7F-9340-0EA7CD3698DA}"/>
              </a:ext>
            </a:extLst>
          </p:cNvPr>
          <p:cNvSpPr txBox="1"/>
          <p:nvPr/>
        </p:nvSpPr>
        <p:spPr>
          <a:xfrm>
            <a:off x="507998" y="6303621"/>
            <a:ext cx="7548203" cy="152952"/>
          </a:xfrm>
          <a:prstGeom prst="rect">
            <a:avLst/>
          </a:prstGeom>
        </p:spPr>
        <p:txBody>
          <a:bodyPr vert="horz" wrap="square" lIns="0" tIns="2311" rIns="0" bIns="0" rtlCol="0" anchor="t">
            <a:spAutoFit/>
          </a:bodyPr>
          <a:lstStyle/>
          <a:p>
            <a:pPr marL="557939" marR="2540" indent="-551166" defTabSz="554478">
              <a:lnSpc>
                <a:spcPct val="105700"/>
              </a:lnSpc>
              <a:spcBef>
                <a:spcPts val="19"/>
              </a:spcBef>
              <a:defRPr/>
            </a:pPr>
            <a:r>
              <a:rPr lang="en-US" sz="1000" spc="3" dirty="0">
                <a:solidFill>
                  <a:srgbClr val="435254"/>
                </a:solidFill>
                <a:latin typeface="Calibre"/>
                <a:cs typeface="Calibre"/>
              </a:rPr>
              <a:t>CBRE Research, April 2024 </a:t>
            </a:r>
            <a:endParaRPr lang="en-US" sz="1051" dirty="0">
              <a:solidFill>
                <a:srgbClr val="435254"/>
              </a:solidFill>
              <a:latin typeface="Calibre" panose="020B0503030202060203" pitchFamily="34" charset="0"/>
              <a:cs typeface="Calibre"/>
            </a:endParaRPr>
          </a:p>
        </p:txBody>
      </p:sp>
      <p:graphicFrame>
        <p:nvGraphicFramePr>
          <p:cNvPr id="4" name="Chart Placeholder 3">
            <a:extLst>
              <a:ext uri="{FF2B5EF4-FFF2-40B4-BE49-F238E27FC236}">
                <a16:creationId xmlns:a16="http://schemas.microsoft.com/office/drawing/2014/main" id="{15CFC151-AEB3-FAB8-54A7-F0643C75D960}"/>
              </a:ext>
            </a:extLst>
          </p:cNvPr>
          <p:cNvGraphicFramePr>
            <a:graphicFrameLocks noGrp="1"/>
          </p:cNvGraphicFramePr>
          <p:nvPr>
            <p:ph type="chart" sz="quarter" idx="17"/>
          </p:nvPr>
        </p:nvGraphicFramePr>
        <p:xfrm>
          <a:off x="6148388" y="1600200"/>
          <a:ext cx="5535612" cy="449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Placeholder 14">
            <a:extLst>
              <a:ext uri="{FF2B5EF4-FFF2-40B4-BE49-F238E27FC236}">
                <a16:creationId xmlns:a16="http://schemas.microsoft.com/office/drawing/2014/main" id="{C7916D17-9F26-3AE9-594A-EB008DFF9330}"/>
              </a:ext>
            </a:extLst>
          </p:cNvPr>
          <p:cNvGraphicFramePr>
            <a:graphicFrameLocks noGrp="1"/>
          </p:cNvGraphicFramePr>
          <p:nvPr>
            <p:ph type="chart" sz="quarter" idx="15"/>
            <p:extLst>
              <p:ext uri="{D42A27DB-BD31-4B8C-83A1-F6EECF244321}">
                <p14:modId xmlns:p14="http://schemas.microsoft.com/office/powerpoint/2010/main" val="1483747821"/>
              </p:ext>
            </p:extLst>
          </p:nvPr>
        </p:nvGraphicFramePr>
        <p:xfrm>
          <a:off x="508000" y="1600200"/>
          <a:ext cx="5535613" cy="4495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008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E7DFC8-4914-42F6-ACE7-095C411FE883}"/>
              </a:ext>
            </a:extLst>
          </p:cNvPr>
          <p:cNvSpPr>
            <a:spLocks noGrp="1"/>
          </p:cNvSpPr>
          <p:nvPr>
            <p:ph type="title"/>
          </p:nvPr>
        </p:nvSpPr>
        <p:spPr>
          <a:xfrm>
            <a:off x="511177" y="1601788"/>
            <a:ext cx="2539935" cy="2290704"/>
          </a:xfrm>
        </p:spPr>
        <p:txBody>
          <a:bodyPr/>
          <a:lstStyle/>
          <a:p>
            <a:r>
              <a:rPr lang="da-DK" dirty="0"/>
              <a:t>Interest margin looks to start to stabilize as a volatile interest rate stabilize</a:t>
            </a:r>
            <a:endParaRPr lang="en-GB" dirty="0"/>
          </a:p>
        </p:txBody>
      </p:sp>
      <p:sp>
        <p:nvSpPr>
          <p:cNvPr id="9" name="Text Placeholder 8">
            <a:extLst>
              <a:ext uri="{FF2B5EF4-FFF2-40B4-BE49-F238E27FC236}">
                <a16:creationId xmlns:a16="http://schemas.microsoft.com/office/drawing/2014/main" id="{0E025A55-25CB-4007-B361-E3E4412B595F}"/>
              </a:ext>
            </a:extLst>
          </p:cNvPr>
          <p:cNvSpPr>
            <a:spLocks noGrp="1"/>
          </p:cNvSpPr>
          <p:nvPr>
            <p:ph type="body" sz="quarter" idx="12"/>
          </p:nvPr>
        </p:nvSpPr>
        <p:spPr>
          <a:xfrm>
            <a:off x="3279776" y="652302"/>
            <a:ext cx="7818529" cy="519113"/>
          </a:xfrm>
        </p:spPr>
        <p:txBody>
          <a:bodyPr/>
          <a:lstStyle/>
          <a:p>
            <a:pPr lvl="1" algn="l" defTabSz="914377">
              <a:spcBef>
                <a:spcPts val="0"/>
              </a:spcBef>
              <a:spcAft>
                <a:spcPts val="600"/>
              </a:spcAft>
              <a:defRPr/>
            </a:pPr>
            <a:r>
              <a:rPr lang="da-DK" sz="1600" dirty="0">
                <a:solidFill>
                  <a:srgbClr val="425254"/>
                </a:solidFill>
                <a:latin typeface="Calibre Semibold" panose="020B0703030202060203" pitchFamily="34" charset="0"/>
              </a:rPr>
              <a:t>Logistics &amp; Industrial prime yield vs 10-year government bond </a:t>
            </a:r>
          </a:p>
        </p:txBody>
      </p:sp>
      <p:sp>
        <p:nvSpPr>
          <p:cNvPr id="11" name="object 3">
            <a:extLst>
              <a:ext uri="{FF2B5EF4-FFF2-40B4-BE49-F238E27FC236}">
                <a16:creationId xmlns:a16="http://schemas.microsoft.com/office/drawing/2014/main" id="{EF598270-1C15-4A7F-9340-0EA7CD3698DA}"/>
              </a:ext>
            </a:extLst>
          </p:cNvPr>
          <p:cNvSpPr txBox="1"/>
          <p:nvPr/>
        </p:nvSpPr>
        <p:spPr>
          <a:xfrm>
            <a:off x="3431457" y="6237768"/>
            <a:ext cx="7548203" cy="152952"/>
          </a:xfrm>
          <a:prstGeom prst="rect">
            <a:avLst/>
          </a:prstGeom>
        </p:spPr>
        <p:txBody>
          <a:bodyPr vert="horz" wrap="square" lIns="0" tIns="2311" rIns="0" bIns="0" rtlCol="0" anchor="t">
            <a:spAutoFit/>
          </a:bodyPr>
          <a:lstStyle/>
          <a:p>
            <a:pPr marL="557939" marR="2540" indent="-551166" defTabSz="554478">
              <a:lnSpc>
                <a:spcPct val="105700"/>
              </a:lnSpc>
              <a:spcBef>
                <a:spcPts val="19"/>
              </a:spcBef>
              <a:defRPr/>
            </a:pPr>
            <a:r>
              <a:rPr lang="en-US" sz="1000" spc="3" dirty="0">
                <a:solidFill>
                  <a:srgbClr val="435254"/>
                </a:solidFill>
                <a:latin typeface="Calibre"/>
                <a:cs typeface="Calibre"/>
              </a:rPr>
              <a:t>CBRE Research, April 2024 </a:t>
            </a:r>
            <a:endParaRPr lang="en-US" sz="1051" dirty="0">
              <a:solidFill>
                <a:srgbClr val="435254"/>
              </a:solidFill>
              <a:latin typeface="Calibre" panose="020B0503030202060203" pitchFamily="34" charset="0"/>
              <a:cs typeface="Calibre"/>
            </a:endParaRPr>
          </a:p>
        </p:txBody>
      </p:sp>
      <p:sp>
        <p:nvSpPr>
          <p:cNvPr id="5" name="Text Placeholder 7">
            <a:extLst>
              <a:ext uri="{FF2B5EF4-FFF2-40B4-BE49-F238E27FC236}">
                <a16:creationId xmlns:a16="http://schemas.microsoft.com/office/drawing/2014/main" id="{DF1A1B34-D11A-1B59-452E-B87D32695617}"/>
              </a:ext>
            </a:extLst>
          </p:cNvPr>
          <p:cNvSpPr>
            <a:spLocks noGrp="1"/>
          </p:cNvSpPr>
          <p:nvPr>
            <p:ph type="body" sz="quarter" idx="43"/>
          </p:nvPr>
        </p:nvSpPr>
        <p:spPr>
          <a:xfrm>
            <a:off x="1536701" y="957805"/>
            <a:ext cx="1936751" cy="182683"/>
          </a:xfrm>
        </p:spPr>
        <p:txBody>
          <a:bodyPr/>
          <a:lstStyle/>
          <a:p>
            <a:r>
              <a:rPr lang="en-GB"/>
              <a:t>INVESTMENT</a:t>
            </a:r>
          </a:p>
        </p:txBody>
      </p:sp>
      <p:cxnSp>
        <p:nvCxnSpPr>
          <p:cNvPr id="2" name="Straight Connector 1">
            <a:extLst>
              <a:ext uri="{FF2B5EF4-FFF2-40B4-BE49-F238E27FC236}">
                <a16:creationId xmlns:a16="http://schemas.microsoft.com/office/drawing/2014/main" id="{921A4752-59B0-9926-B070-798D3595BF07}"/>
              </a:ext>
            </a:extLst>
          </p:cNvPr>
          <p:cNvCxnSpPr>
            <a:cxnSpLocks/>
          </p:cNvCxnSpPr>
          <p:nvPr/>
        </p:nvCxnSpPr>
        <p:spPr>
          <a:xfrm>
            <a:off x="3067050" y="523875"/>
            <a:ext cx="0" cy="5678963"/>
          </a:xfrm>
          <a:prstGeom prst="line">
            <a:avLst/>
          </a:prstGeom>
          <a:ln w="38100">
            <a:solidFill>
              <a:srgbClr val="17E88F"/>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6" name="Content Placeholder 15">
            <a:extLst>
              <a:ext uri="{FF2B5EF4-FFF2-40B4-BE49-F238E27FC236}">
                <a16:creationId xmlns:a16="http://schemas.microsoft.com/office/drawing/2014/main" id="{020CACF8-8973-24C3-B434-81CFD0424BC4}"/>
              </a:ext>
            </a:extLst>
          </p:cNvPr>
          <p:cNvGraphicFramePr>
            <a:graphicFrameLocks noGrp="1"/>
          </p:cNvGraphicFramePr>
          <p:nvPr>
            <p:ph sz="quarter" idx="37"/>
          </p:nvPr>
        </p:nvGraphicFramePr>
        <p:xfrm>
          <a:off x="3584575" y="1617663"/>
          <a:ext cx="8094663" cy="42592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23730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ONE_MU_TITLE 1" val="Top=19.87504|Left=19.87496|Width=918.1249|Height=53.62496"/>
</p:tagLst>
</file>

<file path=ppt/tags/tag2.xml><?xml version="1.0" encoding="utf-8"?>
<p:tagLst xmlns:a="http://schemas.openxmlformats.org/drawingml/2006/main" xmlns:r="http://schemas.openxmlformats.org/officeDocument/2006/relationships" xmlns:p="http://schemas.openxmlformats.org/presentationml/2006/main">
  <p:tag name="MONE_MU_CONTENT PLACEHOLDER 5" val="Top=138|Left=19.87504|Width=454.125|Height=328.4999"/>
</p:tagLst>
</file>

<file path=ppt/tags/tag3.xml><?xml version="1.0" encoding="utf-8"?>
<p:tagLst xmlns:a="http://schemas.openxmlformats.org/drawingml/2006/main" xmlns:r="http://schemas.openxmlformats.org/officeDocument/2006/relationships" xmlns:p="http://schemas.openxmlformats.org/presentationml/2006/main">
  <p:tag name="MONE_MU_CONTENT PLACEHOLDER 5" val="Top=138|Left=486.0002|Width=454.125|Height=328.4999"/>
</p:tagLst>
</file>

<file path=ppt/tags/tag4.xml><?xml version="1.0" encoding="utf-8"?>
<p:tagLst xmlns:a="http://schemas.openxmlformats.org/drawingml/2006/main" xmlns:r="http://schemas.openxmlformats.org/officeDocument/2006/relationships" xmlns:p="http://schemas.openxmlformats.org/presentationml/2006/main">
  <p:tag name="MONE_MU_SLIDE NUMBER PLACEHOLDER 7" val="Top=509.25|Left=19.62504|Width=284.9999|Height=9.75"/>
</p:tagLst>
</file>

<file path=ppt/theme/theme1.xml><?xml version="1.0" encoding="utf-8"?>
<a:theme xmlns:a="http://schemas.openxmlformats.org/drawingml/2006/main" name="GWS Emerald Master 20211104">
  <a:themeElements>
    <a:clrScheme name="CBRE Emerald">
      <a:dk1>
        <a:srgbClr val="435254"/>
      </a:dk1>
      <a:lt1>
        <a:srgbClr val="FFFFFF"/>
      </a:lt1>
      <a:dk2>
        <a:srgbClr val="DBD99A"/>
      </a:dk2>
      <a:lt2>
        <a:srgbClr val="80BBAD"/>
      </a:lt2>
      <a:accent1>
        <a:srgbClr val="1F3765"/>
      </a:accent1>
      <a:accent2>
        <a:srgbClr val="3E7CA6"/>
      </a:accent2>
      <a:accent3>
        <a:srgbClr val="CAD1D3"/>
      </a:accent3>
      <a:accent4>
        <a:srgbClr val="96B3B6"/>
      </a:accent4>
      <a:accent5>
        <a:srgbClr val="7F8481"/>
      </a:accent5>
      <a:accent6>
        <a:srgbClr val="003F2D"/>
      </a:accent6>
      <a:hlink>
        <a:srgbClr val="538184"/>
      </a:hlink>
      <a:folHlink>
        <a:srgbClr val="538184"/>
      </a:folHlink>
    </a:clrScheme>
    <a:fontScheme name="CBRE">
      <a:majorFont>
        <a:latin typeface="Financier Display"/>
        <a:ea typeface=""/>
        <a:cs typeface=""/>
      </a:majorFont>
      <a:minorFont>
        <a:latin typeface="Calibr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2700">
          <a:noFill/>
        </a:ln>
      </a:spPr>
      <a:bodyPr lIns="45720" tIns="0" rIns="45720" bIns="0" rtlCol="0" anchor="ctr"/>
      <a:lstStyle>
        <a:defPPr algn="ctr">
          <a:spcAft>
            <a:spcPts val="300"/>
          </a:spcAft>
          <a:defRPr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smtClean="0"/>
        </a:defPPr>
      </a:lstStyle>
    </a:txDef>
  </a:objectDefaults>
  <a:extraClrSchemeLst/>
  <a:custClrLst>
    <a:custClr name="Celadon (Data Viz 1)">
      <a:srgbClr val="80BBAD"/>
    </a:custClr>
    <a:custClr name="Dark Grey (Data Viz 2)">
      <a:srgbClr val="435254"/>
    </a:custClr>
    <a:custClr name="Accent Green (Data Viz 3)">
      <a:srgbClr val="17E88F"/>
    </a:custClr>
    <a:custClr name="Wheat (Data Viz 4)">
      <a:srgbClr val="DBD99A"/>
    </a:custClr>
    <a:custClr name="Data Orange (Data Viz 5)">
      <a:srgbClr val="D2785A"/>
    </a:custClr>
    <a:custClr name="Data Purple (Data Viz 6)">
      <a:srgbClr val="885073"/>
    </a:custClr>
    <a:custClr name="Data Lt. Purple (Data Viz 7)">
      <a:srgbClr val="A388BF"/>
    </a:custClr>
    <a:custClr name="Data Blue (Data Viz 8)">
      <a:srgbClr val="1F3765"/>
    </a:custClr>
    <a:custClr name="Data Lt. Blue (Data Viz 9)">
      <a:srgbClr val="3E7CA6"/>
    </a:custClr>
    <a:custClr name="Light Grey (Data Viz 10)">
      <a:srgbClr val="CAD1D3"/>
    </a:custClr>
    <a:custClr name="Negative Value Red">
      <a:srgbClr val="AD2A2A"/>
    </a:custClr>
    <a:custClr name="DataViz Background (20% Lt. Grey)">
      <a:srgbClr val="F6F6F6"/>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Primary Green (Primary)">
      <a:srgbClr val="003F2D"/>
    </a:custClr>
    <a:custClr name="Accent Green (Primary)">
      <a:srgbClr val="17E88F"/>
    </a:custClr>
    <a:custClr name="Dark Green (Primary)">
      <a:srgbClr val="012A2D"/>
    </a:custClr>
    <a:custClr name="Dark Grey (Primary)">
      <a:srgbClr val="435254"/>
    </a:custClr>
    <a:custClr name="Light Grey (Primary)">
      <a:srgbClr val="CAD1D3"/>
    </a:custClr>
    <a:custClr name="Midnight (Secondary)">
      <a:srgbClr val="032842"/>
    </a:custClr>
    <a:custClr name="Sage (Secondary)">
      <a:srgbClr val="538184"/>
    </a:custClr>
    <a:custClr name="Celadon (Secondary)">
      <a:srgbClr val="80BBAD"/>
    </a:custClr>
    <a:custClr name="Wheat (Secondary)">
      <a:srgbClr val="DBD99A"/>
    </a:custClr>
    <a:custClr name="Cement (Secondary)">
      <a:srgbClr val="7F8480"/>
    </a:custClr>
    <a:custClr name=" ">
      <a:srgbClr val="FFFFFF"/>
    </a:custClr>
    <a:custClr name=" ">
      <a:srgbClr val="FFFFFF"/>
    </a:custClr>
    <a:custClr name=" ">
      <a:srgbClr val="FFFFFF"/>
    </a:custClr>
    <a:custClr name=" ">
      <a:srgbClr val="FFFFFF"/>
    </a:custClr>
    <a:custClr name=" ">
      <a:srgbClr val="FFFFFF"/>
    </a:custClr>
    <a:custClr name="Midnight Tint (Secondary)">
      <a:srgbClr val="778F9C"/>
    </a:custClr>
    <a:custClr name="Sage Tint (Secondary)">
      <a:srgbClr val="96B3B6"/>
    </a:custClr>
    <a:custClr name="Celadon Tint (Secondary)">
      <a:srgbClr val="C0D4CB"/>
    </a:custClr>
    <a:custClr name="Wheat Tint (Secondary)">
      <a:srgbClr val="EFECD2"/>
    </a:custClr>
    <a:custClr name="Cement Tint (Secondary)">
      <a:srgbClr val="CBCDCB"/>
    </a:custClr>
  </a:custClrLst>
  <a:extLst>
    <a:ext uri="{05A4C25C-085E-4340-85A3-A5531E510DB2}">
      <thm15:themeFamily xmlns:thm15="http://schemas.microsoft.com/office/thememl/2012/main" name="CBRE Emerald 16x9 ALL Template (UK English) - v20220422.potx" id="{F5D869AE-DD45-47EE-84D7-67A24F951DC2}" vid="{68F88F46-2088-41BE-A536-AF2754DDDA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57">
    <a:dk1>
      <a:srgbClr val="425254"/>
    </a:dk1>
    <a:lt1>
      <a:srgbClr val="FFFFFF"/>
    </a:lt1>
    <a:dk2>
      <a:srgbClr val="DCD99A"/>
    </a:dk2>
    <a:lt2>
      <a:srgbClr val="7FBBAD"/>
    </a:lt2>
    <a:accent1>
      <a:srgbClr val="1F3765"/>
    </a:accent1>
    <a:accent2>
      <a:srgbClr val="3E7DA6"/>
    </a:accent2>
    <a:accent3>
      <a:srgbClr val="CAD1D3"/>
    </a:accent3>
    <a:accent4>
      <a:srgbClr val="96B3B6"/>
    </a:accent4>
    <a:accent5>
      <a:srgbClr val="7F8481"/>
    </a:accent5>
    <a:accent6>
      <a:srgbClr val="003D30"/>
    </a:accent6>
    <a:hlink>
      <a:srgbClr val="80BBAD"/>
    </a:hlink>
    <a:folHlink>
      <a:srgbClr val="D1D1D3"/>
    </a:folHlink>
  </a:clrScheme>
  <a:fontScheme name="CBRE">
    <a:majorFont>
      <a:latin typeface="Financier Display"/>
      <a:ea typeface=""/>
      <a:cs typeface=""/>
    </a:majorFont>
    <a:minorFont>
      <a:latin typeface="Calibr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BRE Emerald">
    <a:dk1>
      <a:srgbClr val="435254"/>
    </a:dk1>
    <a:lt1>
      <a:srgbClr val="FFFFFF"/>
    </a:lt1>
    <a:dk2>
      <a:srgbClr val="DBD99A"/>
    </a:dk2>
    <a:lt2>
      <a:srgbClr val="80BBAD"/>
    </a:lt2>
    <a:accent1>
      <a:srgbClr val="1F3765"/>
    </a:accent1>
    <a:accent2>
      <a:srgbClr val="3E7CA6"/>
    </a:accent2>
    <a:accent3>
      <a:srgbClr val="CAD1D3"/>
    </a:accent3>
    <a:accent4>
      <a:srgbClr val="96B3B6"/>
    </a:accent4>
    <a:accent5>
      <a:srgbClr val="7F8481"/>
    </a:accent5>
    <a:accent6>
      <a:srgbClr val="003F2D"/>
    </a:accent6>
    <a:hlink>
      <a:srgbClr val="538184"/>
    </a:hlink>
    <a:folHlink>
      <a:srgbClr val="538184"/>
    </a:folHlink>
  </a:clrScheme>
</a:themeOverride>
</file>

<file path=ppt/theme/themeOverride5.xml><?xml version="1.0" encoding="utf-8"?>
<a:themeOverride xmlns:a="http://schemas.openxmlformats.org/drawingml/2006/main">
  <a:clrScheme name="CBRE Emerald">
    <a:dk1>
      <a:srgbClr val="435254"/>
    </a:dk1>
    <a:lt1>
      <a:srgbClr val="FFFFFF"/>
    </a:lt1>
    <a:dk2>
      <a:srgbClr val="DBD99A"/>
    </a:dk2>
    <a:lt2>
      <a:srgbClr val="80BBAD"/>
    </a:lt2>
    <a:accent1>
      <a:srgbClr val="1F3765"/>
    </a:accent1>
    <a:accent2>
      <a:srgbClr val="3E7CA6"/>
    </a:accent2>
    <a:accent3>
      <a:srgbClr val="CAD1D3"/>
    </a:accent3>
    <a:accent4>
      <a:srgbClr val="96B3B6"/>
    </a:accent4>
    <a:accent5>
      <a:srgbClr val="7F8481"/>
    </a:accent5>
    <a:accent6>
      <a:srgbClr val="003F2D"/>
    </a:accent6>
    <a:hlink>
      <a:srgbClr val="538184"/>
    </a:hlink>
    <a:folHlink>
      <a:srgbClr val="53818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cc60ba-607d-4884-8a78-b50996670af0" xsi:nil="true"/>
    <lcf76f155ced4ddcb4097134ff3c332f xmlns="e83dfd4a-d210-466e-aa07-44bf06fdc40d">
      <Terms xmlns="http://schemas.microsoft.com/office/infopath/2007/PartnerControls"/>
    </lcf76f155ced4ddcb4097134ff3c332f>
    <SharedWithUsers xmlns="f5cc60ba-607d-4884-8a78-b50996670af0">
      <UserInfo>
        <DisplayName>Ek, Henrik @ Stockholm</DisplayName>
        <AccountId>34</AccountId>
        <AccountType/>
      </UserInfo>
      <UserInfo>
        <DisplayName>Wingborg, Staffan @ Stockholm</DisplayName>
        <AccountId>249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597048A1FEFC4EB1E427A3EF0095E6" ma:contentTypeVersion="18" ma:contentTypeDescription="Een nieuw document maken." ma:contentTypeScope="" ma:versionID="e2b59fea0ae55561bf8e4f2e69d34441">
  <xsd:schema xmlns:xsd="http://www.w3.org/2001/XMLSchema" xmlns:xs="http://www.w3.org/2001/XMLSchema" xmlns:p="http://schemas.microsoft.com/office/2006/metadata/properties" xmlns:ns2="e83dfd4a-d210-466e-aa07-44bf06fdc40d" xmlns:ns3="f5cc60ba-607d-4884-8a78-b50996670af0" targetNamespace="http://schemas.microsoft.com/office/2006/metadata/properties" ma:root="true" ma:fieldsID="08713ab3fa807c698fae8f24282c5074" ns2:_="" ns3:_="">
    <xsd:import namespace="e83dfd4a-d210-466e-aa07-44bf06fdc40d"/>
    <xsd:import namespace="f5cc60ba-607d-4884-8a78-b50996670a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dfd4a-d210-466e-aa07-44bf06fdc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3c2f357-e850-474e-a9c6-1ddebe3e13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cc60ba-607d-4884-8a78-b50996670af0"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abe18d7-40f8-423c-b9f1-37a456f2ced2}" ma:internalName="TaxCatchAll" ma:showField="CatchAllData" ma:web="f5cc60ba-607d-4884-8a78-b50996670a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A87E25-6B6B-407F-8964-E1AA01253388}">
  <ds:schemaRefs>
    <ds:schemaRef ds:uri="9f21a7ba-fa68-4556-9cfa-18c48db98377"/>
    <ds:schemaRef ds:uri="ef659f4a-4e17-47d6-ab5b-106181f94c7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9F32667-1298-4C2D-B50A-D63458841D46}">
  <ds:schemaRefs>
    <ds:schemaRef ds:uri="http://schemas.microsoft.com/sharepoint/v3/contenttype/forms"/>
  </ds:schemaRefs>
</ds:datastoreItem>
</file>

<file path=customXml/itemProps3.xml><?xml version="1.0" encoding="utf-8"?>
<ds:datastoreItem xmlns:ds="http://schemas.openxmlformats.org/officeDocument/2006/customXml" ds:itemID="{989501F0-65E4-4667-ACB2-92BFF5A23F21}"/>
</file>

<file path=docMetadata/LabelInfo.xml><?xml version="1.0" encoding="utf-8"?>
<clbl:labelList xmlns:clbl="http://schemas.microsoft.com/office/2020/mipLabelMetadata">
  <clbl:label id="{0159e9d0-09a0-4edf-96ba-a3deea363c28}" enabled="0" method="" siteId="{0159e9d0-09a0-4edf-96ba-a3deea363c28}" removed="1"/>
</clbl:labelList>
</file>

<file path=docProps/app.xml><?xml version="1.0" encoding="utf-8"?>
<Properties xmlns="http://schemas.openxmlformats.org/officeDocument/2006/extended-properties" xmlns:vt="http://schemas.openxmlformats.org/officeDocument/2006/docPropsVTypes">
  <Template/>
  <TotalTime>2355</TotalTime>
  <Words>954</Words>
  <Application>Microsoft Office PowerPoint</Application>
  <PresentationFormat>Widescreen</PresentationFormat>
  <Paragraphs>253</Paragraphs>
  <Slides>30</Slides>
  <Notes>13</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30</vt:i4>
      </vt:variant>
    </vt:vector>
  </HeadingPairs>
  <TitlesOfParts>
    <vt:vector size="51" baseType="lpstr">
      <vt:lpstr>Aptos</vt:lpstr>
      <vt:lpstr>Aptos Display</vt:lpstr>
      <vt:lpstr>Arial</vt:lpstr>
      <vt:lpstr>Arial Narrow</vt:lpstr>
      <vt:lpstr>Barlow Condensed</vt:lpstr>
      <vt:lpstr>Calibre</vt:lpstr>
      <vt:lpstr>Calibre Bold</vt:lpstr>
      <vt:lpstr>Calibre Light</vt:lpstr>
      <vt:lpstr>Calibre Medium</vt:lpstr>
      <vt:lpstr>Calibre Regular</vt:lpstr>
      <vt:lpstr>Calibre Semibold</vt:lpstr>
      <vt:lpstr>Calibre-Light</vt:lpstr>
      <vt:lpstr>Calibre-Semibold</vt:lpstr>
      <vt:lpstr>Calibri</vt:lpstr>
      <vt:lpstr>Financier Display</vt:lpstr>
      <vt:lpstr>Financier Display Medium</vt:lpstr>
      <vt:lpstr>Financier Display Semibold</vt:lpstr>
      <vt:lpstr>Space Mono</vt:lpstr>
      <vt:lpstr>System Font Regular</vt:lpstr>
      <vt:lpstr>GWS Emerald Master 20211104</vt:lpstr>
      <vt:lpstr>Office Theme</vt:lpstr>
      <vt:lpstr>  2024 I&amp;L - market Self storage</vt:lpstr>
      <vt:lpstr>Global Overview</vt:lpstr>
      <vt:lpstr>PowerPoint Presentation</vt:lpstr>
      <vt:lpstr>Agenda</vt:lpstr>
      <vt:lpstr>Sweden Industrial and Logistics</vt:lpstr>
      <vt:lpstr>Swedish economy expecting positive GDP growth in 2025-2026</vt:lpstr>
      <vt:lpstr>INVESTMENT MARKET SWEDEN </vt:lpstr>
      <vt:lpstr>INVESTMENT MARKET SWEDEN </vt:lpstr>
      <vt:lpstr>Interest margin looks to start to stabilize as a volatile interest rate stabilize</vt:lpstr>
      <vt:lpstr>Interest margin looks to start to stabilize as a volatile interest rate stabilize</vt:lpstr>
      <vt:lpstr>Industry Awareness</vt:lpstr>
      <vt:lpstr>Sweden has the 2nd highest industry awareness </vt:lpstr>
      <vt:lpstr>PowerPoint Presentation</vt:lpstr>
      <vt:lpstr>PowerPoint Presentation</vt:lpstr>
      <vt:lpstr>PowerPoint Presentation</vt:lpstr>
      <vt:lpstr>PowerPoint Presentation</vt:lpstr>
      <vt:lpstr>PowerPoint Presentation</vt:lpstr>
      <vt:lpstr>PowerPoint Presentation</vt:lpstr>
      <vt:lpstr>Industry Performance</vt:lpstr>
      <vt:lpstr>PowerPoint Presentation</vt:lpstr>
      <vt:lpstr>Return per sqm (ex vat)</vt:lpstr>
      <vt:lpstr>Self-Storage  International Perspective</vt:lpstr>
      <vt:lpstr>European Self Storage Transaction Volumes</vt:lpstr>
      <vt:lpstr>Buyer Universe </vt:lpstr>
      <vt:lpstr>Market Trends and Investment Drivers</vt:lpstr>
      <vt:lpstr>Market Trends and Investment Drivers</vt:lpstr>
      <vt:lpstr>PowerPoint Presentation</vt:lpstr>
      <vt:lpstr>PowerPoint Presentation</vt:lpstr>
      <vt:lpstr>Valuation Approach</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 Lorem ipsum dolor  sit amet</dc:title>
  <dc:creator>Wingborg, Staffan @ Stockholm</dc:creator>
  <cp:lastModifiedBy>Paola Barraza</cp:lastModifiedBy>
  <cp:revision>17</cp:revision>
  <dcterms:created xsi:type="dcterms:W3CDTF">2023-11-23T09:23:30Z</dcterms:created>
  <dcterms:modified xsi:type="dcterms:W3CDTF">2024-05-22T13:42:18Z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0x0101005129EC43137C42449B22D11BF3F0083C</vt:lpwstr>
  </property>
  <property fmtid="{D5CDD505-2E9C-101B-9397-08002B2CF9AE}" pid="3" name="MediaServiceImageTags">
    <vt:lpwstr/>
  </property>
</Properties>
</file>