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Arimo"/>
      <p:regular r:id="rId28"/>
      <p:bold r:id="rId29"/>
      <p:italic r:id="rId30"/>
      <p:boldItalic r:id="rId31"/>
    </p:embeddedFont>
    <p:embeddedFont>
      <p:font typeface="Open Sans ExtraBold"/>
      <p:bold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customXml" Target="../customXml/item2.xml"/><Relationship Id="rId21" Type="http://schemas.openxmlformats.org/officeDocument/2006/relationships/slide" Target="slides/slide15.xml"/><Relationship Id="rId34" Type="http://schemas.openxmlformats.org/officeDocument/2006/relationships/font" Target="fonts/OpenSans-regular.fntdata"/><Relationship Id="rId25" Type="http://schemas.openxmlformats.org/officeDocument/2006/relationships/slide" Target="slides/slide19.xml"/><Relationship Id="rId7" Type="http://schemas.openxmlformats.org/officeDocument/2006/relationships/slide" Target="slides/slide1.xml"/><Relationship Id="rId33" Type="http://schemas.openxmlformats.org/officeDocument/2006/relationships/font" Target="fonts/OpenSansExtraBold-boldItalic.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customXml" Target="../customXml/item1.xml"/><Relationship Id="rId20" Type="http://schemas.openxmlformats.org/officeDocument/2006/relationships/slide" Target="slides/slide14.xml"/><Relationship Id="rId2" Type="http://schemas.openxmlformats.org/officeDocument/2006/relationships/viewProps" Target="viewProps.xml"/><Relationship Id="rId29" Type="http://schemas.openxmlformats.org/officeDocument/2006/relationships/font" Target="fonts/Arimo-bold.fntdata"/><Relationship Id="rId16" Type="http://schemas.openxmlformats.org/officeDocument/2006/relationships/slide" Target="slides/slide10.xml"/><Relationship Id="rId24" Type="http://schemas.openxmlformats.org/officeDocument/2006/relationships/slide" Target="slides/slide18.xml"/><Relationship Id="rId1" Type="http://schemas.openxmlformats.org/officeDocument/2006/relationships/theme" Target="theme/theme2.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OpenSansExtraBold-bold.fntdata"/><Relationship Id="rId37" Type="http://schemas.openxmlformats.org/officeDocument/2006/relationships/font" Target="fonts/OpenSans-boldItalic.fntdata"/><Relationship Id="rId40" Type="http://schemas.openxmlformats.org/officeDocument/2006/relationships/customXml" Target="../customXml/item3.xml"/><Relationship Id="rId23" Type="http://schemas.openxmlformats.org/officeDocument/2006/relationships/slide" Target="slides/slide17.xml"/><Relationship Id="rId28" Type="http://schemas.openxmlformats.org/officeDocument/2006/relationships/font" Target="fonts/Arimo-regular.fntdata"/><Relationship Id="rId5" Type="http://schemas.openxmlformats.org/officeDocument/2006/relationships/slideMaster" Target="slideMasters/slideMaster2.xml"/><Relationship Id="rId15" Type="http://schemas.openxmlformats.org/officeDocument/2006/relationships/slide" Target="slides/slide9.xml"/><Relationship Id="rId36" Type="http://schemas.openxmlformats.org/officeDocument/2006/relationships/font" Target="fonts/OpenSans-italic.fntdata"/><Relationship Id="rId31" Type="http://schemas.openxmlformats.org/officeDocument/2006/relationships/font" Target="fonts/Arimo-boldItalic.fntdata"/><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font" Target="fonts/Arimo-italic.fntdata"/><Relationship Id="rId35" Type="http://schemas.openxmlformats.org/officeDocument/2006/relationships/font" Target="fonts/OpenSans-bold.fntdata"/><Relationship Id="rId14" Type="http://schemas.openxmlformats.org/officeDocument/2006/relationships/slide" Target="slides/slide8.xml"/><Relationship Id="rId8" Type="http://schemas.openxmlformats.org/officeDocument/2006/relationships/slide" Target="slides/slide2.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5bba38a7c0_1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35bba38a7c0_1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5bba38a7c0_1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35bba38a7c0_1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35bba38a7c0_1_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5bba38a7c0_1_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5bba38a7c0_1_2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g35bba38a7c0_1_2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5bba38a7c0_1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35bba38a7c0_1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35bba38a7c0_1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5bba38a7c0_1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5bba38a7c0_1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35bba38a7c0_1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5bba38a7c0_1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35bba38a7c0_1_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g35bba38a7c0_1_2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5bba38a7c0_1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35bba38a7c0_1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35bba38a7c0_1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5bba38a7c0_1_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5bba38a7c0_1_3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35bba38a7c0_1_3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5f77eccbe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35f77eccbe4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35f77eccbe4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5bba38a7c0_1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35bba38a7c0_1_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35bba38a7c0_1_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5bba38a7c0_1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35bba38a7c0_1_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35bba38a7c0_1_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5bba38a7c0_1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5bba38a7c0_1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5bba38a7c0_1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5bba38a7c0_1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35bba38a7c0_1_3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35bba38a7c0_1_3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5bba38a7c0_1_3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5bba38a7c0_1_3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35bba38a7c0_1_3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5bba38a7c0_1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35bba38a7c0_1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g35bba38a7c0_1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5bba38a7c0_1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5bba38a7c0_1_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g35bba38a7c0_1_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bba38a7c0_1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35bba38a7c0_1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35bba38a7c0_1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f214eb94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35f214eb94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35f214eb94b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5f214eb94b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35f214eb94b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35f214eb94b_0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5bba38a7c0_1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5bba38a7c0_1_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35bba38a7c0_1_1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5bba38a7c0_1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35bba38a7c0_1_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35bba38a7c0_1_1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2" name="Google Shape;62;p15"/>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8" name="Google Shape;68;p16"/>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4" name="Google Shape;74;p17"/>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75" name="Google Shape;75;p17"/>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76" name="Google Shape;76;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7" name="Google Shape;77;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1" name="Google Shape;81;p18"/>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2" name="Google Shape;82;p18"/>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83" name="Google Shape;83;p18"/>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4" name="Google Shape;84;p18"/>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85" name="Google Shape;85;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6" name="Google Shape;86;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7" name="Google Shape;87;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0" name="Google Shape;90;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1" name="Google Shape;91;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2" name="Google Shape;92;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20"/>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5" name="Google Shape;95;p20"/>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96" name="Google Shape;96;p20"/>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97" name="Google Shape;97;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8" name="Google Shape;98;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9" name="Google Shape;99;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2" name="Google Shape;102;p21"/>
          <p:cNvSpPr/>
          <p:nvPr>
            <p:ph idx="2" type="pic"/>
          </p:nvPr>
        </p:nvSpPr>
        <p:spPr>
          <a:xfrm>
            <a:off x="896144" y="306388"/>
            <a:ext cx="2743200" cy="2057400"/>
          </a:xfrm>
          <a:prstGeom prst="rect">
            <a:avLst/>
          </a:prstGeom>
          <a:noFill/>
          <a:ln>
            <a:noFill/>
          </a:ln>
        </p:spPr>
      </p:sp>
      <p:sp>
        <p:nvSpPr>
          <p:cNvPr id="103" name="Google Shape;103;p21"/>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04" name="Google Shape;104;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5" name="Google Shape;105;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6" name="Google Shape;106;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2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9" name="Google Shape;109;p22"/>
          <p:cNvSpPr txBox="1"/>
          <p:nvPr>
            <p:ph idx="1" type="body"/>
          </p:nvPr>
        </p:nvSpPr>
        <p:spPr>
          <a:xfrm rot="5400000">
            <a:off x="1154510" y="-125809"/>
            <a:ext cx="2262981"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rot="5400000">
            <a:off x="2366169" y="1085851"/>
            <a:ext cx="2925763"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5" name="Google Shape;115;p23"/>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3" Type="http://schemas.openxmlformats.org/officeDocument/2006/relationships/image" Target="../media/image10.png"/><Relationship Id="rId12"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png"/><Relationship Id="rId15" Type="http://schemas.openxmlformats.org/officeDocument/2006/relationships/image" Target="../media/image20.png"/><Relationship Id="rId14" Type="http://schemas.openxmlformats.org/officeDocument/2006/relationships/image" Target="../media/image12.png"/><Relationship Id="rId17" Type="http://schemas.openxmlformats.org/officeDocument/2006/relationships/image" Target="../media/image14.png"/><Relationship Id="rId16" Type="http://schemas.openxmlformats.org/officeDocument/2006/relationships/image" Target="../media/image5.png"/><Relationship Id="rId5" Type="http://schemas.openxmlformats.org/officeDocument/2006/relationships/image" Target="../media/image16.png"/><Relationship Id="rId19" Type="http://schemas.openxmlformats.org/officeDocument/2006/relationships/image" Target="../media/image13.png"/><Relationship Id="rId6" Type="http://schemas.openxmlformats.org/officeDocument/2006/relationships/image" Target="../media/image2.png"/><Relationship Id="rId18" Type="http://schemas.openxmlformats.org/officeDocument/2006/relationships/image" Target="../media/image11.jpg"/><Relationship Id="rId7" Type="http://schemas.openxmlformats.org/officeDocument/2006/relationships/image" Target="../media/image15.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3.png"/><Relationship Id="rId13" Type="http://schemas.openxmlformats.org/officeDocument/2006/relationships/image" Target="../media/image18.png"/><Relationship Id="rId12" Type="http://schemas.openxmlformats.org/officeDocument/2006/relationships/image" Target="../media/image4.jp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53.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4.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43.png"/><Relationship Id="rId5" Type="http://schemas.openxmlformats.org/officeDocument/2006/relationships/image" Target="../media/image30.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4.jpg"/><Relationship Id="rId7"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45.png"/><Relationship Id="rId5" Type="http://schemas.openxmlformats.org/officeDocument/2006/relationships/image" Target="../media/image37.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38.jpg"/><Relationship Id="rId6" Type="http://schemas.openxmlformats.org/officeDocument/2006/relationships/image" Target="../media/image40.png"/><Relationship Id="rId7" Type="http://schemas.openxmlformats.org/officeDocument/2006/relationships/image" Target="../media/image59.png"/><Relationship Id="rId8"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35.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5.jpg"/><Relationship Id="rId4" Type="http://schemas.openxmlformats.org/officeDocument/2006/relationships/image" Target="../media/image14.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9.jpg"/><Relationship Id="rId4" Type="http://schemas.openxmlformats.org/officeDocument/2006/relationships/image" Target="../media/image4.jpg"/><Relationship Id="rId5" Type="http://schemas.openxmlformats.org/officeDocument/2006/relationships/image" Target="../media/image57.png"/><Relationship Id="rId6" Type="http://schemas.openxmlformats.org/officeDocument/2006/relationships/image" Target="../media/image51.png"/><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50.png"/><Relationship Id="rId5" Type="http://schemas.openxmlformats.org/officeDocument/2006/relationships/image" Target="../media/image61.png"/><Relationship Id="rId6" Type="http://schemas.openxmlformats.org/officeDocument/2006/relationships/image" Target="../media/image58.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60.pn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4.jp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4" name="Google Shape;124;p24"/>
          <p:cNvSpPr txBox="1"/>
          <p:nvPr/>
        </p:nvSpPr>
        <p:spPr>
          <a:xfrm>
            <a:off x="716950" y="1601845"/>
            <a:ext cx="62547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en" sz="3600" u="none" cap="none" strike="noStrike">
                <a:solidFill>
                  <a:srgbClr val="FFFFFF"/>
                </a:solidFill>
                <a:latin typeface="Open Sans"/>
                <a:ea typeface="Open Sans"/>
                <a:cs typeface="Open Sans"/>
                <a:sym typeface="Open Sans"/>
              </a:rPr>
              <a:t>Online Storage Auctions: </a:t>
            </a:r>
            <a:endParaRPr sz="1600"/>
          </a:p>
          <a:p>
            <a:pPr indent="0" lvl="0" marL="0" marR="0" rtl="0" algn="l">
              <a:lnSpc>
                <a:spcPct val="100000"/>
              </a:lnSpc>
              <a:spcBef>
                <a:spcPts val="0"/>
              </a:spcBef>
              <a:spcAft>
                <a:spcPts val="0"/>
              </a:spcAft>
              <a:buClr>
                <a:srgbClr val="000000"/>
              </a:buClr>
              <a:buSzPts val="1900"/>
              <a:buFont typeface="Arial"/>
              <a:buNone/>
            </a:pPr>
            <a:r>
              <a:rPr b="1" i="0" lang="en" sz="2700" u="none" cap="none" strike="noStrike">
                <a:solidFill>
                  <a:srgbClr val="FFFFFF"/>
                </a:solidFill>
                <a:latin typeface="Open Sans"/>
                <a:ea typeface="Open Sans"/>
                <a:cs typeface="Open Sans"/>
                <a:sym typeface="Open Sans"/>
              </a:rPr>
              <a:t>Dealing with Abandoned Contents</a:t>
            </a:r>
            <a:endParaRPr b="1" i="0" sz="2700" u="none" cap="none" strike="noStrike">
              <a:solidFill>
                <a:srgbClr val="000000"/>
              </a:solidFill>
              <a:latin typeface="Arial"/>
              <a:ea typeface="Arial"/>
              <a:cs typeface="Arial"/>
              <a:sym typeface="Arial"/>
            </a:endParaRPr>
          </a:p>
        </p:txBody>
      </p:sp>
      <p:sp>
        <p:nvSpPr>
          <p:cNvPr id="125" name="Google Shape;125;p24"/>
          <p:cNvSpPr txBox="1"/>
          <p:nvPr/>
        </p:nvSpPr>
        <p:spPr>
          <a:xfrm>
            <a:off x="5031943" y="4721629"/>
            <a:ext cx="1649250" cy="153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1100"/>
              <a:buFont typeface="Arial"/>
              <a:buNone/>
            </a:pPr>
            <a:r>
              <a:rPr b="0" i="0" lang="en" sz="1000" u="none" cap="none" strike="noStrike">
                <a:solidFill>
                  <a:srgbClr val="FFFFFF"/>
                </a:solidFill>
                <a:latin typeface="Open Sans"/>
                <a:ea typeface="Open Sans"/>
                <a:cs typeface="Open Sans"/>
                <a:sym typeface="Open Sans"/>
              </a:rPr>
              <a:t>www.ibidonstorage.eu</a:t>
            </a:r>
            <a:endParaRPr b="0" i="0" sz="600" u="none" cap="none" strike="noStrike">
              <a:solidFill>
                <a:srgbClr val="000000"/>
              </a:solidFill>
              <a:latin typeface="Arial"/>
              <a:ea typeface="Arial"/>
              <a:cs typeface="Arial"/>
              <a:sym typeface="Arial"/>
            </a:endParaRPr>
          </a:p>
        </p:txBody>
      </p:sp>
      <p:pic>
        <p:nvPicPr>
          <p:cNvPr id="126" name="Google Shape;126;p24" title="sweden_phone_iBid_website.png"/>
          <p:cNvPicPr preferRelativeResize="0"/>
          <p:nvPr/>
        </p:nvPicPr>
        <p:blipFill rotWithShape="1">
          <a:blip r:embed="rId4">
            <a:alphaModFix/>
          </a:blip>
          <a:srcRect b="29854" l="0" r="0" t="0"/>
          <a:stretch/>
        </p:blipFill>
        <p:spPr>
          <a:xfrm>
            <a:off x="6870100" y="2829475"/>
            <a:ext cx="1624000" cy="2314025"/>
          </a:xfrm>
          <a:prstGeom prst="rect">
            <a:avLst/>
          </a:prstGeom>
          <a:noFill/>
          <a:ln>
            <a:noFill/>
          </a:ln>
        </p:spPr>
      </p:pic>
      <p:pic>
        <p:nvPicPr>
          <p:cNvPr id="127" name="Google Shape;127;p24"/>
          <p:cNvPicPr preferRelativeResize="0"/>
          <p:nvPr/>
        </p:nvPicPr>
        <p:blipFill rotWithShape="1">
          <a:blip r:embed="rId5">
            <a:alphaModFix/>
          </a:blip>
          <a:srcRect b="0" l="0" r="0" t="0"/>
          <a:stretch/>
        </p:blipFill>
        <p:spPr>
          <a:xfrm>
            <a:off x="716941" y="4662950"/>
            <a:ext cx="313731" cy="222096"/>
          </a:xfrm>
          <a:prstGeom prst="rect">
            <a:avLst/>
          </a:prstGeom>
          <a:noFill/>
          <a:ln>
            <a:noFill/>
          </a:ln>
        </p:spPr>
      </p:pic>
      <p:pic>
        <p:nvPicPr>
          <p:cNvPr id="128" name="Google Shape;128;p24"/>
          <p:cNvPicPr preferRelativeResize="0"/>
          <p:nvPr/>
        </p:nvPicPr>
        <p:blipFill rotWithShape="1">
          <a:blip r:embed="rId6">
            <a:alphaModFix/>
          </a:blip>
          <a:srcRect b="0" l="0" r="0" t="0"/>
          <a:stretch/>
        </p:blipFill>
        <p:spPr>
          <a:xfrm>
            <a:off x="716941" y="4402325"/>
            <a:ext cx="313731" cy="222096"/>
          </a:xfrm>
          <a:prstGeom prst="rect">
            <a:avLst/>
          </a:prstGeom>
          <a:noFill/>
          <a:ln>
            <a:noFill/>
          </a:ln>
        </p:spPr>
      </p:pic>
      <p:pic>
        <p:nvPicPr>
          <p:cNvPr id="129" name="Google Shape;129;p24"/>
          <p:cNvPicPr preferRelativeResize="0"/>
          <p:nvPr/>
        </p:nvPicPr>
        <p:blipFill rotWithShape="1">
          <a:blip r:embed="rId7">
            <a:alphaModFix/>
          </a:blip>
          <a:srcRect b="0" l="0" r="0" t="0"/>
          <a:stretch/>
        </p:blipFill>
        <p:spPr>
          <a:xfrm>
            <a:off x="716941" y="4139150"/>
            <a:ext cx="313731" cy="222096"/>
          </a:xfrm>
          <a:prstGeom prst="rect">
            <a:avLst/>
          </a:prstGeom>
          <a:noFill/>
          <a:ln>
            <a:noFill/>
          </a:ln>
        </p:spPr>
      </p:pic>
      <p:pic>
        <p:nvPicPr>
          <p:cNvPr id="130" name="Google Shape;130;p24"/>
          <p:cNvPicPr preferRelativeResize="0"/>
          <p:nvPr/>
        </p:nvPicPr>
        <p:blipFill rotWithShape="1">
          <a:blip r:embed="rId8">
            <a:alphaModFix/>
          </a:blip>
          <a:srcRect b="0" l="0" r="0" t="0"/>
          <a:stretch/>
        </p:blipFill>
        <p:spPr>
          <a:xfrm>
            <a:off x="1067165" y="4662950"/>
            <a:ext cx="313732" cy="222096"/>
          </a:xfrm>
          <a:prstGeom prst="rect">
            <a:avLst/>
          </a:prstGeom>
          <a:noFill/>
          <a:ln>
            <a:noFill/>
          </a:ln>
        </p:spPr>
      </p:pic>
      <p:pic>
        <p:nvPicPr>
          <p:cNvPr id="131" name="Google Shape;131;p24"/>
          <p:cNvPicPr preferRelativeResize="0"/>
          <p:nvPr/>
        </p:nvPicPr>
        <p:blipFill rotWithShape="1">
          <a:blip r:embed="rId9">
            <a:alphaModFix/>
          </a:blip>
          <a:srcRect b="0" l="0" r="0" t="0"/>
          <a:stretch/>
        </p:blipFill>
        <p:spPr>
          <a:xfrm>
            <a:off x="1413154" y="4402325"/>
            <a:ext cx="313732" cy="222096"/>
          </a:xfrm>
          <a:prstGeom prst="rect">
            <a:avLst/>
          </a:prstGeom>
          <a:noFill/>
          <a:ln>
            <a:noFill/>
          </a:ln>
        </p:spPr>
      </p:pic>
      <p:pic>
        <p:nvPicPr>
          <p:cNvPr id="132" name="Google Shape;132;p24"/>
          <p:cNvPicPr preferRelativeResize="0"/>
          <p:nvPr/>
        </p:nvPicPr>
        <p:blipFill rotWithShape="1">
          <a:blip r:embed="rId10">
            <a:alphaModFix/>
          </a:blip>
          <a:srcRect b="0" l="0" r="0" t="0"/>
          <a:stretch/>
        </p:blipFill>
        <p:spPr>
          <a:xfrm>
            <a:off x="1067165" y="4139150"/>
            <a:ext cx="313732" cy="222096"/>
          </a:xfrm>
          <a:prstGeom prst="rect">
            <a:avLst/>
          </a:prstGeom>
          <a:noFill/>
          <a:ln>
            <a:noFill/>
          </a:ln>
        </p:spPr>
      </p:pic>
      <p:pic>
        <p:nvPicPr>
          <p:cNvPr id="133" name="Google Shape;133;p24"/>
          <p:cNvPicPr preferRelativeResize="0"/>
          <p:nvPr/>
        </p:nvPicPr>
        <p:blipFill rotWithShape="1">
          <a:blip r:embed="rId11">
            <a:alphaModFix/>
          </a:blip>
          <a:srcRect b="0" l="0" r="0" t="0"/>
          <a:stretch/>
        </p:blipFill>
        <p:spPr>
          <a:xfrm>
            <a:off x="2117855" y="4402325"/>
            <a:ext cx="313731" cy="222096"/>
          </a:xfrm>
          <a:prstGeom prst="rect">
            <a:avLst/>
          </a:prstGeom>
          <a:noFill/>
          <a:ln>
            <a:noFill/>
          </a:ln>
        </p:spPr>
      </p:pic>
      <p:pic>
        <p:nvPicPr>
          <p:cNvPr id="134" name="Google Shape;134;p24"/>
          <p:cNvPicPr preferRelativeResize="0"/>
          <p:nvPr/>
        </p:nvPicPr>
        <p:blipFill rotWithShape="1">
          <a:blip r:embed="rId12">
            <a:alphaModFix/>
          </a:blip>
          <a:srcRect b="0" l="0" r="0" t="0"/>
          <a:stretch/>
        </p:blipFill>
        <p:spPr>
          <a:xfrm>
            <a:off x="1413154" y="4139150"/>
            <a:ext cx="313732" cy="222096"/>
          </a:xfrm>
          <a:prstGeom prst="rect">
            <a:avLst/>
          </a:prstGeom>
          <a:noFill/>
          <a:ln>
            <a:noFill/>
          </a:ln>
        </p:spPr>
      </p:pic>
      <p:pic>
        <p:nvPicPr>
          <p:cNvPr id="135" name="Google Shape;135;p24"/>
          <p:cNvPicPr preferRelativeResize="0"/>
          <p:nvPr/>
        </p:nvPicPr>
        <p:blipFill rotWithShape="1">
          <a:blip r:embed="rId13">
            <a:alphaModFix/>
          </a:blip>
          <a:srcRect b="0" l="0" r="0" t="0"/>
          <a:stretch/>
        </p:blipFill>
        <p:spPr>
          <a:xfrm>
            <a:off x="2117855" y="4139150"/>
            <a:ext cx="313731" cy="222096"/>
          </a:xfrm>
          <a:prstGeom prst="rect">
            <a:avLst/>
          </a:prstGeom>
          <a:noFill/>
          <a:ln>
            <a:noFill/>
          </a:ln>
        </p:spPr>
      </p:pic>
      <p:pic>
        <p:nvPicPr>
          <p:cNvPr id="136" name="Google Shape;136;p24"/>
          <p:cNvPicPr preferRelativeResize="0"/>
          <p:nvPr/>
        </p:nvPicPr>
        <p:blipFill rotWithShape="1">
          <a:blip r:embed="rId14">
            <a:alphaModFix/>
          </a:blip>
          <a:srcRect b="0" l="0" r="0" t="0"/>
          <a:stretch/>
        </p:blipFill>
        <p:spPr>
          <a:xfrm>
            <a:off x="1759129" y="4139150"/>
            <a:ext cx="313731" cy="222096"/>
          </a:xfrm>
          <a:prstGeom prst="rect">
            <a:avLst/>
          </a:prstGeom>
          <a:noFill/>
          <a:ln>
            <a:noFill/>
          </a:ln>
        </p:spPr>
      </p:pic>
      <p:pic>
        <p:nvPicPr>
          <p:cNvPr id="137" name="Google Shape;137;p24"/>
          <p:cNvPicPr preferRelativeResize="0"/>
          <p:nvPr/>
        </p:nvPicPr>
        <p:blipFill rotWithShape="1">
          <a:blip r:embed="rId15">
            <a:alphaModFix/>
          </a:blip>
          <a:srcRect b="0" l="0" r="0" t="0"/>
          <a:stretch/>
        </p:blipFill>
        <p:spPr>
          <a:xfrm>
            <a:off x="1759129" y="4402325"/>
            <a:ext cx="313731" cy="222096"/>
          </a:xfrm>
          <a:prstGeom prst="rect">
            <a:avLst/>
          </a:prstGeom>
          <a:noFill/>
          <a:ln>
            <a:noFill/>
          </a:ln>
        </p:spPr>
      </p:pic>
      <p:pic>
        <p:nvPicPr>
          <p:cNvPr id="138" name="Google Shape;138;p24"/>
          <p:cNvPicPr preferRelativeResize="0"/>
          <p:nvPr/>
        </p:nvPicPr>
        <p:blipFill rotWithShape="1">
          <a:blip r:embed="rId16">
            <a:alphaModFix/>
          </a:blip>
          <a:srcRect b="0" l="0" r="0" t="0"/>
          <a:stretch/>
        </p:blipFill>
        <p:spPr>
          <a:xfrm>
            <a:off x="1759129" y="4662950"/>
            <a:ext cx="313731" cy="222096"/>
          </a:xfrm>
          <a:prstGeom prst="rect">
            <a:avLst/>
          </a:prstGeom>
          <a:noFill/>
          <a:ln>
            <a:noFill/>
          </a:ln>
        </p:spPr>
      </p:pic>
      <p:pic>
        <p:nvPicPr>
          <p:cNvPr id="139" name="Google Shape;139;p24"/>
          <p:cNvPicPr preferRelativeResize="0"/>
          <p:nvPr/>
        </p:nvPicPr>
        <p:blipFill rotWithShape="1">
          <a:blip r:embed="rId17">
            <a:alphaModFix/>
          </a:blip>
          <a:srcRect b="0" l="0" r="0" t="0"/>
          <a:stretch/>
        </p:blipFill>
        <p:spPr>
          <a:xfrm>
            <a:off x="1067165" y="4402325"/>
            <a:ext cx="313732" cy="222096"/>
          </a:xfrm>
          <a:prstGeom prst="rect">
            <a:avLst/>
          </a:prstGeom>
          <a:noFill/>
          <a:ln>
            <a:noFill/>
          </a:ln>
        </p:spPr>
      </p:pic>
      <p:sp>
        <p:nvSpPr>
          <p:cNvPr id="140" name="Google Shape;140;p24"/>
          <p:cNvSpPr txBox="1"/>
          <p:nvPr/>
        </p:nvSpPr>
        <p:spPr>
          <a:xfrm>
            <a:off x="716946" y="3820875"/>
            <a:ext cx="1503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
              <a:buFont typeface="Arial"/>
              <a:buNone/>
            </a:pPr>
            <a:r>
              <a:rPr b="0" i="0" lang="en" sz="900" u="none" cap="none" strike="noStrike">
                <a:solidFill>
                  <a:srgbClr val="FFFFFF"/>
                </a:solidFill>
                <a:latin typeface="Open Sans"/>
                <a:ea typeface="Open Sans"/>
                <a:cs typeface="Open Sans"/>
                <a:sym typeface="Open Sans"/>
              </a:rPr>
              <a:t>Currently operational in the </a:t>
            </a:r>
            <a:endParaRPr b="0" i="0" sz="9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900"/>
              <a:buFont typeface="Arial"/>
              <a:buNone/>
            </a:pPr>
            <a:r>
              <a:rPr b="0" i="0" lang="en" sz="900" u="none" cap="none" strike="noStrike">
                <a:solidFill>
                  <a:srgbClr val="FFFFFF"/>
                </a:solidFill>
                <a:latin typeface="Open Sans"/>
                <a:ea typeface="Open Sans"/>
                <a:cs typeface="Open Sans"/>
                <a:sym typeface="Open Sans"/>
              </a:rPr>
              <a:t>following countries:</a:t>
            </a:r>
            <a:endParaRPr b="0" i="0" sz="100" u="none" cap="none" strike="noStrike">
              <a:solidFill>
                <a:srgbClr val="000000"/>
              </a:solidFill>
              <a:latin typeface="Arial"/>
              <a:ea typeface="Arial"/>
              <a:cs typeface="Arial"/>
              <a:sym typeface="Arial"/>
            </a:endParaRPr>
          </a:p>
        </p:txBody>
      </p:sp>
      <p:pic>
        <p:nvPicPr>
          <p:cNvPr id="141" name="Google Shape;141;p24" title="norway.jpeg"/>
          <p:cNvPicPr preferRelativeResize="0"/>
          <p:nvPr/>
        </p:nvPicPr>
        <p:blipFill rotWithShape="1">
          <a:blip r:embed="rId18">
            <a:alphaModFix/>
          </a:blip>
          <a:srcRect b="2803" l="0" r="0" t="2803"/>
          <a:stretch/>
        </p:blipFill>
        <p:spPr>
          <a:xfrm>
            <a:off x="1413154" y="4662950"/>
            <a:ext cx="313730" cy="222097"/>
          </a:xfrm>
          <a:prstGeom prst="rect">
            <a:avLst/>
          </a:prstGeom>
          <a:noFill/>
          <a:ln>
            <a:noFill/>
          </a:ln>
        </p:spPr>
      </p:pic>
      <p:pic>
        <p:nvPicPr>
          <p:cNvPr id="142" name="Google Shape;142;p24" title="Flag_of_Iceland.svg.png"/>
          <p:cNvPicPr preferRelativeResize="0"/>
          <p:nvPr/>
        </p:nvPicPr>
        <p:blipFill rotWithShape="1">
          <a:blip r:embed="rId19">
            <a:alphaModFix/>
          </a:blip>
          <a:srcRect b="855" l="0" r="0" t="864"/>
          <a:stretch/>
        </p:blipFill>
        <p:spPr>
          <a:xfrm>
            <a:off x="2117855" y="4662950"/>
            <a:ext cx="313731" cy="2220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nvSpPr>
        <p:spPr>
          <a:xfrm>
            <a:off x="519913" y="800100"/>
            <a:ext cx="659115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ADVANTAGES OF USING OUR PLATFORM</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247" name="Google Shape;247;p33"/>
          <p:cNvPicPr preferRelativeResize="0"/>
          <p:nvPr/>
        </p:nvPicPr>
        <p:blipFill rotWithShape="1">
          <a:blip r:embed="rId3">
            <a:alphaModFix/>
          </a:blip>
          <a:srcRect b="0" l="0" r="0" t="0"/>
          <a:stretch/>
        </p:blipFill>
        <p:spPr>
          <a:xfrm>
            <a:off x="1397349" y="1551491"/>
            <a:ext cx="749987" cy="646353"/>
          </a:xfrm>
          <a:prstGeom prst="rect">
            <a:avLst/>
          </a:prstGeom>
          <a:noFill/>
          <a:ln>
            <a:noFill/>
          </a:ln>
        </p:spPr>
      </p:pic>
      <p:pic>
        <p:nvPicPr>
          <p:cNvPr id="248" name="Google Shape;248;p33"/>
          <p:cNvPicPr preferRelativeResize="0"/>
          <p:nvPr/>
        </p:nvPicPr>
        <p:blipFill rotWithShape="1">
          <a:blip r:embed="rId4">
            <a:alphaModFix/>
          </a:blip>
          <a:srcRect b="0" l="0" r="0" t="0"/>
          <a:stretch/>
        </p:blipFill>
        <p:spPr>
          <a:xfrm>
            <a:off x="4280809" y="1624174"/>
            <a:ext cx="1058116" cy="500985"/>
          </a:xfrm>
          <a:prstGeom prst="rect">
            <a:avLst/>
          </a:prstGeom>
          <a:noFill/>
          <a:ln>
            <a:noFill/>
          </a:ln>
        </p:spPr>
      </p:pic>
      <p:pic>
        <p:nvPicPr>
          <p:cNvPr id="249" name="Google Shape;249;p33"/>
          <p:cNvPicPr preferRelativeResize="0"/>
          <p:nvPr/>
        </p:nvPicPr>
        <p:blipFill rotWithShape="1">
          <a:blip r:embed="rId5">
            <a:alphaModFix/>
          </a:blip>
          <a:srcRect b="0" l="0" r="0" t="0"/>
          <a:stretch/>
        </p:blipFill>
        <p:spPr>
          <a:xfrm>
            <a:off x="7263469" y="1477488"/>
            <a:ext cx="768812" cy="768813"/>
          </a:xfrm>
          <a:prstGeom prst="rect">
            <a:avLst/>
          </a:prstGeom>
          <a:noFill/>
          <a:ln>
            <a:noFill/>
          </a:ln>
        </p:spPr>
      </p:pic>
      <p:sp>
        <p:nvSpPr>
          <p:cNvPr id="250" name="Google Shape;250;p33"/>
          <p:cNvSpPr txBox="1"/>
          <p:nvPr/>
        </p:nvSpPr>
        <p:spPr>
          <a:xfrm>
            <a:off x="748762" y="3023725"/>
            <a:ext cx="21501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Open Sans"/>
                <a:ea typeface="Open Sans"/>
                <a:cs typeface="Open Sans"/>
                <a:sym typeface="Open Sans"/>
              </a:rPr>
              <a:t>Achieved through a larger, targeted audience. Bidders have 72 hours to collect goods at their cost, so units can be re-let to paying customers</a:t>
            </a:r>
            <a:endParaRPr b="0" i="0" sz="700" u="none" cap="none" strike="noStrike">
              <a:solidFill>
                <a:schemeClr val="dk1"/>
              </a:solidFill>
              <a:latin typeface="Arial"/>
              <a:ea typeface="Arial"/>
              <a:cs typeface="Arial"/>
              <a:sym typeface="Arial"/>
            </a:endParaRPr>
          </a:p>
        </p:txBody>
      </p:sp>
      <p:sp>
        <p:nvSpPr>
          <p:cNvPr id="251" name="Google Shape;251;p33"/>
          <p:cNvSpPr txBox="1"/>
          <p:nvPr/>
        </p:nvSpPr>
        <p:spPr>
          <a:xfrm>
            <a:off x="679325" y="2327288"/>
            <a:ext cx="2480100" cy="41280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rgbClr val="000000"/>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Higher prices &amp; faster clearance of unwanted goods</a:t>
            </a:r>
            <a:endParaRPr b="0" i="0" sz="1200" u="none" cap="none" strike="noStrike">
              <a:solidFill>
                <a:schemeClr val="dk1"/>
              </a:solidFill>
              <a:latin typeface="Arial"/>
              <a:ea typeface="Arial"/>
              <a:cs typeface="Arial"/>
              <a:sym typeface="Arial"/>
            </a:endParaRPr>
          </a:p>
        </p:txBody>
      </p:sp>
      <p:sp>
        <p:nvSpPr>
          <p:cNvPr id="252" name="Google Shape;252;p33"/>
          <p:cNvSpPr txBox="1"/>
          <p:nvPr/>
        </p:nvSpPr>
        <p:spPr>
          <a:xfrm>
            <a:off x="3680432" y="3023725"/>
            <a:ext cx="2150100" cy="103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Open Sans"/>
                <a:ea typeface="Open Sans"/>
                <a:cs typeface="Open Sans"/>
                <a:sym typeface="Open Sans"/>
              </a:rPr>
              <a:t>You choose the auction parameters. List auctions, modify auction contents and remove auctions at any time at no cost.</a:t>
            </a:r>
            <a:endParaRPr b="0" i="0" sz="700" u="none" cap="none" strike="noStrike">
              <a:solidFill>
                <a:schemeClr val="dk1"/>
              </a:solidFill>
              <a:latin typeface="Arial"/>
              <a:ea typeface="Arial"/>
              <a:cs typeface="Arial"/>
              <a:sym typeface="Arial"/>
            </a:endParaRPr>
          </a:p>
        </p:txBody>
      </p:sp>
      <p:sp>
        <p:nvSpPr>
          <p:cNvPr id="253" name="Google Shape;253;p33"/>
          <p:cNvSpPr txBox="1"/>
          <p:nvPr/>
        </p:nvSpPr>
        <p:spPr>
          <a:xfrm>
            <a:off x="3610995" y="2327288"/>
            <a:ext cx="2289000" cy="41280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rgbClr val="000000"/>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Take control through simplicity - you choose the auction parameters</a:t>
            </a:r>
            <a:endParaRPr b="0" i="0" sz="1200" u="none" cap="none" strike="noStrike">
              <a:solidFill>
                <a:schemeClr val="dk1"/>
              </a:solidFill>
              <a:latin typeface="Arial"/>
              <a:ea typeface="Arial"/>
              <a:cs typeface="Arial"/>
              <a:sym typeface="Arial"/>
            </a:endParaRPr>
          </a:p>
        </p:txBody>
      </p:sp>
      <p:sp>
        <p:nvSpPr>
          <p:cNvPr id="254" name="Google Shape;254;p33"/>
          <p:cNvSpPr txBox="1"/>
          <p:nvPr/>
        </p:nvSpPr>
        <p:spPr>
          <a:xfrm>
            <a:off x="6350975" y="2947525"/>
            <a:ext cx="25401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Open Sans"/>
                <a:ea typeface="Open Sans"/>
                <a:cs typeface="Open Sans"/>
                <a:sym typeface="Open Sans"/>
              </a:rPr>
              <a:t>We actively promote current and upcoming auctions via social media and automated emails are sent to buyers within 200 mile proximity of a Sellers facilities to generate maximum interest.</a:t>
            </a:r>
            <a:endParaRPr b="0" i="0" sz="12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Open Sans"/>
                <a:ea typeface="Open Sans"/>
                <a:cs typeface="Open Sans"/>
                <a:sym typeface="Open Sans"/>
              </a:rPr>
              <a:t> </a:t>
            </a:r>
            <a:endParaRPr b="0" i="0" sz="700" u="none" cap="none" strike="noStrike">
              <a:solidFill>
                <a:schemeClr val="dk1"/>
              </a:solidFill>
              <a:latin typeface="Arial"/>
              <a:ea typeface="Arial"/>
              <a:cs typeface="Arial"/>
              <a:sym typeface="Arial"/>
            </a:endParaRPr>
          </a:p>
        </p:txBody>
      </p:sp>
      <p:sp>
        <p:nvSpPr>
          <p:cNvPr id="255" name="Google Shape;255;p33"/>
          <p:cNvSpPr txBox="1"/>
          <p:nvPr/>
        </p:nvSpPr>
        <p:spPr>
          <a:xfrm>
            <a:off x="6457614" y="2327288"/>
            <a:ext cx="2289000" cy="19740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rgbClr val="000000"/>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Advertising to achieve better results </a:t>
            </a:r>
            <a:endParaRPr b="0" i="0" sz="1200" u="none" cap="none" strike="noStrike">
              <a:solidFill>
                <a:schemeClr val="dk1"/>
              </a:solidFill>
              <a:latin typeface="Arial"/>
              <a:ea typeface="Arial"/>
              <a:cs typeface="Arial"/>
              <a:sym typeface="Arial"/>
            </a:endParaRPr>
          </a:p>
        </p:txBody>
      </p:sp>
      <p:pic>
        <p:nvPicPr>
          <p:cNvPr id="256" name="Google Shape;256;p33"/>
          <p:cNvPicPr preferRelativeResize="0"/>
          <p:nvPr/>
        </p:nvPicPr>
        <p:blipFill rotWithShape="1">
          <a:blip r:embed="rId6">
            <a:alphaModFix/>
          </a:blip>
          <a:srcRect b="0" l="0" r="0" t="0"/>
          <a:stretch/>
        </p:blipFill>
        <p:spPr>
          <a:xfrm>
            <a:off x="7205686" y="4338325"/>
            <a:ext cx="237241" cy="237230"/>
          </a:xfrm>
          <a:prstGeom prst="rect">
            <a:avLst/>
          </a:prstGeom>
          <a:noFill/>
          <a:ln>
            <a:noFill/>
          </a:ln>
        </p:spPr>
      </p:pic>
      <p:pic>
        <p:nvPicPr>
          <p:cNvPr id="257" name="Google Shape;257;p33"/>
          <p:cNvPicPr preferRelativeResize="0"/>
          <p:nvPr/>
        </p:nvPicPr>
        <p:blipFill rotWithShape="1">
          <a:blip r:embed="rId7">
            <a:alphaModFix/>
          </a:blip>
          <a:srcRect b="0" l="0" r="0" t="0"/>
          <a:stretch/>
        </p:blipFill>
        <p:spPr>
          <a:xfrm>
            <a:off x="7495452" y="4349989"/>
            <a:ext cx="237241" cy="213956"/>
          </a:xfrm>
          <a:prstGeom prst="rect">
            <a:avLst/>
          </a:prstGeom>
          <a:noFill/>
          <a:ln>
            <a:noFill/>
          </a:ln>
        </p:spPr>
      </p:pic>
      <p:pic>
        <p:nvPicPr>
          <p:cNvPr id="258" name="Google Shape;258;p33"/>
          <p:cNvPicPr preferRelativeResize="0"/>
          <p:nvPr/>
        </p:nvPicPr>
        <p:blipFill rotWithShape="1">
          <a:blip r:embed="rId8">
            <a:alphaModFix/>
          </a:blip>
          <a:srcRect b="0" l="0" r="0" t="0"/>
          <a:stretch/>
        </p:blipFill>
        <p:spPr>
          <a:xfrm>
            <a:off x="7785228" y="4360937"/>
            <a:ext cx="191995" cy="192005"/>
          </a:xfrm>
          <a:prstGeom prst="rect">
            <a:avLst/>
          </a:prstGeom>
          <a:noFill/>
          <a:ln>
            <a:noFill/>
          </a:ln>
        </p:spPr>
      </p:pic>
      <p:pic>
        <p:nvPicPr>
          <p:cNvPr id="259" name="Google Shape;259;p33"/>
          <p:cNvPicPr preferRelativeResize="0"/>
          <p:nvPr/>
        </p:nvPicPr>
        <p:blipFill rotWithShape="1">
          <a:blip r:embed="rId9">
            <a:alphaModFix/>
          </a:blip>
          <a:srcRect b="0" l="0" r="0" t="0"/>
          <a:stretch/>
        </p:blipFill>
        <p:spPr>
          <a:xfrm>
            <a:off x="8029761" y="4360948"/>
            <a:ext cx="191986" cy="191977"/>
          </a:xfrm>
          <a:prstGeom prst="rect">
            <a:avLst/>
          </a:prstGeom>
          <a:noFill/>
          <a:ln>
            <a:noFill/>
          </a:ln>
        </p:spPr>
      </p:pic>
      <p:pic>
        <p:nvPicPr>
          <p:cNvPr id="260" name="Google Shape;260;p33"/>
          <p:cNvPicPr preferRelativeResize="0"/>
          <p:nvPr/>
        </p:nvPicPr>
        <p:blipFill rotWithShape="1">
          <a:blip r:embed="rId10">
            <a:alphaModFix/>
          </a:blip>
          <a:srcRect b="0" l="0" r="0" t="0"/>
          <a:stretch/>
        </p:blipFill>
        <p:spPr>
          <a:xfrm>
            <a:off x="8274295" y="4338333"/>
            <a:ext cx="237230" cy="237219"/>
          </a:xfrm>
          <a:prstGeom prst="rect">
            <a:avLst/>
          </a:prstGeom>
          <a:noFill/>
          <a:ln>
            <a:noFill/>
          </a:ln>
        </p:spPr>
      </p:pic>
      <p:pic>
        <p:nvPicPr>
          <p:cNvPr id="261" name="Google Shape;261;p33" title="brevo log.png"/>
          <p:cNvPicPr preferRelativeResize="0"/>
          <p:nvPr/>
        </p:nvPicPr>
        <p:blipFill rotWithShape="1">
          <a:blip r:embed="rId11">
            <a:alphaModFix/>
          </a:blip>
          <a:srcRect b="0" l="0" r="0" t="0"/>
          <a:stretch/>
        </p:blipFill>
        <p:spPr>
          <a:xfrm>
            <a:off x="6915900" y="4346046"/>
            <a:ext cx="237240" cy="237229"/>
          </a:xfrm>
          <a:prstGeom prst="rect">
            <a:avLst/>
          </a:prstGeom>
          <a:noFill/>
          <a:ln>
            <a:noFill/>
          </a:ln>
        </p:spPr>
      </p:pic>
      <p:pic>
        <p:nvPicPr>
          <p:cNvPr id="262" name="Google Shape;262;p33"/>
          <p:cNvPicPr preferRelativeResize="0"/>
          <p:nvPr/>
        </p:nvPicPr>
        <p:blipFill rotWithShape="1">
          <a:blip r:embed="rId12">
            <a:alphaModFix/>
          </a:blip>
          <a:srcRect b="49432" l="0" r="0" t="42040"/>
          <a:stretch/>
        </p:blipFill>
        <p:spPr>
          <a:xfrm>
            <a:off x="0" y="4704901"/>
            <a:ext cx="9144000" cy="438600"/>
          </a:xfrm>
          <a:prstGeom prst="rect">
            <a:avLst/>
          </a:prstGeom>
          <a:noFill/>
          <a:ln>
            <a:noFill/>
          </a:ln>
        </p:spPr>
      </p:pic>
      <p:pic>
        <p:nvPicPr>
          <p:cNvPr id="263" name="Google Shape;263;p33"/>
          <p:cNvPicPr preferRelativeResize="0"/>
          <p:nvPr/>
        </p:nvPicPr>
        <p:blipFill rotWithShape="1">
          <a:blip r:embed="rId13">
            <a:alphaModFix/>
          </a:blip>
          <a:srcRect b="0" l="0" r="0" t="0"/>
          <a:stretch/>
        </p:blipFill>
        <p:spPr>
          <a:xfrm>
            <a:off x="7046724" y="318564"/>
            <a:ext cx="1836699" cy="295406"/>
          </a:xfrm>
          <a:prstGeom prst="rect">
            <a:avLst/>
          </a:prstGeom>
          <a:noFill/>
          <a:ln>
            <a:noFill/>
          </a:ln>
        </p:spPr>
      </p:pic>
      <p:sp>
        <p:nvSpPr>
          <p:cNvPr id="264" name="Google Shape;264;p33"/>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4"/>
          <p:cNvPicPr preferRelativeResize="0"/>
          <p:nvPr/>
        </p:nvPicPr>
        <p:blipFill rotWithShape="1">
          <a:blip r:embed="rId3">
            <a:alphaModFix/>
          </a:blip>
          <a:srcRect b="1023" l="0" r="25272" t="12124"/>
          <a:stretch/>
        </p:blipFill>
        <p:spPr>
          <a:xfrm>
            <a:off x="0" y="-68462"/>
            <a:ext cx="3628688" cy="5271875"/>
          </a:xfrm>
          <a:prstGeom prst="rect">
            <a:avLst/>
          </a:prstGeom>
          <a:noFill/>
          <a:ln>
            <a:noFill/>
          </a:ln>
        </p:spPr>
      </p:pic>
      <p:pic>
        <p:nvPicPr>
          <p:cNvPr id="271" name="Google Shape;271;p34"/>
          <p:cNvPicPr preferRelativeResize="0"/>
          <p:nvPr/>
        </p:nvPicPr>
        <p:blipFill rotWithShape="1">
          <a:blip r:embed="rId4">
            <a:alphaModFix/>
          </a:blip>
          <a:srcRect b="-8782" l="16648" r="12592" t="10434"/>
          <a:stretch/>
        </p:blipFill>
        <p:spPr>
          <a:xfrm>
            <a:off x="3777588" y="801088"/>
            <a:ext cx="4924500" cy="3863550"/>
          </a:xfrm>
          <a:prstGeom prst="rect">
            <a:avLst/>
          </a:prstGeom>
          <a:noFill/>
          <a:ln>
            <a:noFill/>
          </a:ln>
        </p:spPr>
      </p:pic>
      <p:pic>
        <p:nvPicPr>
          <p:cNvPr id="272" name="Google Shape;272;p34"/>
          <p:cNvPicPr preferRelativeResize="0"/>
          <p:nvPr/>
        </p:nvPicPr>
        <p:blipFill rotWithShape="1">
          <a:blip r:embed="rId5">
            <a:alphaModFix/>
          </a:blip>
          <a:srcRect b="0" l="0" r="0" t="0"/>
          <a:stretch/>
        </p:blipFill>
        <p:spPr>
          <a:xfrm>
            <a:off x="7001618" y="2441331"/>
            <a:ext cx="1467685" cy="1137456"/>
          </a:xfrm>
          <a:prstGeom prst="rect">
            <a:avLst/>
          </a:prstGeom>
          <a:noFill/>
          <a:ln>
            <a:noFill/>
          </a:ln>
        </p:spPr>
      </p:pic>
      <p:pic>
        <p:nvPicPr>
          <p:cNvPr id="273" name="Google Shape;273;p34"/>
          <p:cNvPicPr preferRelativeResize="0"/>
          <p:nvPr/>
        </p:nvPicPr>
        <p:blipFill rotWithShape="1">
          <a:blip r:embed="rId5">
            <a:alphaModFix/>
          </a:blip>
          <a:srcRect b="0" l="0" r="0" t="0"/>
          <a:stretch/>
        </p:blipFill>
        <p:spPr>
          <a:xfrm>
            <a:off x="0" y="2471952"/>
            <a:ext cx="1851662" cy="1435035"/>
          </a:xfrm>
          <a:prstGeom prst="rect">
            <a:avLst/>
          </a:prstGeom>
          <a:noFill/>
          <a:ln>
            <a:noFill/>
          </a:ln>
        </p:spPr>
      </p:pic>
      <p:cxnSp>
        <p:nvCxnSpPr>
          <p:cNvPr id="274" name="Google Shape;274;p34"/>
          <p:cNvCxnSpPr>
            <a:stCxn id="273" idx="3"/>
          </p:cNvCxnSpPr>
          <p:nvPr/>
        </p:nvCxnSpPr>
        <p:spPr>
          <a:xfrm flipH="1" rot="10800000">
            <a:off x="1851662" y="2836970"/>
            <a:ext cx="5461200" cy="352500"/>
          </a:xfrm>
          <a:prstGeom prst="straightConnector1">
            <a:avLst/>
          </a:prstGeom>
          <a:noFill/>
          <a:ln cap="rnd" cmpd="sng" w="114300">
            <a:solidFill>
              <a:srgbClr val="FF0000"/>
            </a:solidFill>
            <a:prstDash val="solid"/>
            <a:round/>
            <a:headEnd len="sm" w="sm" type="none"/>
            <a:tailEnd len="med" w="med" type="triangle"/>
          </a:ln>
        </p:spPr>
      </p:cxnSp>
      <p:sp>
        <p:nvSpPr>
          <p:cNvPr id="275" name="Google Shape;275;p34"/>
          <p:cNvSpPr txBox="1"/>
          <p:nvPr/>
        </p:nvSpPr>
        <p:spPr>
          <a:xfrm>
            <a:off x="3726813" y="280563"/>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600" u="none" cap="none" strike="noStrike">
                <a:solidFill>
                  <a:srgbClr val="C6302C"/>
                </a:solidFill>
                <a:latin typeface="Open Sans ExtraBold"/>
                <a:ea typeface="Open Sans ExtraBold"/>
                <a:cs typeface="Open Sans ExtraBold"/>
                <a:sym typeface="Open Sans ExtraBold"/>
              </a:rPr>
              <a:t>MARKETING</a:t>
            </a:r>
            <a:endParaRPr b="0" i="0" sz="2600" u="none" cap="none" strike="noStrike">
              <a:solidFill>
                <a:srgbClr val="1C4587"/>
              </a:solidFill>
              <a:latin typeface="Open Sans ExtraBold"/>
              <a:ea typeface="Open Sans ExtraBold"/>
              <a:cs typeface="Open Sans ExtraBold"/>
              <a:sym typeface="Open Sans ExtraBold"/>
            </a:endParaRPr>
          </a:p>
        </p:txBody>
      </p:sp>
      <p:sp>
        <p:nvSpPr>
          <p:cNvPr id="276" name="Google Shape;276;p34"/>
          <p:cNvSpPr txBox="1"/>
          <p:nvPr/>
        </p:nvSpPr>
        <p:spPr>
          <a:xfrm>
            <a:off x="3845550" y="4187775"/>
            <a:ext cx="52986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Open Sans"/>
              <a:ea typeface="Open Sans"/>
              <a:cs typeface="Open Sans"/>
              <a:sym typeface="Open Sans"/>
            </a:endParaRPr>
          </a:p>
          <a:p>
            <a:pPr indent="-304800" lvl="0" marL="4572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We send approximately 50,000 </a:t>
            </a:r>
            <a:r>
              <a:rPr lang="en" sz="1200">
                <a:solidFill>
                  <a:schemeClr val="dk1"/>
                </a:solidFill>
                <a:latin typeface="Open Sans"/>
                <a:ea typeface="Open Sans"/>
                <a:cs typeface="Open Sans"/>
                <a:sym typeface="Open Sans"/>
              </a:rPr>
              <a:t>emails per month</a:t>
            </a:r>
            <a:r>
              <a:rPr lang="en" sz="1200">
                <a:solidFill>
                  <a:schemeClr val="dk1"/>
                </a:solidFill>
                <a:latin typeface="Open Sans"/>
                <a:ea typeface="Open Sans"/>
                <a:cs typeface="Open Sans"/>
                <a:sym typeface="Open Sans"/>
              </a:rPr>
              <a:t> to European bidders informing them of auctions listed or soon to be sold. </a:t>
            </a:r>
            <a:endParaRPr sz="1200">
              <a:solidFill>
                <a:schemeClr val="dk1"/>
              </a:solidFill>
              <a:latin typeface="Open Sans"/>
              <a:ea typeface="Open Sans"/>
              <a:cs typeface="Open Sans"/>
              <a:sym typeface="Open Sans"/>
            </a:endParaRPr>
          </a:p>
          <a:p>
            <a:pPr indent="-304800" lvl="0" marL="4572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We average 250,000 website views a month on our European site.</a:t>
            </a:r>
            <a:endParaRPr sz="1200">
              <a:solidFill>
                <a:schemeClr val="dk1"/>
              </a:solidFill>
              <a:latin typeface="Open Sans"/>
              <a:ea typeface="Open Sans"/>
              <a:cs typeface="Open Sans"/>
              <a:sym typeface="Open Sans"/>
            </a:endParaRPr>
          </a:p>
        </p:txBody>
      </p:sp>
      <p:pic>
        <p:nvPicPr>
          <p:cNvPr id="277" name="Google Shape;277;p34"/>
          <p:cNvPicPr preferRelativeResize="0"/>
          <p:nvPr/>
        </p:nvPicPr>
        <p:blipFill rotWithShape="1">
          <a:blip r:embed="rId6">
            <a:alphaModFix/>
          </a:blip>
          <a:srcRect b="0" l="0" r="0" t="0"/>
          <a:stretch/>
        </p:blipFill>
        <p:spPr>
          <a:xfrm>
            <a:off x="7046724" y="318564"/>
            <a:ext cx="1836699" cy="295406"/>
          </a:xfrm>
          <a:prstGeom prst="rect">
            <a:avLst/>
          </a:prstGeom>
          <a:noFill/>
          <a:ln>
            <a:noFill/>
          </a:ln>
        </p:spPr>
      </p:pic>
      <p:sp>
        <p:nvSpPr>
          <p:cNvPr id="278" name="Google Shape;278;p34"/>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5"/>
          <p:cNvSpPr txBox="1"/>
          <p:nvPr/>
        </p:nvSpPr>
        <p:spPr>
          <a:xfrm>
            <a:off x="519913" y="800100"/>
            <a:ext cx="659115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lang="en" sz="2500">
                <a:solidFill>
                  <a:srgbClr val="C6302C"/>
                </a:solidFill>
                <a:latin typeface="Open Sans ExtraBold"/>
                <a:ea typeface="Open Sans ExtraBold"/>
                <a:cs typeface="Open Sans ExtraBold"/>
                <a:sym typeface="Open Sans ExtraBold"/>
              </a:rPr>
              <a:t>MORE </a:t>
            </a:r>
            <a:r>
              <a:rPr b="0" i="0" lang="en" sz="2500" u="none" cap="none" strike="noStrike">
                <a:solidFill>
                  <a:srgbClr val="C6302C"/>
                </a:solidFill>
                <a:latin typeface="Open Sans ExtraBold"/>
                <a:ea typeface="Open Sans ExtraBold"/>
                <a:cs typeface="Open Sans ExtraBold"/>
                <a:sym typeface="Open Sans ExtraBold"/>
              </a:rPr>
              <a:t>ADVANTAGES OF USING OUR PLATFORM</a:t>
            </a:r>
            <a:endParaRPr b="0" i="0" sz="2500" u="none" cap="none" strike="noStrike">
              <a:solidFill>
                <a:srgbClr val="C6302C"/>
              </a:solidFill>
              <a:latin typeface="Open Sans ExtraBold"/>
              <a:ea typeface="Open Sans ExtraBold"/>
              <a:cs typeface="Open Sans ExtraBold"/>
              <a:sym typeface="Open Sans ExtraBold"/>
            </a:endParaRPr>
          </a:p>
        </p:txBody>
      </p:sp>
      <p:sp>
        <p:nvSpPr>
          <p:cNvPr id="285" name="Google Shape;285;p35"/>
          <p:cNvSpPr txBox="1"/>
          <p:nvPr/>
        </p:nvSpPr>
        <p:spPr>
          <a:xfrm>
            <a:off x="748762" y="3150156"/>
            <a:ext cx="2149950" cy="58725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200"/>
              <a:buFont typeface="Arial"/>
              <a:buNone/>
            </a:pPr>
            <a:r>
              <a:rPr b="0" i="0" lang="en" sz="1200" u="none" cap="none" strike="noStrike">
                <a:solidFill>
                  <a:schemeClr val="dk1"/>
                </a:solidFill>
                <a:latin typeface="Open Sans"/>
                <a:ea typeface="Open Sans"/>
                <a:cs typeface="Open Sans"/>
                <a:sym typeface="Open Sans"/>
              </a:rPr>
              <a:t>Minimising the risk of auctions going unnoticed on sites that sell everything.</a:t>
            </a:r>
            <a:endParaRPr b="0" i="0" sz="1200" u="none" cap="none" strike="noStrike">
              <a:solidFill>
                <a:schemeClr val="dk1"/>
              </a:solidFill>
              <a:latin typeface="Open Sans"/>
              <a:ea typeface="Open Sans"/>
              <a:cs typeface="Open Sans"/>
              <a:sym typeface="Open Sans"/>
            </a:endParaRPr>
          </a:p>
        </p:txBody>
      </p:sp>
      <p:sp>
        <p:nvSpPr>
          <p:cNvPr id="286" name="Google Shape;286;p35"/>
          <p:cNvSpPr txBox="1"/>
          <p:nvPr/>
        </p:nvSpPr>
        <p:spPr>
          <a:xfrm>
            <a:off x="679325" y="2632088"/>
            <a:ext cx="2480100" cy="41265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chemeClr val="dk1"/>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Nothing but storage </a:t>
            </a:r>
            <a:endParaRPr b="0" i="0" sz="1200" u="none" cap="none" strike="noStrike">
              <a:solidFill>
                <a:schemeClr val="dk1"/>
              </a:solidFill>
              <a:latin typeface="Open Sans ExtraBold"/>
              <a:ea typeface="Open Sans ExtraBold"/>
              <a:cs typeface="Open Sans ExtraBold"/>
              <a:sym typeface="Open Sans ExtraBold"/>
            </a:endParaRPr>
          </a:p>
          <a:p>
            <a:pPr indent="0" lvl="0" marL="0" marR="0" rtl="0" algn="ctr">
              <a:lnSpc>
                <a:spcPct val="109005"/>
              </a:lnSpc>
              <a:spcBef>
                <a:spcPts val="0"/>
              </a:spcBef>
              <a:spcAft>
                <a:spcPts val="0"/>
              </a:spcAft>
              <a:buClr>
                <a:schemeClr val="dk1"/>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auctions</a:t>
            </a:r>
            <a:endParaRPr b="0" i="0" sz="1200" u="none" cap="none" strike="noStrike">
              <a:solidFill>
                <a:schemeClr val="dk1"/>
              </a:solidFill>
              <a:latin typeface="Open Sans ExtraBold"/>
              <a:ea typeface="Open Sans ExtraBold"/>
              <a:cs typeface="Open Sans ExtraBold"/>
              <a:sym typeface="Open Sans ExtraBold"/>
            </a:endParaRPr>
          </a:p>
        </p:txBody>
      </p:sp>
      <p:sp>
        <p:nvSpPr>
          <p:cNvPr id="287" name="Google Shape;287;p35"/>
          <p:cNvSpPr txBox="1"/>
          <p:nvPr/>
        </p:nvSpPr>
        <p:spPr>
          <a:xfrm>
            <a:off x="3604232" y="3150156"/>
            <a:ext cx="21501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200"/>
              <a:buFont typeface="Arial"/>
              <a:buNone/>
            </a:pPr>
            <a:r>
              <a:rPr b="0" i="0" lang="en" sz="1200" u="none" cap="none" strike="noStrike">
                <a:solidFill>
                  <a:schemeClr val="dk1"/>
                </a:solidFill>
                <a:latin typeface="Open Sans"/>
                <a:ea typeface="Open Sans"/>
                <a:cs typeface="Open Sans"/>
                <a:sym typeface="Open Sans"/>
              </a:rPr>
              <a:t>The winning buyer pays a refundable cleaning deposit as an assurance they will “take everything in the unit”.</a:t>
            </a:r>
            <a:endParaRPr b="0" i="0" sz="1200" u="none" cap="none" strike="noStrike">
              <a:solidFill>
                <a:schemeClr val="dk1"/>
              </a:solidFill>
              <a:latin typeface="Open Sans"/>
              <a:ea typeface="Open Sans"/>
              <a:cs typeface="Open Sans"/>
              <a:sym typeface="Open Sans"/>
            </a:endParaRPr>
          </a:p>
        </p:txBody>
      </p:sp>
      <p:sp>
        <p:nvSpPr>
          <p:cNvPr id="288" name="Google Shape;288;p35"/>
          <p:cNvSpPr txBox="1"/>
          <p:nvPr/>
        </p:nvSpPr>
        <p:spPr>
          <a:xfrm>
            <a:off x="3534795" y="2632088"/>
            <a:ext cx="2288850" cy="41265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chemeClr val="dk1"/>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Mandatory cleaning deposit </a:t>
            </a:r>
            <a:endParaRPr b="0" i="0" sz="1200" u="none" cap="none" strike="noStrike">
              <a:solidFill>
                <a:schemeClr val="dk1"/>
              </a:solidFill>
              <a:latin typeface="Open Sans ExtraBold"/>
              <a:ea typeface="Open Sans ExtraBold"/>
              <a:cs typeface="Open Sans ExtraBold"/>
              <a:sym typeface="Open Sans ExtraBold"/>
            </a:endParaRPr>
          </a:p>
        </p:txBody>
      </p:sp>
      <p:sp>
        <p:nvSpPr>
          <p:cNvPr id="289" name="Google Shape;289;p35"/>
          <p:cNvSpPr txBox="1"/>
          <p:nvPr/>
        </p:nvSpPr>
        <p:spPr>
          <a:xfrm>
            <a:off x="6374651" y="3150156"/>
            <a:ext cx="2149950" cy="7918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200"/>
              <a:buFont typeface="Arial"/>
              <a:buNone/>
            </a:pPr>
            <a:r>
              <a:rPr b="0" i="0" lang="en" sz="1200" u="none" cap="none" strike="noStrike">
                <a:solidFill>
                  <a:schemeClr val="dk1"/>
                </a:solidFill>
                <a:latin typeface="Open Sans"/>
                <a:ea typeface="Open Sans"/>
                <a:cs typeface="Open Sans"/>
                <a:sym typeface="Open Sans"/>
              </a:rPr>
              <a:t>All data associated with your auction gets archived (bidding history, number of views, pictures, date and time).</a:t>
            </a:r>
            <a:endParaRPr b="0" i="0" sz="1200" u="none" cap="none" strike="noStrike">
              <a:solidFill>
                <a:schemeClr val="dk1"/>
              </a:solidFill>
              <a:latin typeface="Open Sans"/>
              <a:ea typeface="Open Sans"/>
              <a:cs typeface="Open Sans"/>
              <a:sym typeface="Open Sans"/>
            </a:endParaRPr>
          </a:p>
        </p:txBody>
      </p:sp>
      <p:sp>
        <p:nvSpPr>
          <p:cNvPr id="290" name="Google Shape;290;p35"/>
          <p:cNvSpPr txBox="1"/>
          <p:nvPr/>
        </p:nvSpPr>
        <p:spPr>
          <a:xfrm>
            <a:off x="6305214" y="2632088"/>
            <a:ext cx="2288850" cy="197400"/>
          </a:xfrm>
          <a:prstGeom prst="rect">
            <a:avLst/>
          </a:prstGeom>
          <a:noFill/>
          <a:ln>
            <a:noFill/>
          </a:ln>
        </p:spPr>
        <p:txBody>
          <a:bodyPr anchorCtr="0" anchor="t" bIns="0" lIns="0" spcFirstLastPara="1" rIns="0" wrap="square" tIns="0">
            <a:noAutofit/>
          </a:bodyPr>
          <a:lstStyle/>
          <a:p>
            <a:pPr indent="0" lvl="0" marL="0" marR="0" rtl="0" algn="ctr">
              <a:lnSpc>
                <a:spcPct val="109005"/>
              </a:lnSpc>
              <a:spcBef>
                <a:spcPts val="0"/>
              </a:spcBef>
              <a:spcAft>
                <a:spcPts val="0"/>
              </a:spcAft>
              <a:buClr>
                <a:schemeClr val="dk1"/>
              </a:buClr>
              <a:buSzPts val="1300"/>
              <a:buFont typeface="Arial"/>
              <a:buNone/>
            </a:pPr>
            <a:r>
              <a:rPr b="0" i="0" lang="en" sz="1200" u="none" cap="none" strike="noStrike">
                <a:solidFill>
                  <a:schemeClr val="dk1"/>
                </a:solidFill>
                <a:latin typeface="Open Sans ExtraBold"/>
                <a:ea typeface="Open Sans ExtraBold"/>
                <a:cs typeface="Open Sans ExtraBold"/>
                <a:sym typeface="Open Sans ExtraBold"/>
              </a:rPr>
              <a:t>All sold units are archived</a:t>
            </a:r>
            <a:endParaRPr b="0" i="0" sz="1200" u="none" cap="none" strike="noStrike">
              <a:solidFill>
                <a:schemeClr val="dk1"/>
              </a:solidFill>
              <a:latin typeface="Open Sans ExtraBold"/>
              <a:ea typeface="Open Sans ExtraBold"/>
              <a:cs typeface="Open Sans ExtraBold"/>
              <a:sym typeface="Open Sans ExtraBold"/>
            </a:endParaRPr>
          </a:p>
        </p:txBody>
      </p:sp>
      <p:pic>
        <p:nvPicPr>
          <p:cNvPr id="291" name="Google Shape;291;p35"/>
          <p:cNvPicPr preferRelativeResize="0"/>
          <p:nvPr/>
        </p:nvPicPr>
        <p:blipFill rotWithShape="1">
          <a:blip r:embed="rId3">
            <a:alphaModFix/>
          </a:blip>
          <a:srcRect b="0" l="0" r="0" t="0"/>
          <a:stretch/>
        </p:blipFill>
        <p:spPr>
          <a:xfrm>
            <a:off x="1311337" y="1744187"/>
            <a:ext cx="908258" cy="688625"/>
          </a:xfrm>
          <a:prstGeom prst="rect">
            <a:avLst/>
          </a:prstGeom>
          <a:noFill/>
          <a:ln>
            <a:noFill/>
          </a:ln>
        </p:spPr>
      </p:pic>
      <p:pic>
        <p:nvPicPr>
          <p:cNvPr id="292" name="Google Shape;292;p35"/>
          <p:cNvPicPr preferRelativeResize="0"/>
          <p:nvPr/>
        </p:nvPicPr>
        <p:blipFill rotWithShape="1">
          <a:blip r:embed="rId4">
            <a:alphaModFix/>
          </a:blip>
          <a:srcRect b="0" l="0" r="0" t="0"/>
          <a:stretch/>
        </p:blipFill>
        <p:spPr>
          <a:xfrm>
            <a:off x="4319038" y="1657625"/>
            <a:ext cx="768812" cy="768812"/>
          </a:xfrm>
          <a:prstGeom prst="rect">
            <a:avLst/>
          </a:prstGeom>
          <a:noFill/>
          <a:ln>
            <a:noFill/>
          </a:ln>
        </p:spPr>
      </p:pic>
      <p:pic>
        <p:nvPicPr>
          <p:cNvPr id="293" name="Google Shape;293;p35"/>
          <p:cNvPicPr preferRelativeResize="0"/>
          <p:nvPr/>
        </p:nvPicPr>
        <p:blipFill rotWithShape="1">
          <a:blip r:embed="rId5">
            <a:alphaModFix/>
          </a:blip>
          <a:srcRect b="0" l="0" r="0" t="0"/>
          <a:stretch/>
        </p:blipFill>
        <p:spPr>
          <a:xfrm>
            <a:off x="7111075" y="1739825"/>
            <a:ext cx="671100" cy="688625"/>
          </a:xfrm>
          <a:prstGeom prst="rect">
            <a:avLst/>
          </a:prstGeom>
          <a:noFill/>
          <a:ln>
            <a:noFill/>
          </a:ln>
        </p:spPr>
      </p:pic>
      <p:pic>
        <p:nvPicPr>
          <p:cNvPr id="294" name="Google Shape;294;p35"/>
          <p:cNvPicPr preferRelativeResize="0"/>
          <p:nvPr/>
        </p:nvPicPr>
        <p:blipFill rotWithShape="1">
          <a:blip r:embed="rId6">
            <a:alphaModFix/>
          </a:blip>
          <a:srcRect b="49432" l="0" r="0" t="42040"/>
          <a:stretch/>
        </p:blipFill>
        <p:spPr>
          <a:xfrm>
            <a:off x="0" y="4704901"/>
            <a:ext cx="9144000" cy="438600"/>
          </a:xfrm>
          <a:prstGeom prst="rect">
            <a:avLst/>
          </a:prstGeom>
          <a:noFill/>
          <a:ln>
            <a:noFill/>
          </a:ln>
        </p:spPr>
      </p:pic>
      <p:pic>
        <p:nvPicPr>
          <p:cNvPr id="295" name="Google Shape;295;p35"/>
          <p:cNvPicPr preferRelativeResize="0"/>
          <p:nvPr/>
        </p:nvPicPr>
        <p:blipFill rotWithShape="1">
          <a:blip r:embed="rId7">
            <a:alphaModFix/>
          </a:blip>
          <a:srcRect b="0" l="0" r="0" t="0"/>
          <a:stretch/>
        </p:blipFill>
        <p:spPr>
          <a:xfrm>
            <a:off x="7046724" y="318564"/>
            <a:ext cx="1836699" cy="295406"/>
          </a:xfrm>
          <a:prstGeom prst="rect">
            <a:avLst/>
          </a:prstGeom>
          <a:noFill/>
          <a:ln>
            <a:noFill/>
          </a:ln>
        </p:spPr>
      </p:pic>
      <p:sp>
        <p:nvSpPr>
          <p:cNvPr id="296" name="Google Shape;296;p35"/>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6"/>
          <p:cNvSpPr txBox="1"/>
          <p:nvPr/>
        </p:nvSpPr>
        <p:spPr>
          <a:xfrm>
            <a:off x="519913" y="571500"/>
            <a:ext cx="6591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lang="en" sz="2500">
                <a:solidFill>
                  <a:srgbClr val="C6302C"/>
                </a:solidFill>
                <a:latin typeface="Open Sans ExtraBold"/>
                <a:ea typeface="Open Sans ExtraBold"/>
                <a:cs typeface="Open Sans ExtraBold"/>
                <a:sym typeface="Open Sans ExtraBold"/>
              </a:rPr>
              <a:t>CONTINUOUS</a:t>
            </a:r>
            <a:r>
              <a:rPr lang="en" sz="2500">
                <a:solidFill>
                  <a:srgbClr val="C6302C"/>
                </a:solidFill>
                <a:latin typeface="Open Sans ExtraBold"/>
                <a:ea typeface="Open Sans ExtraBold"/>
                <a:cs typeface="Open Sans ExtraBold"/>
                <a:sym typeface="Open Sans ExtraBold"/>
              </a:rPr>
              <a:t> </a:t>
            </a:r>
            <a:r>
              <a:rPr b="0" i="0" lang="en" sz="2500" u="none" cap="none" strike="noStrike">
                <a:solidFill>
                  <a:srgbClr val="C6302C"/>
                </a:solidFill>
                <a:latin typeface="Open Sans ExtraBold"/>
                <a:ea typeface="Open Sans ExtraBold"/>
                <a:cs typeface="Open Sans ExtraBold"/>
                <a:sym typeface="Open Sans ExtraBold"/>
              </a:rPr>
              <a:t>INNOVATI</a:t>
            </a:r>
            <a:r>
              <a:rPr lang="en" sz="2500">
                <a:solidFill>
                  <a:srgbClr val="C6302C"/>
                </a:solidFill>
                <a:latin typeface="Open Sans ExtraBold"/>
                <a:ea typeface="Open Sans ExtraBold"/>
                <a:cs typeface="Open Sans ExtraBold"/>
                <a:sym typeface="Open Sans ExtraBold"/>
              </a:rPr>
              <a:t>ON</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303" name="Google Shape;303;p36"/>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pic>
        <p:nvPicPr>
          <p:cNvPr id="304" name="Google Shape;304;p36"/>
          <p:cNvPicPr preferRelativeResize="0"/>
          <p:nvPr/>
        </p:nvPicPr>
        <p:blipFill rotWithShape="1">
          <a:blip r:embed="rId4">
            <a:alphaModFix/>
          </a:blip>
          <a:srcRect b="-4226" l="0" r="11768" t="-2257"/>
          <a:stretch/>
        </p:blipFill>
        <p:spPr>
          <a:xfrm>
            <a:off x="4272063" y="938638"/>
            <a:ext cx="4995388" cy="3466200"/>
          </a:xfrm>
          <a:prstGeom prst="rect">
            <a:avLst/>
          </a:prstGeom>
          <a:noFill/>
          <a:ln>
            <a:noFill/>
          </a:ln>
        </p:spPr>
      </p:pic>
      <p:sp>
        <p:nvSpPr>
          <p:cNvPr id="305" name="Google Shape;305;p36"/>
          <p:cNvSpPr txBox="1"/>
          <p:nvPr/>
        </p:nvSpPr>
        <p:spPr>
          <a:xfrm>
            <a:off x="291326" y="1048575"/>
            <a:ext cx="4408500" cy="752700"/>
          </a:xfrm>
          <a:prstGeom prst="rect">
            <a:avLst/>
          </a:prstGeom>
          <a:noFill/>
          <a:ln>
            <a:noFill/>
          </a:ln>
        </p:spPr>
        <p:txBody>
          <a:bodyPr anchorCtr="0" anchor="t" bIns="45725" lIns="45725" spcFirstLastPara="1" rIns="45725" wrap="square" tIns="45725">
            <a:noAutofit/>
          </a:bodyPr>
          <a:lstStyle/>
          <a:p>
            <a:pPr indent="-311150" lvl="0" marL="457200" marR="0" rtl="0" algn="l">
              <a:lnSpc>
                <a:spcPct val="115000"/>
              </a:lnSpc>
              <a:spcBef>
                <a:spcPts val="0"/>
              </a:spcBef>
              <a:spcAft>
                <a:spcPts val="0"/>
              </a:spcAft>
              <a:buClr>
                <a:schemeClr val="dk1"/>
              </a:buClr>
              <a:buSzPts val="1300"/>
              <a:buFont typeface="Open Sans"/>
              <a:buChar char="●"/>
            </a:pPr>
            <a:r>
              <a:rPr b="1" lang="en" sz="1300">
                <a:solidFill>
                  <a:schemeClr val="dk1"/>
                </a:solidFill>
                <a:latin typeface="Open Sans"/>
                <a:ea typeface="Open Sans"/>
                <a:cs typeface="Open Sans"/>
                <a:sym typeface="Open Sans"/>
              </a:rPr>
              <a:t>D</a:t>
            </a:r>
            <a:r>
              <a:rPr b="1" i="0" lang="en" sz="1300" u="none" cap="none" strike="noStrike">
                <a:solidFill>
                  <a:schemeClr val="dk1"/>
                </a:solidFill>
                <a:latin typeface="Open Sans"/>
                <a:ea typeface="Open Sans"/>
                <a:cs typeface="Open Sans"/>
                <a:sym typeface="Open Sans"/>
              </a:rPr>
              <a:t>ownload </a:t>
            </a:r>
            <a:r>
              <a:rPr b="1" lang="en" sz="1300">
                <a:solidFill>
                  <a:schemeClr val="dk1"/>
                </a:solidFill>
                <a:latin typeface="Open Sans"/>
                <a:ea typeface="Open Sans"/>
                <a:cs typeface="Open Sans"/>
                <a:sym typeface="Open Sans"/>
              </a:rPr>
              <a:t>A</a:t>
            </a:r>
            <a:r>
              <a:rPr b="1" i="0" lang="en" sz="1300" u="none" cap="none" strike="noStrike">
                <a:solidFill>
                  <a:schemeClr val="dk1"/>
                </a:solidFill>
                <a:latin typeface="Open Sans"/>
                <a:ea typeface="Open Sans"/>
                <a:cs typeface="Open Sans"/>
                <a:sym typeface="Open Sans"/>
              </a:rPr>
              <a:t>udit </a:t>
            </a:r>
            <a:r>
              <a:rPr b="1" lang="en" sz="1300">
                <a:solidFill>
                  <a:schemeClr val="dk1"/>
                </a:solidFill>
                <a:latin typeface="Open Sans"/>
                <a:ea typeface="Open Sans"/>
                <a:cs typeface="Open Sans"/>
                <a:sym typeface="Open Sans"/>
              </a:rPr>
              <a:t>T</a:t>
            </a:r>
            <a:r>
              <a:rPr b="1" i="0" lang="en" sz="1300" u="none" cap="none" strike="noStrike">
                <a:solidFill>
                  <a:schemeClr val="dk1"/>
                </a:solidFill>
                <a:latin typeface="Open Sans"/>
                <a:ea typeface="Open Sans"/>
                <a:cs typeface="Open Sans"/>
                <a:sym typeface="Open Sans"/>
              </a:rPr>
              <a:t>rail of </a:t>
            </a:r>
            <a:r>
              <a:rPr b="1" lang="en" sz="1300">
                <a:solidFill>
                  <a:schemeClr val="dk1"/>
                </a:solidFill>
                <a:latin typeface="Open Sans"/>
                <a:ea typeface="Open Sans"/>
                <a:cs typeface="Open Sans"/>
                <a:sym typeface="Open Sans"/>
              </a:rPr>
              <a:t>A</a:t>
            </a:r>
            <a:r>
              <a:rPr b="1" i="0" lang="en" sz="1300" u="none" cap="none" strike="noStrike">
                <a:solidFill>
                  <a:schemeClr val="dk1"/>
                </a:solidFill>
                <a:latin typeface="Open Sans"/>
                <a:ea typeface="Open Sans"/>
                <a:cs typeface="Open Sans"/>
                <a:sym typeface="Open Sans"/>
              </a:rPr>
              <a:t>uction </a:t>
            </a:r>
            <a:r>
              <a:rPr b="1" lang="en" sz="1300">
                <a:solidFill>
                  <a:schemeClr val="dk1"/>
                </a:solidFill>
                <a:latin typeface="Open Sans"/>
                <a:ea typeface="Open Sans"/>
                <a:cs typeface="Open Sans"/>
                <a:sym typeface="Open Sans"/>
              </a:rPr>
              <a:t>R</a:t>
            </a:r>
            <a:r>
              <a:rPr b="1" i="0" lang="en" sz="1300" u="none" cap="none" strike="noStrike">
                <a:solidFill>
                  <a:schemeClr val="dk1"/>
                </a:solidFill>
                <a:latin typeface="Open Sans"/>
                <a:ea typeface="Open Sans"/>
                <a:cs typeface="Open Sans"/>
                <a:sym typeface="Open Sans"/>
              </a:rPr>
              <a:t>esults</a:t>
            </a:r>
            <a:r>
              <a:rPr b="0" i="0" lang="en" sz="1300" u="none" cap="none" strike="noStrike">
                <a:solidFill>
                  <a:schemeClr val="dk1"/>
                </a:solidFill>
                <a:latin typeface="Open Sans"/>
                <a:ea typeface="Open Sans"/>
                <a:cs typeface="Open Sans"/>
                <a:sym typeface="Open Sans"/>
              </a:rPr>
              <a:t>, proving that the market set the price and mitigating their Seller risk.</a:t>
            </a:r>
            <a:endParaRPr b="0" i="0" sz="13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Open Sans"/>
              <a:ea typeface="Open Sans"/>
              <a:cs typeface="Open Sans"/>
              <a:sym typeface="Open Sans"/>
            </a:endParaRPr>
          </a:p>
        </p:txBody>
      </p:sp>
      <p:pic>
        <p:nvPicPr>
          <p:cNvPr id="306" name="Google Shape;306;p36"/>
          <p:cNvPicPr preferRelativeResize="0"/>
          <p:nvPr/>
        </p:nvPicPr>
        <p:blipFill rotWithShape="1">
          <a:blip r:embed="rId5">
            <a:alphaModFix/>
          </a:blip>
          <a:srcRect b="0" l="513" r="503" t="0"/>
          <a:stretch/>
        </p:blipFill>
        <p:spPr>
          <a:xfrm>
            <a:off x="220113" y="1801663"/>
            <a:ext cx="5661950" cy="1287900"/>
          </a:xfrm>
          <a:prstGeom prst="rect">
            <a:avLst/>
          </a:prstGeom>
          <a:noFill/>
          <a:ln>
            <a:noFill/>
          </a:ln>
          <a:effectLst>
            <a:outerShdw blurRad="57150" rotWithShape="0" algn="bl" dir="8580000" dist="304800">
              <a:srgbClr val="666666">
                <a:alpha val="20000"/>
              </a:srgbClr>
            </a:outerShdw>
          </a:effectLst>
        </p:spPr>
      </p:pic>
      <p:cxnSp>
        <p:nvCxnSpPr>
          <p:cNvPr id="307" name="Google Shape;307;p36"/>
          <p:cNvCxnSpPr/>
          <p:nvPr/>
        </p:nvCxnSpPr>
        <p:spPr>
          <a:xfrm flipH="1">
            <a:off x="4890263" y="1944825"/>
            <a:ext cx="1172100" cy="107400"/>
          </a:xfrm>
          <a:prstGeom prst="straightConnector1">
            <a:avLst/>
          </a:prstGeom>
          <a:noFill/>
          <a:ln cap="flat" cmpd="sng" w="76200">
            <a:solidFill>
              <a:srgbClr val="C6302C"/>
            </a:solidFill>
            <a:prstDash val="solid"/>
            <a:round/>
            <a:headEnd len="sm" w="sm" type="none"/>
            <a:tailEnd len="med" w="med" type="triangle"/>
          </a:ln>
        </p:spPr>
      </p:cxnSp>
      <p:sp>
        <p:nvSpPr>
          <p:cNvPr id="308" name="Google Shape;308;p36"/>
          <p:cNvSpPr txBox="1"/>
          <p:nvPr/>
        </p:nvSpPr>
        <p:spPr>
          <a:xfrm>
            <a:off x="382601" y="3032100"/>
            <a:ext cx="4317300" cy="752700"/>
          </a:xfrm>
          <a:prstGeom prst="rect">
            <a:avLst/>
          </a:prstGeom>
          <a:noFill/>
          <a:ln>
            <a:noFill/>
          </a:ln>
        </p:spPr>
        <p:txBody>
          <a:bodyPr anchorCtr="0" anchor="t" bIns="45725" lIns="45725" spcFirstLastPara="1" rIns="45725" wrap="square" tIns="45725">
            <a:noAutofit/>
          </a:bodyPr>
          <a:lstStyle/>
          <a:p>
            <a:pPr indent="-304800" lvl="0" marL="457200" marR="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Improving Bidder Integrity Through Triggers</a:t>
            </a:r>
            <a:r>
              <a:rPr lang="en" sz="1200">
                <a:solidFill>
                  <a:schemeClr val="dk1"/>
                </a:solidFill>
                <a:latin typeface="Open Sans"/>
                <a:ea typeface="Open Sans"/>
                <a:cs typeface="Open Sans"/>
                <a:sym typeface="Open Sans"/>
              </a:rPr>
              <a:t>: record individual device </a:t>
            </a:r>
            <a:r>
              <a:rPr lang="en" sz="1200">
                <a:solidFill>
                  <a:schemeClr val="dk1"/>
                </a:solidFill>
                <a:latin typeface="Open Sans"/>
                <a:ea typeface="Open Sans"/>
                <a:cs typeface="Open Sans"/>
                <a:sym typeface="Open Sans"/>
              </a:rPr>
              <a:t>IDs</a:t>
            </a:r>
            <a:r>
              <a:rPr lang="en" sz="1200">
                <a:solidFill>
                  <a:schemeClr val="dk1"/>
                </a:solidFill>
                <a:latin typeface="Open Sans"/>
                <a:ea typeface="Open Sans"/>
                <a:cs typeface="Open Sans"/>
                <a:sym typeface="Open Sans"/>
              </a:rPr>
              <a:t>, credit card info, passwords, physical address etc </a:t>
            </a:r>
            <a:endParaRPr b="0" i="0" sz="1200" u="none" cap="none" strike="noStrike">
              <a:solidFill>
                <a:schemeClr val="dk1"/>
              </a:solidFill>
              <a:latin typeface="Open Sans"/>
              <a:ea typeface="Open Sans"/>
              <a:cs typeface="Open Sans"/>
              <a:sym typeface="Open Sans"/>
            </a:endParaRPr>
          </a:p>
        </p:txBody>
      </p:sp>
      <p:sp>
        <p:nvSpPr>
          <p:cNvPr id="309" name="Google Shape;309;p36"/>
          <p:cNvSpPr txBox="1"/>
          <p:nvPr/>
        </p:nvSpPr>
        <p:spPr>
          <a:xfrm>
            <a:off x="353825" y="4385775"/>
            <a:ext cx="9036300" cy="362100"/>
          </a:xfrm>
          <a:prstGeom prst="rect">
            <a:avLst/>
          </a:prstGeom>
          <a:noFill/>
          <a:ln>
            <a:noFill/>
          </a:ln>
        </p:spPr>
        <p:txBody>
          <a:bodyPr anchorCtr="0" anchor="t" bIns="45725" lIns="45725" spcFirstLastPara="1" rIns="45725" wrap="square" tIns="45725">
            <a:noAutofit/>
          </a:bodyPr>
          <a:lstStyle/>
          <a:p>
            <a:pPr indent="-304800" lvl="0" marL="457200" marR="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Introduced AI</a:t>
            </a:r>
            <a:r>
              <a:rPr lang="en" sz="1200">
                <a:solidFill>
                  <a:schemeClr val="dk1"/>
                </a:solidFill>
                <a:latin typeface="Open Sans"/>
                <a:ea typeface="Open Sans"/>
                <a:cs typeface="Open Sans"/>
                <a:sym typeface="Open Sans"/>
              </a:rPr>
              <a:t> to identify if goods are left inside units, if cleared the seller can release the Cleaning Deposit </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p:txBody>
      </p:sp>
      <p:pic>
        <p:nvPicPr>
          <p:cNvPr id="310" name="Google Shape;310;p36"/>
          <p:cNvPicPr preferRelativeResize="0"/>
          <p:nvPr/>
        </p:nvPicPr>
        <p:blipFill rotWithShape="1">
          <a:blip r:embed="rId6">
            <a:alphaModFix/>
          </a:blip>
          <a:srcRect b="0" l="0" r="0" t="0"/>
          <a:stretch/>
        </p:blipFill>
        <p:spPr>
          <a:xfrm>
            <a:off x="7046724" y="318564"/>
            <a:ext cx="1836699" cy="295406"/>
          </a:xfrm>
          <a:prstGeom prst="rect">
            <a:avLst/>
          </a:prstGeom>
          <a:noFill/>
          <a:ln>
            <a:noFill/>
          </a:ln>
        </p:spPr>
      </p:pic>
      <p:sp>
        <p:nvSpPr>
          <p:cNvPr id="311" name="Google Shape;311;p36"/>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
        <p:nvSpPr>
          <p:cNvPr id="312" name="Google Shape;312;p36"/>
          <p:cNvSpPr txBox="1"/>
          <p:nvPr/>
        </p:nvSpPr>
        <p:spPr>
          <a:xfrm>
            <a:off x="353825" y="3708600"/>
            <a:ext cx="4281300" cy="362100"/>
          </a:xfrm>
          <a:prstGeom prst="rect">
            <a:avLst/>
          </a:prstGeom>
          <a:noFill/>
          <a:ln>
            <a:noFill/>
          </a:ln>
        </p:spPr>
        <p:txBody>
          <a:bodyPr anchorCtr="0" anchor="t" bIns="45725" lIns="45725" spcFirstLastPara="1" rIns="45725" wrap="square" tIns="45725">
            <a:noAutofit/>
          </a:bodyPr>
          <a:lstStyle/>
          <a:p>
            <a:pPr indent="-304800" lvl="0" marL="45720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Cater for Manless facilities</a:t>
            </a:r>
            <a:r>
              <a:rPr lang="en" sz="1200">
                <a:solidFill>
                  <a:schemeClr val="dk1"/>
                </a:solidFill>
                <a:latin typeface="Open Sans"/>
                <a:ea typeface="Open Sans"/>
                <a:cs typeface="Open Sans"/>
                <a:sym typeface="Open Sans"/>
              </a:rPr>
              <a:t>: We administer Cleaning Deposits, ensure sellers can send gate or unit IDs </a:t>
            </a:r>
            <a:endParaRPr sz="12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7"/>
          <p:cNvSpPr/>
          <p:nvPr/>
        </p:nvSpPr>
        <p:spPr>
          <a:xfrm>
            <a:off x="-19050" y="3168150"/>
            <a:ext cx="9229650" cy="2013450"/>
          </a:xfrm>
          <a:prstGeom prst="rect">
            <a:avLst/>
          </a:prstGeom>
          <a:solidFill>
            <a:srgbClr val="0A1D4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C6302C"/>
              </a:solidFill>
              <a:latin typeface="Arial"/>
              <a:ea typeface="Arial"/>
              <a:cs typeface="Arial"/>
              <a:sym typeface="Arial"/>
            </a:endParaRPr>
          </a:p>
        </p:txBody>
      </p:sp>
      <p:pic>
        <p:nvPicPr>
          <p:cNvPr id="319" name="Google Shape;319;p37"/>
          <p:cNvPicPr preferRelativeResize="0"/>
          <p:nvPr/>
        </p:nvPicPr>
        <p:blipFill rotWithShape="1">
          <a:blip r:embed="rId3">
            <a:alphaModFix/>
          </a:blip>
          <a:srcRect b="6514" l="0" r="0" t="6513"/>
          <a:stretch/>
        </p:blipFill>
        <p:spPr>
          <a:xfrm>
            <a:off x="2899247" y="1"/>
            <a:ext cx="2447295" cy="3194761"/>
          </a:xfrm>
          <a:prstGeom prst="rect">
            <a:avLst/>
          </a:prstGeom>
          <a:noFill/>
          <a:ln>
            <a:noFill/>
          </a:ln>
        </p:spPr>
      </p:pic>
      <p:pic>
        <p:nvPicPr>
          <p:cNvPr id="320" name="Google Shape;320;p37"/>
          <p:cNvPicPr preferRelativeResize="0"/>
          <p:nvPr/>
        </p:nvPicPr>
        <p:blipFill rotWithShape="1">
          <a:blip r:embed="rId4">
            <a:alphaModFix/>
          </a:blip>
          <a:srcRect b="0" l="0" r="0" t="0"/>
          <a:stretch/>
        </p:blipFill>
        <p:spPr>
          <a:xfrm>
            <a:off x="0" y="1"/>
            <a:ext cx="2899246" cy="3194762"/>
          </a:xfrm>
          <a:prstGeom prst="rect">
            <a:avLst/>
          </a:prstGeom>
          <a:noFill/>
          <a:ln>
            <a:noFill/>
          </a:ln>
        </p:spPr>
      </p:pic>
      <p:pic>
        <p:nvPicPr>
          <p:cNvPr id="321" name="Google Shape;321;p37"/>
          <p:cNvPicPr preferRelativeResize="0"/>
          <p:nvPr/>
        </p:nvPicPr>
        <p:blipFill rotWithShape="1">
          <a:blip r:embed="rId5">
            <a:alphaModFix/>
          </a:blip>
          <a:srcRect b="0" l="9066" r="0" t="0"/>
          <a:stretch/>
        </p:blipFill>
        <p:spPr>
          <a:xfrm>
            <a:off x="5337017" y="1"/>
            <a:ext cx="3873575" cy="3194762"/>
          </a:xfrm>
          <a:prstGeom prst="rect">
            <a:avLst/>
          </a:prstGeom>
          <a:noFill/>
          <a:ln>
            <a:noFill/>
          </a:ln>
        </p:spPr>
      </p:pic>
      <p:sp>
        <p:nvSpPr>
          <p:cNvPr id="322" name="Google Shape;322;p37"/>
          <p:cNvSpPr txBox="1"/>
          <p:nvPr/>
        </p:nvSpPr>
        <p:spPr>
          <a:xfrm>
            <a:off x="216363" y="3718613"/>
            <a:ext cx="5946450" cy="70755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Clr>
                <a:schemeClr val="dk1"/>
              </a:buClr>
              <a:buSzPts val="3600"/>
              <a:buFont typeface="Arial"/>
              <a:buNone/>
            </a:pPr>
            <a:r>
              <a:rPr b="0" i="0" lang="en" sz="3000" u="none" cap="none" strike="noStrike">
                <a:solidFill>
                  <a:srgbClr val="F4F4F4"/>
                </a:solidFill>
                <a:latin typeface="Open Sans ExtraBold"/>
                <a:ea typeface="Open Sans ExtraBold"/>
                <a:cs typeface="Open Sans ExtraBold"/>
                <a:sym typeface="Open Sans ExtraBold"/>
              </a:rPr>
              <a:t>Winners of the FEDESSA </a:t>
            </a:r>
            <a:r>
              <a:rPr b="0" i="0" lang="en" sz="3000" u="none" cap="none" strike="noStrike">
                <a:solidFill>
                  <a:srgbClr val="F1C232"/>
                </a:solidFill>
                <a:latin typeface="Open Sans ExtraBold"/>
                <a:ea typeface="Open Sans ExtraBold"/>
                <a:cs typeface="Open Sans ExtraBold"/>
                <a:sym typeface="Open Sans ExtraBold"/>
              </a:rPr>
              <a:t>Innovation</a:t>
            </a:r>
            <a:r>
              <a:rPr b="0" i="0" lang="en" sz="3000" u="none" cap="none" strike="noStrike">
                <a:solidFill>
                  <a:srgbClr val="F4F4F4"/>
                </a:solidFill>
                <a:latin typeface="Open Sans ExtraBold"/>
                <a:ea typeface="Open Sans ExtraBold"/>
                <a:cs typeface="Open Sans ExtraBold"/>
                <a:sym typeface="Open Sans ExtraBold"/>
              </a:rPr>
              <a:t> Award - 2021</a:t>
            </a:r>
            <a:endParaRPr b="0" i="0" sz="100" u="none" cap="none" strike="noStrike">
              <a:solidFill>
                <a:schemeClr val="dk1"/>
              </a:solidFill>
              <a:latin typeface="Arial"/>
              <a:ea typeface="Arial"/>
              <a:cs typeface="Arial"/>
              <a:sym typeface="Arial"/>
            </a:endParaRPr>
          </a:p>
          <a:p>
            <a:pPr indent="0" lvl="0" marL="0" marR="0" rtl="0" algn="l">
              <a:lnSpc>
                <a:spcPct val="97000"/>
              </a:lnSpc>
              <a:spcBef>
                <a:spcPts val="0"/>
              </a:spcBef>
              <a:spcAft>
                <a:spcPts val="0"/>
              </a:spcAft>
              <a:buClr>
                <a:srgbClr val="000000"/>
              </a:buClr>
              <a:buSzPts val="3600"/>
              <a:buFont typeface="Arial"/>
              <a:buNone/>
            </a:pPr>
            <a:r>
              <a:t/>
            </a:r>
            <a:endParaRPr b="0" i="0" sz="3000" u="none" cap="none" strike="noStrike">
              <a:solidFill>
                <a:srgbClr val="F4F4F4"/>
              </a:solidFill>
              <a:latin typeface="Open Sans ExtraBold"/>
              <a:ea typeface="Open Sans ExtraBold"/>
              <a:cs typeface="Open Sans ExtraBold"/>
              <a:sym typeface="Open Sans ExtraBold"/>
            </a:endParaRPr>
          </a:p>
        </p:txBody>
      </p:sp>
      <p:cxnSp>
        <p:nvCxnSpPr>
          <p:cNvPr id="323" name="Google Shape;323;p37"/>
          <p:cNvCxnSpPr/>
          <p:nvPr/>
        </p:nvCxnSpPr>
        <p:spPr>
          <a:xfrm>
            <a:off x="5015813" y="3580275"/>
            <a:ext cx="0" cy="1189200"/>
          </a:xfrm>
          <a:prstGeom prst="straightConnector1">
            <a:avLst/>
          </a:prstGeom>
          <a:noFill/>
          <a:ln cap="flat" cmpd="sng" w="9525">
            <a:solidFill>
              <a:srgbClr val="1155CC"/>
            </a:solidFill>
            <a:prstDash val="solid"/>
            <a:round/>
            <a:headEnd len="sm" w="sm" type="none"/>
            <a:tailEnd len="sm" w="sm" type="none"/>
          </a:ln>
        </p:spPr>
      </p:cxnSp>
      <p:pic>
        <p:nvPicPr>
          <p:cNvPr id="324" name="Google Shape;324;p37"/>
          <p:cNvPicPr preferRelativeResize="0"/>
          <p:nvPr/>
        </p:nvPicPr>
        <p:blipFill rotWithShape="1">
          <a:blip r:embed="rId6">
            <a:alphaModFix/>
          </a:blip>
          <a:srcRect b="0" l="0" r="0" t="0"/>
          <a:stretch/>
        </p:blipFill>
        <p:spPr>
          <a:xfrm>
            <a:off x="5254699" y="2"/>
            <a:ext cx="1435349" cy="1435350"/>
          </a:xfrm>
          <a:prstGeom prst="rect">
            <a:avLst/>
          </a:prstGeom>
          <a:noFill/>
          <a:ln>
            <a:noFill/>
          </a:ln>
        </p:spPr>
      </p:pic>
      <p:pic>
        <p:nvPicPr>
          <p:cNvPr id="325" name="Google Shape;325;p37" title="2023-innovation-finalist-logo_.png"/>
          <p:cNvPicPr preferRelativeResize="0"/>
          <p:nvPr/>
        </p:nvPicPr>
        <p:blipFill rotWithShape="1">
          <a:blip r:embed="rId7">
            <a:alphaModFix/>
          </a:blip>
          <a:srcRect b="0" l="0" r="0" t="0"/>
          <a:stretch/>
        </p:blipFill>
        <p:spPr>
          <a:xfrm>
            <a:off x="6167000" y="3567575"/>
            <a:ext cx="988501" cy="988518"/>
          </a:xfrm>
          <a:prstGeom prst="rect">
            <a:avLst/>
          </a:prstGeom>
          <a:noFill/>
          <a:ln>
            <a:noFill/>
          </a:ln>
        </p:spPr>
      </p:pic>
      <p:sp>
        <p:nvSpPr>
          <p:cNvPr id="326" name="Google Shape;326;p37"/>
          <p:cNvSpPr txBox="1"/>
          <p:nvPr/>
        </p:nvSpPr>
        <p:spPr>
          <a:xfrm>
            <a:off x="7231700" y="3691863"/>
            <a:ext cx="1827000" cy="1077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600"/>
              <a:buFont typeface="Arial"/>
              <a:buNone/>
            </a:pPr>
            <a:r>
              <a:rPr b="0" i="0" lang="en" sz="1000" u="none" cap="none" strike="noStrike">
                <a:solidFill>
                  <a:srgbClr val="FFFFFF"/>
                </a:solidFill>
                <a:latin typeface="Open Sans"/>
                <a:ea typeface="Open Sans"/>
                <a:cs typeface="Open Sans"/>
                <a:sym typeface="Open Sans"/>
              </a:rPr>
              <a:t>Finalist for the SSAUK 2023 &amp; 2025 Innovation Award at the Self-Storage Conference &amp; Tradeshow in Birmingham and Telfor</a:t>
            </a:r>
            <a:r>
              <a:rPr lang="en" sz="1000">
                <a:solidFill>
                  <a:srgbClr val="FFFFFF"/>
                </a:solidFill>
                <a:latin typeface="Open Sans"/>
                <a:ea typeface="Open Sans"/>
                <a:cs typeface="Open Sans"/>
                <a:sym typeface="Open Sans"/>
              </a:rPr>
              <a:t>d</a:t>
            </a:r>
            <a:r>
              <a:rPr b="0" i="0" lang="en" sz="1000" u="none" cap="none" strike="noStrike">
                <a:solidFill>
                  <a:srgbClr val="FFFFFF"/>
                </a:solidFill>
                <a:latin typeface="Open Sans"/>
                <a:ea typeface="Open Sans"/>
                <a:cs typeface="Open Sans"/>
                <a:sym typeface="Open Sans"/>
              </a:rPr>
              <a:t>, United Kingdom.</a:t>
            </a:r>
            <a:endParaRPr b="0" i="0" sz="1000" u="none" cap="none" strike="noStrike">
              <a:solidFill>
                <a:srgbClr val="FFFFFF"/>
              </a:solidFill>
              <a:latin typeface="Open Sans"/>
              <a:ea typeface="Open Sans"/>
              <a:cs typeface="Open Sans"/>
              <a:sym typeface="Open Sans"/>
            </a:endParaRPr>
          </a:p>
          <a:p>
            <a:pPr indent="0" lvl="0" marL="0" marR="0" rtl="0" algn="ctr">
              <a:lnSpc>
                <a:spcPct val="97000"/>
              </a:lnSpc>
              <a:spcBef>
                <a:spcPts val="0"/>
              </a:spcBef>
              <a:spcAft>
                <a:spcPts val="0"/>
              </a:spcAft>
              <a:buClr>
                <a:srgbClr val="000000"/>
              </a:buClr>
              <a:buSzPts val="3600"/>
              <a:buFont typeface="Arial"/>
              <a:buNone/>
            </a:pPr>
            <a:r>
              <a:t/>
            </a:r>
            <a:endParaRPr b="0" i="0" sz="3300" u="none" cap="none" strike="noStrike">
              <a:solidFill>
                <a:srgbClr val="F4F4F4"/>
              </a:solidFill>
              <a:latin typeface="Open Sans ExtraBold"/>
              <a:ea typeface="Open Sans ExtraBold"/>
              <a:cs typeface="Open Sans ExtraBold"/>
              <a:sym typeface="Open Sans ExtraBold"/>
            </a:endParaRPr>
          </a:p>
        </p:txBody>
      </p:sp>
      <p:pic>
        <p:nvPicPr>
          <p:cNvPr id="327" name="Google Shape;327;p37" title="UK Awards Badge Innovation FINALIST.png"/>
          <p:cNvPicPr preferRelativeResize="0"/>
          <p:nvPr/>
        </p:nvPicPr>
        <p:blipFill rotWithShape="1">
          <a:blip r:embed="rId8">
            <a:alphaModFix/>
          </a:blip>
          <a:srcRect b="0" l="0" r="0" t="0"/>
          <a:stretch/>
        </p:blipFill>
        <p:spPr>
          <a:xfrm>
            <a:off x="5072050" y="3489848"/>
            <a:ext cx="1097324" cy="11553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8"/>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sp>
        <p:nvSpPr>
          <p:cNvPr id="334" name="Google Shape;334;p38"/>
          <p:cNvSpPr txBox="1"/>
          <p:nvPr/>
        </p:nvSpPr>
        <p:spPr>
          <a:xfrm>
            <a:off x="519913" y="719163"/>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OUR TECHNOLOGY</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335" name="Google Shape;335;p38"/>
          <p:cNvPicPr preferRelativeResize="0"/>
          <p:nvPr/>
        </p:nvPicPr>
        <p:blipFill rotWithShape="1">
          <a:blip r:embed="rId4">
            <a:alphaModFix/>
          </a:blip>
          <a:srcRect b="0" l="0" r="0" t="0"/>
          <a:stretch/>
        </p:blipFill>
        <p:spPr>
          <a:xfrm>
            <a:off x="518838" y="1502050"/>
            <a:ext cx="594175" cy="482028"/>
          </a:xfrm>
          <a:prstGeom prst="rect">
            <a:avLst/>
          </a:prstGeom>
          <a:noFill/>
          <a:ln>
            <a:noFill/>
          </a:ln>
        </p:spPr>
      </p:pic>
      <p:pic>
        <p:nvPicPr>
          <p:cNvPr id="336" name="Google Shape;336;p38"/>
          <p:cNvPicPr preferRelativeResize="0"/>
          <p:nvPr/>
        </p:nvPicPr>
        <p:blipFill rotWithShape="1">
          <a:blip r:embed="rId5">
            <a:alphaModFix/>
          </a:blip>
          <a:srcRect b="0" l="0" r="0" t="0"/>
          <a:stretch/>
        </p:blipFill>
        <p:spPr>
          <a:xfrm>
            <a:off x="595038" y="2212547"/>
            <a:ext cx="482034" cy="482028"/>
          </a:xfrm>
          <a:prstGeom prst="rect">
            <a:avLst/>
          </a:prstGeom>
          <a:noFill/>
          <a:ln>
            <a:noFill/>
          </a:ln>
        </p:spPr>
      </p:pic>
      <p:sp>
        <p:nvSpPr>
          <p:cNvPr id="337" name="Google Shape;337;p38"/>
          <p:cNvSpPr txBox="1"/>
          <p:nvPr/>
        </p:nvSpPr>
        <p:spPr>
          <a:xfrm>
            <a:off x="1211575" y="1491738"/>
            <a:ext cx="2789100" cy="386100"/>
          </a:xfrm>
          <a:prstGeom prst="rect">
            <a:avLst/>
          </a:prstGeom>
          <a:noFill/>
          <a:ln>
            <a:noFill/>
          </a:ln>
        </p:spPr>
        <p:txBody>
          <a:bodyPr anchorCtr="0" anchor="t" bIns="0" lIns="0" spcFirstLastPara="1" rIns="0" wrap="square" tIns="0">
            <a:spAutoFit/>
          </a:bodyPr>
          <a:lstStyle/>
          <a:p>
            <a:pPr indent="0" lvl="0" marL="0" marR="0" rtl="0" algn="l">
              <a:lnSpc>
                <a:spcPct val="109002"/>
              </a:lnSpc>
              <a:spcBef>
                <a:spcPts val="0"/>
              </a:spcBef>
              <a:spcAft>
                <a:spcPts val="0"/>
              </a:spcAft>
              <a:buClr>
                <a:srgbClr val="000000"/>
              </a:buClr>
              <a:buSzPts val="1600"/>
              <a:buFont typeface="Arial"/>
              <a:buNone/>
            </a:pPr>
            <a:r>
              <a:rPr b="0" i="0" lang="en" sz="1200" u="none" cap="none" strike="noStrike">
                <a:solidFill>
                  <a:schemeClr val="dk1"/>
                </a:solidFill>
                <a:latin typeface="Open Sans"/>
                <a:ea typeface="Open Sans"/>
                <a:cs typeface="Open Sans"/>
                <a:sym typeface="Open Sans"/>
              </a:rPr>
              <a:t>We can integrate with self storage software</a:t>
            </a:r>
            <a:endParaRPr b="0" i="0" sz="1200" u="none" cap="none" strike="noStrike">
              <a:solidFill>
                <a:schemeClr val="dk1"/>
              </a:solidFill>
              <a:latin typeface="Open Sans"/>
              <a:ea typeface="Open Sans"/>
              <a:cs typeface="Open Sans"/>
              <a:sym typeface="Open Sans"/>
            </a:endParaRPr>
          </a:p>
        </p:txBody>
      </p:sp>
      <p:sp>
        <p:nvSpPr>
          <p:cNvPr id="338" name="Google Shape;338;p38"/>
          <p:cNvSpPr txBox="1"/>
          <p:nvPr/>
        </p:nvSpPr>
        <p:spPr>
          <a:xfrm>
            <a:off x="1170825" y="2211800"/>
            <a:ext cx="2966400" cy="209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600"/>
              <a:buFont typeface="Arial"/>
              <a:buNone/>
            </a:pPr>
            <a:r>
              <a:rPr b="1" lang="en" sz="1200">
                <a:solidFill>
                  <a:schemeClr val="dk1"/>
                </a:solidFill>
                <a:latin typeface="Open Sans"/>
                <a:ea typeface="Open Sans"/>
                <a:cs typeface="Open Sans"/>
                <a:sym typeface="Open Sans"/>
              </a:rPr>
              <a:t>Purpose built</a:t>
            </a:r>
            <a:r>
              <a:rPr b="1" i="0" lang="en" sz="1200" u="none" cap="none" strike="noStrike">
                <a:solidFill>
                  <a:schemeClr val="dk1"/>
                </a:solidFill>
                <a:latin typeface="Open Sans"/>
                <a:ea typeface="Open Sans"/>
                <a:cs typeface="Open Sans"/>
                <a:sym typeface="Open Sans"/>
              </a:rPr>
              <a:t> storage auction platform – </a:t>
            </a:r>
            <a:r>
              <a:rPr b="0" i="0" lang="en" sz="1200" u="none" cap="none" strike="noStrike">
                <a:solidFill>
                  <a:schemeClr val="dk1"/>
                </a:solidFill>
                <a:latin typeface="Open Sans"/>
                <a:ea typeface="Open Sans"/>
                <a:cs typeface="Open Sans"/>
                <a:sym typeface="Open Sans"/>
              </a:rPr>
              <a:t>Our </a:t>
            </a:r>
            <a:r>
              <a:rPr lang="en" sz="1200">
                <a:solidFill>
                  <a:schemeClr val="dk1"/>
                </a:solidFill>
                <a:latin typeface="Open Sans"/>
                <a:ea typeface="Open Sans"/>
                <a:cs typeface="Open Sans"/>
                <a:sym typeface="Open Sans"/>
              </a:rPr>
              <a:t>website is not wordpress or another off the shelf website with plugins.</a:t>
            </a:r>
            <a:r>
              <a:rPr b="0" i="0" lang="en" sz="1200" u="none" cap="none" strike="noStrike">
                <a:solidFill>
                  <a:schemeClr val="dk1"/>
                </a:solidFill>
                <a:latin typeface="Open Sans"/>
                <a:ea typeface="Open Sans"/>
                <a:cs typeface="Open Sans"/>
                <a:sym typeface="Open Sans"/>
              </a:rPr>
              <a:t> </a:t>
            </a:r>
            <a:r>
              <a:rPr lang="en" sz="1200">
                <a:solidFill>
                  <a:schemeClr val="dk1"/>
                </a:solidFill>
                <a:latin typeface="Open Sans"/>
                <a:ea typeface="Open Sans"/>
                <a:cs typeface="Open Sans"/>
                <a:sym typeface="Open Sans"/>
              </a:rPr>
              <a:t>iBidOnStorage</a:t>
            </a:r>
            <a:r>
              <a:rPr b="0" i="0" lang="en" sz="1200" u="none" cap="none" strike="noStrike">
                <a:solidFill>
                  <a:schemeClr val="dk1"/>
                </a:solidFill>
                <a:latin typeface="Open Sans"/>
                <a:ea typeface="Open Sans"/>
                <a:cs typeface="Open Sans"/>
                <a:sym typeface="Open Sans"/>
              </a:rPr>
              <a:t> is purpose built by self storage operators for the self storage industry and </a:t>
            </a:r>
            <a:r>
              <a:rPr b="1" i="0" lang="en" sz="1200" u="none" cap="none" strike="noStrike">
                <a:solidFill>
                  <a:srgbClr val="C6302C"/>
                </a:solidFill>
                <a:latin typeface="Open Sans"/>
                <a:ea typeface="Open Sans"/>
                <a:cs typeface="Open Sans"/>
                <a:sym typeface="Open Sans"/>
              </a:rPr>
              <a:t>includes soft-close too.</a:t>
            </a:r>
            <a:endParaRPr b="1" i="0" sz="1200" u="none" cap="none" strike="noStrike">
              <a:solidFill>
                <a:srgbClr val="C6302C"/>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600"/>
              <a:buFont typeface="Arial"/>
              <a:buNone/>
            </a:pPr>
            <a:r>
              <a:rPr lang="en" sz="1200">
                <a:solidFill>
                  <a:schemeClr val="dk1"/>
                </a:solidFill>
                <a:latin typeface="Open Sans"/>
                <a:ea typeface="Open Sans"/>
                <a:cs typeface="Open Sans"/>
                <a:sym typeface="Open Sans"/>
              </a:rPr>
              <a:t>We can and do make bespoke changes when requested by operators. </a:t>
            </a:r>
            <a:endParaRPr sz="12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600"/>
              <a:buFont typeface="Arial"/>
              <a:buNone/>
            </a:pPr>
            <a:r>
              <a:t/>
            </a:r>
            <a:endParaRPr b="1" i="0" sz="1200" u="none" cap="none" strike="noStrike">
              <a:solidFill>
                <a:srgbClr val="C6302C"/>
              </a:solidFill>
              <a:latin typeface="Open Sans"/>
              <a:ea typeface="Open Sans"/>
              <a:cs typeface="Open Sans"/>
              <a:sym typeface="Open Sans"/>
            </a:endParaRPr>
          </a:p>
        </p:txBody>
      </p:sp>
      <p:pic>
        <p:nvPicPr>
          <p:cNvPr id="339" name="Google Shape;339;p38" title="sweden_iBid_website.png"/>
          <p:cNvPicPr preferRelativeResize="0"/>
          <p:nvPr/>
        </p:nvPicPr>
        <p:blipFill rotWithShape="1">
          <a:blip r:embed="rId6">
            <a:alphaModFix/>
          </a:blip>
          <a:srcRect b="10" l="0" r="0" t="0"/>
          <a:stretch/>
        </p:blipFill>
        <p:spPr>
          <a:xfrm>
            <a:off x="3784525" y="1536613"/>
            <a:ext cx="5288550" cy="3037538"/>
          </a:xfrm>
          <a:prstGeom prst="rect">
            <a:avLst/>
          </a:prstGeom>
          <a:noFill/>
          <a:ln>
            <a:noFill/>
          </a:ln>
        </p:spPr>
      </p:pic>
      <p:pic>
        <p:nvPicPr>
          <p:cNvPr id="340" name="Google Shape;340;p38"/>
          <p:cNvPicPr preferRelativeResize="0"/>
          <p:nvPr/>
        </p:nvPicPr>
        <p:blipFill rotWithShape="1">
          <a:blip r:embed="rId7">
            <a:alphaModFix/>
          </a:blip>
          <a:srcRect b="0" l="0" r="0" t="0"/>
          <a:stretch/>
        </p:blipFill>
        <p:spPr>
          <a:xfrm>
            <a:off x="7046724" y="318564"/>
            <a:ext cx="1836699" cy="295406"/>
          </a:xfrm>
          <a:prstGeom prst="rect">
            <a:avLst/>
          </a:prstGeom>
          <a:noFill/>
          <a:ln>
            <a:noFill/>
          </a:ln>
        </p:spPr>
      </p:pic>
      <p:sp>
        <p:nvSpPr>
          <p:cNvPr id="341" name="Google Shape;341;p38"/>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9"/>
          <p:cNvSpPr txBox="1"/>
          <p:nvPr/>
        </p:nvSpPr>
        <p:spPr>
          <a:xfrm>
            <a:off x="475667" y="499865"/>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“SHOW US THE MONEY”</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348" name="Google Shape;348;p39" title="withFlags_Average Price and Auctions By Country.jpg"/>
          <p:cNvPicPr preferRelativeResize="0"/>
          <p:nvPr/>
        </p:nvPicPr>
        <p:blipFill rotWithShape="1">
          <a:blip r:embed="rId3">
            <a:alphaModFix/>
          </a:blip>
          <a:srcRect b="3965" l="1832" r="1726" t="4240"/>
          <a:stretch/>
        </p:blipFill>
        <p:spPr>
          <a:xfrm>
            <a:off x="519350" y="1018700"/>
            <a:ext cx="6262726" cy="3682887"/>
          </a:xfrm>
          <a:prstGeom prst="rect">
            <a:avLst/>
          </a:prstGeom>
          <a:noFill/>
          <a:ln>
            <a:noFill/>
          </a:ln>
        </p:spPr>
      </p:pic>
      <p:pic>
        <p:nvPicPr>
          <p:cNvPr id="349" name="Google Shape;349;p39"/>
          <p:cNvPicPr preferRelativeResize="0"/>
          <p:nvPr/>
        </p:nvPicPr>
        <p:blipFill>
          <a:blip r:embed="rId4">
            <a:alphaModFix/>
          </a:blip>
          <a:stretch>
            <a:fillRect/>
          </a:stretch>
        </p:blipFill>
        <p:spPr>
          <a:xfrm>
            <a:off x="7566200" y="2472388"/>
            <a:ext cx="230250" cy="172688"/>
          </a:xfrm>
          <a:prstGeom prst="rect">
            <a:avLst/>
          </a:prstGeom>
          <a:noFill/>
          <a:ln>
            <a:noFill/>
          </a:ln>
        </p:spPr>
      </p:pic>
      <p:sp>
        <p:nvSpPr>
          <p:cNvPr id="350" name="Google Shape;350;p39"/>
          <p:cNvSpPr txBox="1"/>
          <p:nvPr/>
        </p:nvSpPr>
        <p:spPr>
          <a:xfrm>
            <a:off x="7470550" y="2645075"/>
            <a:ext cx="1398300" cy="11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United Kingdom</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No. of Auctions: </a:t>
            </a:r>
            <a:r>
              <a:rPr b="1" lang="en" sz="1100">
                <a:solidFill>
                  <a:schemeClr val="dk1"/>
                </a:solidFill>
                <a:latin typeface="Calibri"/>
                <a:ea typeface="Calibri"/>
                <a:cs typeface="Calibri"/>
                <a:sym typeface="Calibri"/>
              </a:rPr>
              <a:t>9,100</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Average Price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 sz="1100">
                <a:solidFill>
                  <a:schemeClr val="dk1"/>
                </a:solidFill>
                <a:latin typeface="Calibri"/>
                <a:ea typeface="Calibri"/>
                <a:cs typeface="Calibri"/>
                <a:sym typeface="Calibri"/>
              </a:rPr>
              <a:t>€240</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351" name="Google Shape;351;p39"/>
          <p:cNvPicPr preferRelativeResize="0"/>
          <p:nvPr/>
        </p:nvPicPr>
        <p:blipFill rotWithShape="1">
          <a:blip r:embed="rId5">
            <a:alphaModFix/>
          </a:blip>
          <a:srcRect b="0" l="0" r="0" t="0"/>
          <a:stretch/>
        </p:blipFill>
        <p:spPr>
          <a:xfrm>
            <a:off x="7046724" y="318564"/>
            <a:ext cx="1836699" cy="295406"/>
          </a:xfrm>
          <a:prstGeom prst="rect">
            <a:avLst/>
          </a:prstGeom>
          <a:noFill/>
          <a:ln>
            <a:noFill/>
          </a:ln>
        </p:spPr>
      </p:pic>
      <p:sp>
        <p:nvSpPr>
          <p:cNvPr id="352" name="Google Shape;352;p39"/>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40"/>
          <p:cNvPicPr preferRelativeResize="0"/>
          <p:nvPr/>
        </p:nvPicPr>
        <p:blipFill rotWithShape="1">
          <a:blip r:embed="rId3">
            <a:alphaModFix/>
          </a:blip>
          <a:srcRect b="0" l="0" r="0" t="0"/>
          <a:stretch/>
        </p:blipFill>
        <p:spPr>
          <a:xfrm>
            <a:off x="7046724" y="318564"/>
            <a:ext cx="1836699" cy="295406"/>
          </a:xfrm>
          <a:prstGeom prst="rect">
            <a:avLst/>
          </a:prstGeom>
          <a:noFill/>
          <a:ln>
            <a:noFill/>
          </a:ln>
        </p:spPr>
      </p:pic>
      <p:sp>
        <p:nvSpPr>
          <p:cNvPr id="359" name="Google Shape;359;p40"/>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
        <p:nvSpPr>
          <p:cNvPr id="360" name="Google Shape;360;p40"/>
          <p:cNvSpPr txBox="1"/>
          <p:nvPr/>
        </p:nvSpPr>
        <p:spPr>
          <a:xfrm>
            <a:off x="364688" y="422913"/>
            <a:ext cx="60612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lang="en" sz="2500">
                <a:solidFill>
                  <a:srgbClr val="C6302C"/>
                </a:solidFill>
                <a:latin typeface="Open Sans ExtraBold"/>
                <a:ea typeface="Open Sans ExtraBold"/>
                <a:cs typeface="Open Sans ExtraBold"/>
                <a:sym typeface="Open Sans ExtraBold"/>
              </a:rPr>
              <a:t>WHAT DO THE STATS SAY</a:t>
            </a:r>
            <a:r>
              <a:rPr b="0" i="0" lang="en" sz="2500" u="none" cap="none" strike="noStrike">
                <a:solidFill>
                  <a:srgbClr val="C6302C"/>
                </a:solidFill>
                <a:latin typeface="Open Sans ExtraBold"/>
                <a:ea typeface="Open Sans ExtraBold"/>
                <a:cs typeface="Open Sans ExtraBold"/>
                <a:sym typeface="Open Sans ExtraBold"/>
              </a:rPr>
              <a:t> </a:t>
            </a:r>
            <a:endParaRPr b="0" i="0" sz="1000" u="none" cap="none" strike="noStrike">
              <a:solidFill>
                <a:schemeClr val="dk1"/>
              </a:solidFill>
              <a:latin typeface="Open Sans ExtraBold"/>
              <a:ea typeface="Open Sans ExtraBold"/>
              <a:cs typeface="Open Sans ExtraBold"/>
              <a:sym typeface="Open Sans ExtraBold"/>
            </a:endParaRPr>
          </a:p>
        </p:txBody>
      </p:sp>
      <p:pic>
        <p:nvPicPr>
          <p:cNvPr id="361" name="Google Shape;361;p40" title="Grant_Presso Slide_Sweden.jpeg"/>
          <p:cNvPicPr preferRelativeResize="0"/>
          <p:nvPr/>
        </p:nvPicPr>
        <p:blipFill>
          <a:blip r:embed="rId4">
            <a:alphaModFix/>
          </a:blip>
          <a:stretch>
            <a:fillRect/>
          </a:stretch>
        </p:blipFill>
        <p:spPr>
          <a:xfrm>
            <a:off x="344675" y="861530"/>
            <a:ext cx="7389427" cy="41565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1"/>
          <p:cNvSpPr txBox="1"/>
          <p:nvPr/>
        </p:nvSpPr>
        <p:spPr>
          <a:xfrm>
            <a:off x="519926" y="719175"/>
            <a:ext cx="63999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WHAT DO OUR SELLERS SAY ABOUT US </a:t>
            </a:r>
            <a:endParaRPr b="0" i="0" sz="1000" u="none" cap="none" strike="noStrike">
              <a:solidFill>
                <a:schemeClr val="dk1"/>
              </a:solidFill>
              <a:latin typeface="Open Sans ExtraBold"/>
              <a:ea typeface="Open Sans ExtraBold"/>
              <a:cs typeface="Open Sans ExtraBold"/>
              <a:sym typeface="Open Sans ExtraBold"/>
            </a:endParaRPr>
          </a:p>
        </p:txBody>
      </p:sp>
      <p:sp>
        <p:nvSpPr>
          <p:cNvPr id="368" name="Google Shape;368;p41"/>
          <p:cNvSpPr txBox="1"/>
          <p:nvPr/>
        </p:nvSpPr>
        <p:spPr>
          <a:xfrm>
            <a:off x="260650" y="2265387"/>
            <a:ext cx="2546700" cy="17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700"/>
              <a:buFont typeface="Arial"/>
              <a:buNone/>
            </a:pPr>
            <a:r>
              <a:rPr b="0" i="0" lang="en" sz="1100" u="none" cap="none" strike="noStrike">
                <a:solidFill>
                  <a:srgbClr val="222222"/>
                </a:solidFill>
                <a:latin typeface="Open Sans"/>
                <a:ea typeface="Open Sans"/>
                <a:cs typeface="Open Sans"/>
                <a:sym typeface="Open Sans"/>
              </a:rPr>
              <a:t>“Since we started to use iBidOnStorage to sell all our abandoned units we have seen a </a:t>
            </a:r>
            <a:r>
              <a:rPr b="1" i="0" lang="en" sz="1100" u="none" cap="none" strike="noStrike">
                <a:solidFill>
                  <a:srgbClr val="222222"/>
                </a:solidFill>
                <a:latin typeface="Open Sans"/>
                <a:ea typeface="Open Sans"/>
                <a:cs typeface="Open Sans"/>
                <a:sym typeface="Open Sans"/>
              </a:rPr>
              <a:t>significant increase in the value</a:t>
            </a:r>
            <a:r>
              <a:rPr b="0" i="0" lang="en" sz="1100" u="none" cap="none" strike="noStrike">
                <a:solidFill>
                  <a:srgbClr val="222222"/>
                </a:solidFill>
                <a:latin typeface="Open Sans"/>
                <a:ea typeface="Open Sans"/>
                <a:cs typeface="Open Sans"/>
                <a:sym typeface="Open Sans"/>
              </a:rPr>
              <a:t> we get out of a unit - </a:t>
            </a:r>
            <a:r>
              <a:rPr b="1" i="0" lang="en" sz="1100" u="none" cap="none" strike="noStrike">
                <a:solidFill>
                  <a:srgbClr val="222222"/>
                </a:solidFill>
                <a:latin typeface="Open Sans"/>
                <a:ea typeface="Open Sans"/>
                <a:cs typeface="Open Sans"/>
                <a:sym typeface="Open Sans"/>
              </a:rPr>
              <a:t>with zero costs</a:t>
            </a:r>
            <a:r>
              <a:rPr b="0" i="0" lang="en" sz="1100" u="none" cap="none" strike="noStrike">
                <a:solidFill>
                  <a:srgbClr val="222222"/>
                </a:solidFill>
                <a:latin typeface="Open Sans"/>
                <a:ea typeface="Open Sans"/>
                <a:cs typeface="Open Sans"/>
                <a:sym typeface="Open Sans"/>
              </a:rPr>
              <a:t>. </a:t>
            </a:r>
            <a:r>
              <a:rPr lang="en" sz="1100">
                <a:solidFill>
                  <a:srgbClr val="222222"/>
                </a:solidFill>
                <a:latin typeface="Open Sans"/>
                <a:ea typeface="Open Sans"/>
                <a:cs typeface="Open Sans"/>
                <a:sym typeface="Open Sans"/>
              </a:rPr>
              <a:t> </a:t>
            </a:r>
            <a:r>
              <a:rPr b="0" i="0" lang="en" sz="1100" u="none" cap="none" strike="noStrike">
                <a:solidFill>
                  <a:srgbClr val="222222"/>
                </a:solidFill>
                <a:latin typeface="Open Sans"/>
                <a:ea typeface="Open Sans"/>
                <a:cs typeface="Open Sans"/>
                <a:sym typeface="Open Sans"/>
              </a:rPr>
              <a:t>We also see a great benefit in being able to </a:t>
            </a:r>
            <a:r>
              <a:rPr b="1" i="0" lang="en" sz="1100" u="none" cap="none" strike="noStrike">
                <a:solidFill>
                  <a:srgbClr val="222222"/>
                </a:solidFill>
                <a:latin typeface="Open Sans"/>
                <a:ea typeface="Open Sans"/>
                <a:cs typeface="Open Sans"/>
                <a:sym typeface="Open Sans"/>
              </a:rPr>
              <a:t>download all the auction results</a:t>
            </a:r>
            <a:r>
              <a:rPr b="0" i="0" lang="en" sz="1100" u="none" cap="none" strike="noStrike">
                <a:solidFill>
                  <a:srgbClr val="222222"/>
                </a:solidFill>
                <a:latin typeface="Open Sans"/>
                <a:ea typeface="Open Sans"/>
                <a:cs typeface="Open Sans"/>
                <a:sym typeface="Open Sans"/>
              </a:rPr>
              <a:t> with full details, which we believe reduces our risks substantially.”</a:t>
            </a:r>
            <a:endParaRPr b="0" i="0" sz="1100" u="none" cap="none" strike="noStrike">
              <a:solidFill>
                <a:srgbClr val="000000"/>
              </a:solidFill>
              <a:latin typeface="Open Sans"/>
              <a:ea typeface="Open Sans"/>
              <a:cs typeface="Open Sans"/>
              <a:sym typeface="Open Sans"/>
            </a:endParaRPr>
          </a:p>
        </p:txBody>
      </p:sp>
      <p:pic>
        <p:nvPicPr>
          <p:cNvPr id="369" name="Google Shape;369;p41"/>
          <p:cNvPicPr preferRelativeResize="0"/>
          <p:nvPr/>
        </p:nvPicPr>
        <p:blipFill rotWithShape="1">
          <a:blip r:embed="rId3">
            <a:alphaModFix/>
          </a:blip>
          <a:srcRect b="15461" l="0" r="0" t="18322"/>
          <a:stretch/>
        </p:blipFill>
        <p:spPr>
          <a:xfrm>
            <a:off x="790100" y="1394375"/>
            <a:ext cx="1006509" cy="654175"/>
          </a:xfrm>
          <a:prstGeom prst="rect">
            <a:avLst/>
          </a:prstGeom>
          <a:noFill/>
          <a:ln>
            <a:noFill/>
          </a:ln>
        </p:spPr>
      </p:pic>
      <p:pic>
        <p:nvPicPr>
          <p:cNvPr id="370" name="Google Shape;370;p41"/>
          <p:cNvPicPr preferRelativeResize="0"/>
          <p:nvPr/>
        </p:nvPicPr>
        <p:blipFill rotWithShape="1">
          <a:blip r:embed="rId4">
            <a:alphaModFix/>
          </a:blip>
          <a:srcRect b="49432" l="0" r="0" t="42040"/>
          <a:stretch/>
        </p:blipFill>
        <p:spPr>
          <a:xfrm>
            <a:off x="0" y="4704901"/>
            <a:ext cx="9144000" cy="438600"/>
          </a:xfrm>
          <a:prstGeom prst="rect">
            <a:avLst/>
          </a:prstGeom>
          <a:noFill/>
          <a:ln>
            <a:noFill/>
          </a:ln>
        </p:spPr>
      </p:pic>
      <p:sp>
        <p:nvSpPr>
          <p:cNvPr id="371" name="Google Shape;371;p41"/>
          <p:cNvSpPr txBox="1"/>
          <p:nvPr/>
        </p:nvSpPr>
        <p:spPr>
          <a:xfrm>
            <a:off x="3348738" y="2265387"/>
            <a:ext cx="25713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400"/>
              <a:buFont typeface="Arial"/>
              <a:buNone/>
            </a:pPr>
            <a:r>
              <a:rPr lang="en" sz="1100">
                <a:solidFill>
                  <a:schemeClr val="dk1"/>
                </a:solidFill>
                <a:latin typeface="Open Sans"/>
                <a:ea typeface="Open Sans"/>
                <a:cs typeface="Open Sans"/>
                <a:sym typeface="Open Sans"/>
              </a:rPr>
              <a:t>"We </a:t>
            </a:r>
            <a:r>
              <a:rPr b="1" lang="en" sz="1100">
                <a:solidFill>
                  <a:schemeClr val="dk1"/>
                </a:solidFill>
                <a:latin typeface="Open Sans"/>
                <a:ea typeface="Open Sans"/>
                <a:cs typeface="Open Sans"/>
                <a:sym typeface="Open Sans"/>
              </a:rPr>
              <a:t>recommend all our franchisees to use IBidOnStorage</a:t>
            </a:r>
            <a:r>
              <a:rPr lang="en" sz="1100">
                <a:solidFill>
                  <a:schemeClr val="dk1"/>
                </a:solidFill>
                <a:latin typeface="Open Sans"/>
                <a:ea typeface="Open Sans"/>
                <a:cs typeface="Open Sans"/>
                <a:sym typeface="Open Sans"/>
              </a:rPr>
              <a:t> and so far all our advertised units have been sold. It's a </a:t>
            </a:r>
            <a:r>
              <a:rPr b="1" lang="en" sz="1100">
                <a:solidFill>
                  <a:schemeClr val="dk1"/>
                </a:solidFill>
                <a:latin typeface="Open Sans"/>
                <a:ea typeface="Open Sans"/>
                <a:cs typeface="Open Sans"/>
                <a:sym typeface="Open Sans"/>
              </a:rPr>
              <a:t>quick and easy</a:t>
            </a:r>
            <a:r>
              <a:rPr lang="en" sz="1100">
                <a:solidFill>
                  <a:schemeClr val="dk1"/>
                </a:solidFill>
                <a:latin typeface="Open Sans"/>
                <a:ea typeface="Open Sans"/>
                <a:cs typeface="Open Sans"/>
                <a:sym typeface="Open Sans"/>
              </a:rPr>
              <a:t> way to make the unit available to a new customer with a small amount of work and the </a:t>
            </a:r>
            <a:r>
              <a:rPr b="1" lang="en" sz="1100">
                <a:solidFill>
                  <a:schemeClr val="dk1"/>
                </a:solidFill>
                <a:latin typeface="Open Sans"/>
                <a:ea typeface="Open Sans"/>
                <a:cs typeface="Open Sans"/>
                <a:sym typeface="Open Sans"/>
              </a:rPr>
              <a:t>unit is sold at a price that the market determines</a:t>
            </a:r>
            <a:r>
              <a:rPr lang="en" sz="1100">
                <a:solidFill>
                  <a:schemeClr val="dk1"/>
                </a:solidFill>
                <a:latin typeface="Open Sans"/>
                <a:ea typeface="Open Sans"/>
                <a:cs typeface="Open Sans"/>
                <a:sym typeface="Open Sans"/>
              </a:rPr>
              <a:t>."</a:t>
            </a:r>
            <a:endParaRPr b="0" i="0" sz="1100" u="none" cap="none" strike="noStrike">
              <a:solidFill>
                <a:schemeClr val="dk1"/>
              </a:solidFill>
              <a:latin typeface="Open Sans"/>
              <a:ea typeface="Open Sans"/>
              <a:cs typeface="Open Sans"/>
              <a:sym typeface="Open Sans"/>
            </a:endParaRPr>
          </a:p>
        </p:txBody>
      </p:sp>
      <p:pic>
        <p:nvPicPr>
          <p:cNvPr id="372" name="Google Shape;372;p41" title="Lagerkungen-logo-RGB.png"/>
          <p:cNvPicPr preferRelativeResize="0"/>
          <p:nvPr/>
        </p:nvPicPr>
        <p:blipFill rotWithShape="1">
          <a:blip r:embed="rId5">
            <a:alphaModFix/>
          </a:blip>
          <a:srcRect b="-8041" l="-2920" r="-2899" t="-5542"/>
          <a:stretch/>
        </p:blipFill>
        <p:spPr>
          <a:xfrm>
            <a:off x="3753763" y="1529750"/>
            <a:ext cx="1532673" cy="518800"/>
          </a:xfrm>
          <a:prstGeom prst="rect">
            <a:avLst/>
          </a:prstGeom>
          <a:noFill/>
          <a:ln>
            <a:noFill/>
          </a:ln>
        </p:spPr>
      </p:pic>
      <p:pic>
        <p:nvPicPr>
          <p:cNvPr id="373" name="Google Shape;373;p41" title="HyrBox-Self-storage-2x-300x107.png"/>
          <p:cNvPicPr preferRelativeResize="0"/>
          <p:nvPr/>
        </p:nvPicPr>
        <p:blipFill rotWithShape="1">
          <a:blip r:embed="rId6">
            <a:alphaModFix/>
          </a:blip>
          <a:srcRect b="-11835" l="-10085" r="-9833" t="-26267"/>
          <a:stretch/>
        </p:blipFill>
        <p:spPr>
          <a:xfrm>
            <a:off x="7024200" y="1529750"/>
            <a:ext cx="1263100" cy="518800"/>
          </a:xfrm>
          <a:prstGeom prst="rect">
            <a:avLst/>
          </a:prstGeom>
          <a:noFill/>
          <a:ln>
            <a:noFill/>
          </a:ln>
        </p:spPr>
      </p:pic>
      <p:sp>
        <p:nvSpPr>
          <p:cNvPr id="374" name="Google Shape;374;p41"/>
          <p:cNvSpPr txBox="1"/>
          <p:nvPr/>
        </p:nvSpPr>
        <p:spPr>
          <a:xfrm>
            <a:off x="6461449" y="2265387"/>
            <a:ext cx="2385900" cy="17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400"/>
              <a:buFont typeface="Arial"/>
              <a:buNone/>
            </a:pPr>
            <a:r>
              <a:rPr lang="en" sz="1100">
                <a:solidFill>
                  <a:schemeClr val="dk1"/>
                </a:solidFill>
                <a:latin typeface="Open Sans"/>
                <a:ea typeface="Open Sans"/>
                <a:cs typeface="Open Sans"/>
                <a:sym typeface="Open Sans"/>
              </a:rPr>
              <a:t>"In the past, the process of emptying storage facilities was associated with costs and a lot of work. </a:t>
            </a:r>
            <a:r>
              <a:rPr b="1" lang="en" sz="1100">
                <a:solidFill>
                  <a:schemeClr val="dk1"/>
                </a:solidFill>
                <a:latin typeface="Open Sans"/>
                <a:ea typeface="Open Sans"/>
                <a:cs typeface="Open Sans"/>
                <a:sym typeface="Open Sans"/>
              </a:rPr>
              <a:t>With iBidOnStorage, we save time, reduce costs and can document the entire process from start to finish</a:t>
            </a:r>
            <a:r>
              <a:rPr lang="en" sz="1100">
                <a:solidFill>
                  <a:schemeClr val="dk1"/>
                </a:solidFill>
                <a:latin typeface="Open Sans"/>
                <a:ea typeface="Open Sans"/>
                <a:cs typeface="Open Sans"/>
                <a:sym typeface="Open Sans"/>
              </a:rPr>
              <a:t>. This service has become an important part of our daily operations."</a:t>
            </a:r>
            <a:endParaRPr b="0" i="0" sz="1100" u="none" cap="none" strike="noStrike">
              <a:solidFill>
                <a:schemeClr val="dk1"/>
              </a:solidFill>
              <a:latin typeface="Open Sans"/>
              <a:ea typeface="Open Sans"/>
              <a:cs typeface="Open Sans"/>
              <a:sym typeface="Open Sans"/>
            </a:endParaRPr>
          </a:p>
        </p:txBody>
      </p:sp>
      <p:cxnSp>
        <p:nvCxnSpPr>
          <p:cNvPr id="375" name="Google Shape;375;p41"/>
          <p:cNvCxnSpPr/>
          <p:nvPr/>
        </p:nvCxnSpPr>
        <p:spPr>
          <a:xfrm>
            <a:off x="3073250" y="2265385"/>
            <a:ext cx="9600" cy="2003400"/>
          </a:xfrm>
          <a:prstGeom prst="straightConnector1">
            <a:avLst/>
          </a:prstGeom>
          <a:noFill/>
          <a:ln cap="flat" cmpd="sng" w="9525">
            <a:solidFill>
              <a:srgbClr val="888888"/>
            </a:solidFill>
            <a:prstDash val="solid"/>
            <a:round/>
            <a:headEnd len="med" w="med" type="none"/>
            <a:tailEnd len="med" w="med" type="none"/>
          </a:ln>
        </p:spPr>
      </p:cxnSp>
      <p:cxnSp>
        <p:nvCxnSpPr>
          <p:cNvPr id="376" name="Google Shape;376;p41"/>
          <p:cNvCxnSpPr/>
          <p:nvPr/>
        </p:nvCxnSpPr>
        <p:spPr>
          <a:xfrm>
            <a:off x="6232925" y="2225700"/>
            <a:ext cx="9600" cy="2003400"/>
          </a:xfrm>
          <a:prstGeom prst="straightConnector1">
            <a:avLst/>
          </a:prstGeom>
          <a:noFill/>
          <a:ln cap="flat" cmpd="sng" w="9525">
            <a:solidFill>
              <a:srgbClr val="888888"/>
            </a:solidFill>
            <a:prstDash val="solid"/>
            <a:round/>
            <a:headEnd len="med" w="med" type="none"/>
            <a:tailEnd len="med" w="med" type="none"/>
          </a:ln>
        </p:spPr>
      </p:cxnSp>
      <p:sp>
        <p:nvSpPr>
          <p:cNvPr id="377" name="Google Shape;377;p41"/>
          <p:cNvSpPr txBox="1"/>
          <p:nvPr/>
        </p:nvSpPr>
        <p:spPr>
          <a:xfrm>
            <a:off x="550001" y="4014600"/>
            <a:ext cx="1807200" cy="44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solidFill>
                  <a:srgbClr val="C6302C"/>
                </a:solidFill>
              </a:rPr>
              <a:t>Thomas Espemo,</a:t>
            </a:r>
            <a:endParaRPr b="1" sz="800">
              <a:solidFill>
                <a:srgbClr val="C6302C"/>
              </a:solidFill>
            </a:endParaRPr>
          </a:p>
          <a:p>
            <a:pPr indent="0" lvl="0" marL="0" rtl="0" algn="ctr">
              <a:lnSpc>
                <a:spcPct val="115000"/>
              </a:lnSpc>
              <a:spcBef>
                <a:spcPts val="0"/>
              </a:spcBef>
              <a:spcAft>
                <a:spcPts val="0"/>
              </a:spcAft>
              <a:buNone/>
            </a:pPr>
            <a:r>
              <a:rPr lang="en" sz="800">
                <a:solidFill>
                  <a:srgbClr val="353536"/>
                </a:solidFill>
              </a:rPr>
              <a:t>Pelican Self Storage - Sverige</a:t>
            </a:r>
            <a:endParaRPr b="1" sz="800">
              <a:solidFill>
                <a:srgbClr val="353536"/>
              </a:solidFill>
            </a:endParaRPr>
          </a:p>
        </p:txBody>
      </p:sp>
      <p:sp>
        <p:nvSpPr>
          <p:cNvPr id="378" name="Google Shape;378;p41"/>
          <p:cNvSpPr txBox="1"/>
          <p:nvPr/>
        </p:nvSpPr>
        <p:spPr>
          <a:xfrm>
            <a:off x="3692688" y="4014600"/>
            <a:ext cx="1807200" cy="44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solidFill>
                  <a:srgbClr val="C6302C"/>
                </a:solidFill>
              </a:rPr>
              <a:t>Jörgen Gomander, </a:t>
            </a:r>
            <a:endParaRPr b="1" sz="800">
              <a:solidFill>
                <a:srgbClr val="C6302C"/>
              </a:solidFill>
            </a:endParaRPr>
          </a:p>
          <a:p>
            <a:pPr indent="0" lvl="0" marL="0" rtl="0" algn="ctr">
              <a:lnSpc>
                <a:spcPct val="115000"/>
              </a:lnSpc>
              <a:spcBef>
                <a:spcPts val="0"/>
              </a:spcBef>
              <a:spcAft>
                <a:spcPts val="0"/>
              </a:spcAft>
              <a:buNone/>
            </a:pPr>
            <a:r>
              <a:rPr lang="en" sz="800">
                <a:solidFill>
                  <a:srgbClr val="353536"/>
                </a:solidFill>
              </a:rPr>
              <a:t>Lagerkungen - Sverige</a:t>
            </a:r>
            <a:endParaRPr sz="800">
              <a:solidFill>
                <a:srgbClr val="353536"/>
              </a:solidFill>
            </a:endParaRPr>
          </a:p>
        </p:txBody>
      </p:sp>
      <p:sp>
        <p:nvSpPr>
          <p:cNvPr id="379" name="Google Shape;379;p41"/>
          <p:cNvSpPr txBox="1"/>
          <p:nvPr/>
        </p:nvSpPr>
        <p:spPr>
          <a:xfrm>
            <a:off x="6682974" y="4014600"/>
            <a:ext cx="1807200" cy="44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800">
                <a:solidFill>
                  <a:srgbClr val="C6302C"/>
                </a:solidFill>
              </a:rPr>
              <a:t>Ann-Kristin Hartmann,</a:t>
            </a:r>
            <a:endParaRPr b="1" sz="800">
              <a:solidFill>
                <a:srgbClr val="C6302C"/>
              </a:solidFill>
            </a:endParaRPr>
          </a:p>
          <a:p>
            <a:pPr indent="0" lvl="0" marL="0" rtl="0" algn="ctr">
              <a:lnSpc>
                <a:spcPct val="115000"/>
              </a:lnSpc>
              <a:spcBef>
                <a:spcPts val="0"/>
              </a:spcBef>
              <a:spcAft>
                <a:spcPts val="0"/>
              </a:spcAft>
              <a:buNone/>
            </a:pPr>
            <a:r>
              <a:rPr lang="en" sz="800">
                <a:solidFill>
                  <a:srgbClr val="353536"/>
                </a:solidFill>
              </a:rPr>
              <a:t>HYRBOX Self-Storage - Sverige</a:t>
            </a:r>
            <a:endParaRPr b="1" sz="800">
              <a:solidFill>
                <a:srgbClr val="353536"/>
              </a:solidFill>
            </a:endParaRPr>
          </a:p>
        </p:txBody>
      </p:sp>
      <p:pic>
        <p:nvPicPr>
          <p:cNvPr id="380" name="Google Shape;380;p41"/>
          <p:cNvPicPr preferRelativeResize="0"/>
          <p:nvPr/>
        </p:nvPicPr>
        <p:blipFill rotWithShape="1">
          <a:blip r:embed="rId7">
            <a:alphaModFix/>
          </a:blip>
          <a:srcRect b="0" l="0" r="0" t="0"/>
          <a:stretch/>
        </p:blipFill>
        <p:spPr>
          <a:xfrm>
            <a:off x="7046724" y="318564"/>
            <a:ext cx="1836699" cy="295406"/>
          </a:xfrm>
          <a:prstGeom prst="rect">
            <a:avLst/>
          </a:prstGeom>
          <a:noFill/>
          <a:ln>
            <a:noFill/>
          </a:ln>
        </p:spPr>
      </p:pic>
      <p:sp>
        <p:nvSpPr>
          <p:cNvPr id="381" name="Google Shape;381;p41"/>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2"/>
          <p:cNvPicPr preferRelativeResize="0"/>
          <p:nvPr/>
        </p:nvPicPr>
        <p:blipFill rotWithShape="1">
          <a:blip r:embed="rId3">
            <a:alphaModFix/>
          </a:blip>
          <a:srcRect b="49432" l="0" r="0" t="42038"/>
          <a:stretch/>
        </p:blipFill>
        <p:spPr>
          <a:xfrm>
            <a:off x="0" y="4704901"/>
            <a:ext cx="9144000" cy="438600"/>
          </a:xfrm>
          <a:prstGeom prst="rect">
            <a:avLst/>
          </a:prstGeom>
          <a:noFill/>
          <a:ln>
            <a:noFill/>
          </a:ln>
        </p:spPr>
      </p:pic>
      <p:sp>
        <p:nvSpPr>
          <p:cNvPr id="388" name="Google Shape;388;p42"/>
          <p:cNvSpPr txBox="1"/>
          <p:nvPr/>
        </p:nvSpPr>
        <p:spPr>
          <a:xfrm>
            <a:off x="601325" y="1707363"/>
            <a:ext cx="7717950" cy="25920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700"/>
              <a:buFont typeface="Arial"/>
              <a:buNone/>
            </a:pPr>
            <a:r>
              <a:rPr b="1" i="0" lang="en" sz="1200" u="none" cap="none" strike="noStrike">
                <a:solidFill>
                  <a:schemeClr val="dk1"/>
                </a:solidFill>
                <a:latin typeface="Open Sans"/>
                <a:ea typeface="Open Sans"/>
                <a:cs typeface="Open Sans"/>
                <a:sym typeface="Open Sans"/>
              </a:rPr>
              <a:t>The short answer: YES!</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50000"/>
              </a:lnSpc>
              <a:spcBef>
                <a:spcPts val="0"/>
              </a:spcBef>
              <a:spcAft>
                <a:spcPts val="0"/>
              </a:spcAft>
              <a:buClr>
                <a:schemeClr val="dk1"/>
              </a:buClr>
              <a:buSzPts val="1200"/>
              <a:buFont typeface="Open Sans"/>
              <a:buChar char="•"/>
            </a:pPr>
            <a:r>
              <a:rPr b="0" i="0" lang="en" sz="1200" u="none" cap="none" strike="noStrike">
                <a:solidFill>
                  <a:schemeClr val="dk1"/>
                </a:solidFill>
                <a:highlight>
                  <a:srgbClr val="FFFFFF"/>
                </a:highlight>
                <a:latin typeface="Open Sans"/>
                <a:ea typeface="Open Sans"/>
                <a:cs typeface="Open Sans"/>
                <a:sym typeface="Open Sans"/>
              </a:rPr>
              <a:t>iBidOnStorage is not in a position to offer a legal solution to circumvent or streamline the laws relating to the sale of a customer’s stored items – in any country. </a:t>
            </a:r>
            <a:r>
              <a:rPr b="1" i="0" lang="en" sz="1200" u="none" cap="none" strike="noStrike">
                <a:solidFill>
                  <a:schemeClr val="dk1"/>
                </a:solidFill>
                <a:highlight>
                  <a:srgbClr val="FFFFFF"/>
                </a:highlight>
                <a:latin typeface="Open Sans"/>
                <a:ea typeface="Open Sans"/>
                <a:cs typeface="Open Sans"/>
                <a:sym typeface="Open Sans"/>
              </a:rPr>
              <a:t>We offer a solution at the point when a storage unit has been through your own recommended default process based on the signed storage contract and local legislation.</a:t>
            </a:r>
            <a:r>
              <a:rPr b="0" i="0" lang="en" sz="1200" u="none" cap="none" strike="noStrike">
                <a:solidFill>
                  <a:schemeClr val="dk1"/>
                </a:solidFill>
                <a:highlight>
                  <a:srgbClr val="FFFFFF"/>
                </a:highlight>
                <a:latin typeface="Open Sans"/>
                <a:ea typeface="Open Sans"/>
                <a:cs typeface="Open Sans"/>
                <a:sym typeface="Open Sans"/>
              </a:rPr>
              <a:t> </a:t>
            </a:r>
            <a:endParaRPr b="0" i="0" sz="1200" u="none" cap="none" strike="noStrike">
              <a:solidFill>
                <a:schemeClr val="dk1"/>
              </a:solidFill>
              <a:highlight>
                <a:srgbClr val="FFFFFF"/>
              </a:highlight>
              <a:latin typeface="Open Sans"/>
              <a:ea typeface="Open Sans"/>
              <a:cs typeface="Open Sans"/>
              <a:sym typeface="Open Sans"/>
            </a:endParaRPr>
          </a:p>
          <a:p>
            <a:pPr indent="-152400" lvl="1" marL="368300" marR="0" rtl="0" algn="l">
              <a:lnSpc>
                <a:spcPct val="150000"/>
              </a:lnSpc>
              <a:spcBef>
                <a:spcPts val="0"/>
              </a:spcBef>
              <a:spcAft>
                <a:spcPts val="0"/>
              </a:spcAft>
              <a:buClr>
                <a:schemeClr val="dk1"/>
              </a:buClr>
              <a:buSzPts val="1200"/>
              <a:buFont typeface="Open Sans"/>
              <a:buChar char="•"/>
            </a:pPr>
            <a:r>
              <a:rPr lang="en" sz="1200">
                <a:solidFill>
                  <a:schemeClr val="dk1"/>
                </a:solidFill>
                <a:highlight>
                  <a:srgbClr val="FFFFFF"/>
                </a:highlight>
                <a:latin typeface="Open Sans"/>
                <a:ea typeface="Open Sans"/>
                <a:cs typeface="Open Sans"/>
                <a:sym typeface="Open Sans"/>
              </a:rPr>
              <a:t>S</a:t>
            </a:r>
            <a:r>
              <a:rPr b="0" i="0" lang="en" sz="1200" u="none" cap="none" strike="noStrike">
                <a:solidFill>
                  <a:schemeClr val="dk1"/>
                </a:solidFill>
                <a:highlight>
                  <a:srgbClr val="FFFFFF"/>
                </a:highlight>
                <a:latin typeface="Open Sans"/>
                <a:ea typeface="Open Sans"/>
                <a:cs typeface="Open Sans"/>
                <a:sym typeface="Open Sans"/>
              </a:rPr>
              <a:t>torage operators </a:t>
            </a:r>
            <a:r>
              <a:rPr lang="en" sz="1200">
                <a:solidFill>
                  <a:schemeClr val="dk1"/>
                </a:solidFill>
                <a:highlight>
                  <a:srgbClr val="FFFFFF"/>
                </a:highlight>
                <a:latin typeface="Open Sans"/>
                <a:ea typeface="Open Sans"/>
                <a:cs typeface="Open Sans"/>
                <a:sym typeface="Open Sans"/>
              </a:rPr>
              <a:t>will</a:t>
            </a:r>
            <a:r>
              <a:rPr b="0" i="0" lang="en" sz="1200" u="none" cap="none" strike="noStrike">
                <a:solidFill>
                  <a:schemeClr val="dk1"/>
                </a:solidFill>
                <a:highlight>
                  <a:srgbClr val="FFFFFF"/>
                </a:highlight>
                <a:latin typeface="Open Sans"/>
                <a:ea typeface="Open Sans"/>
                <a:cs typeface="Open Sans"/>
                <a:sym typeface="Open Sans"/>
              </a:rPr>
              <a:t> make their own decision to follow the letter of the law, </a:t>
            </a:r>
            <a:r>
              <a:rPr lang="en" sz="1200">
                <a:solidFill>
                  <a:schemeClr val="dk1"/>
                </a:solidFill>
                <a:highlight>
                  <a:srgbClr val="FFFFFF"/>
                </a:highlight>
                <a:latin typeface="Open Sans"/>
                <a:ea typeface="Open Sans"/>
                <a:cs typeface="Open Sans"/>
                <a:sym typeface="Open Sans"/>
              </a:rPr>
              <a:t>while others may</a:t>
            </a:r>
            <a:r>
              <a:rPr b="0" i="0" lang="en" sz="1200" u="none" cap="none" strike="noStrike">
                <a:solidFill>
                  <a:schemeClr val="dk1"/>
                </a:solidFill>
                <a:highlight>
                  <a:srgbClr val="FFFFFF"/>
                </a:highlight>
                <a:latin typeface="Open Sans"/>
                <a:ea typeface="Open Sans"/>
                <a:cs typeface="Open Sans"/>
                <a:sym typeface="Open Sans"/>
              </a:rPr>
              <a:t> make a commercial decision that the risk of litigation is low and to sell prior to a tedious and expensive legal process. </a:t>
            </a:r>
            <a:r>
              <a:rPr b="1" i="0" lang="en" sz="1200" u="none" cap="none" strike="noStrike">
                <a:solidFill>
                  <a:schemeClr val="dk1"/>
                </a:solidFill>
                <a:highlight>
                  <a:srgbClr val="FFFFFF"/>
                </a:highlight>
                <a:latin typeface="Open Sans"/>
                <a:ea typeface="Open Sans"/>
                <a:cs typeface="Open Sans"/>
                <a:sym typeface="Open Sans"/>
              </a:rPr>
              <a:t>iBidOnStorage is the solution at the point of sale for both these options. </a:t>
            </a:r>
            <a:endParaRPr b="1" i="0" sz="1200" u="none" cap="none" strike="noStrike">
              <a:solidFill>
                <a:schemeClr val="dk1"/>
              </a:solidFill>
              <a:highlight>
                <a:srgbClr val="FFFFFF"/>
              </a:highlight>
              <a:latin typeface="Open Sans"/>
              <a:ea typeface="Open Sans"/>
              <a:cs typeface="Open Sans"/>
              <a:sym typeface="Open Sans"/>
            </a:endParaRPr>
          </a:p>
          <a:p>
            <a:pPr indent="-152400" lvl="1" marL="368300" marR="0" rtl="0" algn="l">
              <a:lnSpc>
                <a:spcPct val="150000"/>
              </a:lnSpc>
              <a:spcBef>
                <a:spcPts val="0"/>
              </a:spcBef>
              <a:spcAft>
                <a:spcPts val="0"/>
              </a:spcAft>
              <a:buClr>
                <a:schemeClr val="dk1"/>
              </a:buClr>
              <a:buSzPts val="1200"/>
              <a:buFont typeface="Open Sans"/>
              <a:buChar char="•"/>
            </a:pPr>
            <a:r>
              <a:rPr lang="en" sz="1200">
                <a:solidFill>
                  <a:schemeClr val="dk1"/>
                </a:solidFill>
                <a:highlight>
                  <a:srgbClr val="FFFFFF"/>
                </a:highlight>
                <a:latin typeface="Open Sans"/>
                <a:ea typeface="Open Sans"/>
                <a:cs typeface="Open Sans"/>
                <a:sym typeface="Open Sans"/>
              </a:rPr>
              <a:t>Whatever method you choose to sell - </a:t>
            </a:r>
            <a:r>
              <a:rPr b="0" i="0" lang="en" sz="1200" u="none" cap="none" strike="noStrike">
                <a:solidFill>
                  <a:schemeClr val="dk1"/>
                </a:solidFill>
                <a:highlight>
                  <a:srgbClr val="FFFFFF"/>
                </a:highlight>
                <a:latin typeface="Open Sans"/>
                <a:ea typeface="Open Sans"/>
                <a:cs typeface="Open Sans"/>
                <a:sym typeface="Open Sans"/>
              </a:rPr>
              <a:t>There is the possibility that a customer will litigate but we mitigate this risk by being able to prove the market set the price achieved.</a:t>
            </a:r>
            <a:endParaRPr b="0" i="0" sz="1200" u="none" cap="none" strike="noStrike">
              <a:solidFill>
                <a:schemeClr val="dk1"/>
              </a:solidFill>
              <a:highlight>
                <a:srgbClr val="FFFFFF"/>
              </a:highlight>
              <a:latin typeface="Open Sans"/>
              <a:ea typeface="Open Sans"/>
              <a:cs typeface="Open Sans"/>
              <a:sym typeface="Open Sans"/>
            </a:endParaRPr>
          </a:p>
        </p:txBody>
      </p:sp>
      <p:sp>
        <p:nvSpPr>
          <p:cNvPr id="389" name="Google Shape;389;p42"/>
          <p:cNvSpPr txBox="1"/>
          <p:nvPr/>
        </p:nvSpPr>
        <p:spPr>
          <a:xfrm>
            <a:off x="519913" y="757263"/>
            <a:ext cx="8004000" cy="10344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CAN WE SELL ABANDONED UNITS IN OUR COUNTRY USING IBIDONSTORAGE?</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390" name="Google Shape;390;p42"/>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391" name="Google Shape;391;p42"/>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5"/>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sp>
        <p:nvSpPr>
          <p:cNvPr id="149" name="Google Shape;149;p25"/>
          <p:cNvSpPr txBox="1"/>
          <p:nvPr/>
        </p:nvSpPr>
        <p:spPr>
          <a:xfrm>
            <a:off x="818525" y="1257650"/>
            <a:ext cx="6401700" cy="3279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700"/>
              <a:buFont typeface="Arial"/>
              <a:buNone/>
            </a:pPr>
            <a:r>
              <a:rPr b="1" i="0" lang="en" sz="1200" u="none" cap="none" strike="noStrike">
                <a:solidFill>
                  <a:schemeClr val="dk1"/>
                </a:solidFill>
                <a:latin typeface="Open Sans"/>
                <a:ea typeface="Open Sans"/>
                <a:cs typeface="Open Sans"/>
                <a:sym typeface="Open Sans"/>
              </a:rPr>
              <a:t>My Storage Journey</a:t>
            </a:r>
            <a:endParaRPr sz="1200"/>
          </a:p>
          <a:p>
            <a:pPr indent="0" lvl="0" marL="0" marR="0" rtl="0" algn="l">
              <a:lnSpc>
                <a:spcPct val="115000"/>
              </a:lnSpc>
              <a:spcBef>
                <a:spcPts val="0"/>
              </a:spcBef>
              <a:spcAft>
                <a:spcPts val="0"/>
              </a:spcAft>
              <a:buClr>
                <a:srgbClr val="000000"/>
              </a:buClr>
              <a:buSzPts val="1700"/>
              <a:buFont typeface="Arial"/>
              <a:buNone/>
            </a:pPr>
            <a:r>
              <a:t/>
            </a:r>
            <a:endParaRPr b="1" i="0" sz="1200" u="none" cap="none" strike="noStrike">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Born in Cape Town, S</a:t>
            </a:r>
            <a:r>
              <a:rPr lang="en" sz="1200">
                <a:solidFill>
                  <a:schemeClr val="dk1"/>
                </a:solidFill>
                <a:latin typeface="Open Sans"/>
                <a:ea typeface="Open Sans"/>
                <a:cs typeface="Open Sans"/>
                <a:sym typeface="Open Sans"/>
              </a:rPr>
              <a:t>outh Africa.</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Chartered Accountant</a:t>
            </a:r>
            <a:r>
              <a:rPr lang="en" sz="1200">
                <a:solidFill>
                  <a:schemeClr val="dk1"/>
                </a:solidFill>
                <a:latin typeface="Open Sans"/>
                <a:ea typeface="Open Sans"/>
                <a:cs typeface="Open Sans"/>
                <a:sym typeface="Open Sans"/>
              </a:rPr>
              <a:t> </a:t>
            </a:r>
            <a:r>
              <a:rPr b="0" i="0" lang="en" sz="1200" u="none" cap="none" strike="noStrike">
                <a:solidFill>
                  <a:schemeClr val="dk1"/>
                </a:solidFill>
                <a:latin typeface="Open Sans"/>
                <a:ea typeface="Open Sans"/>
                <a:cs typeface="Open Sans"/>
                <a:sym typeface="Open Sans"/>
              </a:rPr>
              <a:t>with a background in corporate finance and private equity.</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Career was developed in the storage sector, as my family established their first storage business in the mid 1990’s. </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Committed full time to the self-storage industry in 2016.</a:t>
            </a:r>
            <a:endParaRPr sz="1200"/>
          </a:p>
          <a:p>
            <a:pPr indent="-152400" lvl="1" marL="3683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Own and manage a s</a:t>
            </a:r>
            <a:r>
              <a:rPr b="0" i="0" lang="en" sz="1200" u="none" cap="none" strike="noStrike">
                <a:solidFill>
                  <a:schemeClr val="dk1"/>
                </a:solidFill>
                <a:latin typeface="Open Sans"/>
                <a:ea typeface="Open Sans"/>
                <a:cs typeface="Open Sans"/>
                <a:sym typeface="Open Sans"/>
              </a:rPr>
              <a:t>mall portfolio of 5 self-storage facilities (4 in South Africa and 1 Northern Ireland). </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Founded iBidOnStorage </a:t>
            </a:r>
            <a:r>
              <a:rPr lang="en" sz="1200">
                <a:solidFill>
                  <a:schemeClr val="dk1"/>
                </a:solidFill>
                <a:latin typeface="Open Sans"/>
                <a:ea typeface="Open Sans"/>
                <a:cs typeface="Open Sans"/>
                <a:sym typeface="Open Sans"/>
              </a:rPr>
              <a:t>in</a:t>
            </a:r>
            <a:r>
              <a:rPr b="0" i="0" lang="en" sz="1200" u="none" cap="none" strike="noStrike">
                <a:solidFill>
                  <a:schemeClr val="dk1"/>
                </a:solidFill>
                <a:latin typeface="Open Sans"/>
                <a:ea typeface="Open Sans"/>
                <a:cs typeface="Open Sans"/>
                <a:sym typeface="Open Sans"/>
              </a:rPr>
              <a:t> Europe and the UK – an online storage auction business with over 250 storage registered brands.</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Full time storage geek who can be found boring friends and colleagues about storage at any social opportunity. </a:t>
            </a:r>
            <a:endParaRPr sz="1200"/>
          </a:p>
        </p:txBody>
      </p:sp>
      <p:sp>
        <p:nvSpPr>
          <p:cNvPr id="150" name="Google Shape;150;p25"/>
          <p:cNvSpPr txBox="1"/>
          <p:nvPr/>
        </p:nvSpPr>
        <p:spPr>
          <a:xfrm>
            <a:off x="625018" y="769108"/>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ABOUT ME</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151" name="Google Shape;151;p25" title="sweden_phone_iBid_website.png"/>
          <p:cNvPicPr preferRelativeResize="0"/>
          <p:nvPr/>
        </p:nvPicPr>
        <p:blipFill rotWithShape="1">
          <a:blip r:embed="rId4">
            <a:alphaModFix/>
          </a:blip>
          <a:srcRect b="29854" l="0" r="0" t="0"/>
          <a:stretch/>
        </p:blipFill>
        <p:spPr>
          <a:xfrm>
            <a:off x="7277538" y="2829475"/>
            <a:ext cx="1624000" cy="2314025"/>
          </a:xfrm>
          <a:prstGeom prst="rect">
            <a:avLst/>
          </a:prstGeom>
          <a:noFill/>
          <a:ln>
            <a:noFill/>
          </a:ln>
        </p:spPr>
      </p:pic>
      <p:pic>
        <p:nvPicPr>
          <p:cNvPr id="152" name="Google Shape;152;p25"/>
          <p:cNvPicPr preferRelativeResize="0"/>
          <p:nvPr/>
        </p:nvPicPr>
        <p:blipFill rotWithShape="1">
          <a:blip r:embed="rId5">
            <a:alphaModFix/>
          </a:blip>
          <a:srcRect b="0" l="0" r="0" t="0"/>
          <a:stretch/>
        </p:blipFill>
        <p:spPr>
          <a:xfrm>
            <a:off x="7046724" y="318564"/>
            <a:ext cx="1836699" cy="295406"/>
          </a:xfrm>
          <a:prstGeom prst="rect">
            <a:avLst/>
          </a:prstGeom>
          <a:noFill/>
          <a:ln>
            <a:noFill/>
          </a:ln>
        </p:spPr>
      </p:pic>
      <p:sp>
        <p:nvSpPr>
          <p:cNvPr id="153" name="Google Shape;153;p25"/>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3"/>
          <p:cNvSpPr txBox="1"/>
          <p:nvPr/>
        </p:nvSpPr>
        <p:spPr>
          <a:xfrm>
            <a:off x="475667" y="499865"/>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IN SUMMARY – WE UNDERSTAND WHAT OPERATORS WANT </a:t>
            </a:r>
            <a:endParaRPr b="0" i="0" sz="2500" u="none" cap="none" strike="noStrike">
              <a:solidFill>
                <a:srgbClr val="C6302C"/>
              </a:solidFill>
              <a:latin typeface="Open Sans ExtraBold"/>
              <a:ea typeface="Open Sans ExtraBold"/>
              <a:cs typeface="Open Sans ExtraBold"/>
              <a:sym typeface="Open Sans ExtraBold"/>
            </a:endParaRPr>
          </a:p>
        </p:txBody>
      </p:sp>
      <p:sp>
        <p:nvSpPr>
          <p:cNvPr id="398" name="Google Shape;398;p43"/>
          <p:cNvSpPr txBox="1"/>
          <p:nvPr/>
        </p:nvSpPr>
        <p:spPr>
          <a:xfrm>
            <a:off x="573538" y="1372663"/>
            <a:ext cx="7967850" cy="320145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b="0" i="0" lang="en" sz="1200" u="none" cap="none" strike="noStrike">
                <a:solidFill>
                  <a:schemeClr val="dk1"/>
                </a:solidFill>
                <a:latin typeface="Open Sans ExtraBold"/>
                <a:ea typeface="Open Sans ExtraBold"/>
                <a:cs typeface="Open Sans ExtraBold"/>
                <a:sym typeface="Open Sans ExtraBold"/>
              </a:rPr>
              <a:t>We understand firsthand what storage operators need most when it comes to removing abandoned items efficiently and profitably. </a:t>
            </a:r>
            <a:endParaRPr sz="1200"/>
          </a:p>
          <a:p>
            <a:pPr indent="0" lvl="0" marL="0" marR="0" rtl="0" algn="l">
              <a:lnSpc>
                <a:spcPct val="115000"/>
              </a:lnSpc>
              <a:spcBef>
                <a:spcPts val="0"/>
              </a:spcBef>
              <a:spcAft>
                <a:spcPts val="0"/>
              </a:spcAft>
              <a:buNone/>
            </a:pPr>
            <a:r>
              <a:t/>
            </a:r>
            <a:endParaRPr b="0" i="0" sz="1200" u="none" cap="none" strike="noStrike">
              <a:solidFill>
                <a:schemeClr val="dk1"/>
              </a:solidFill>
              <a:latin typeface="Open Sans ExtraBold"/>
              <a:ea typeface="Open Sans ExtraBold"/>
              <a:cs typeface="Open Sans ExtraBold"/>
              <a:sym typeface="Open Sans ExtraBold"/>
            </a:endParaRPr>
          </a:p>
          <a:p>
            <a:pPr indent="-165100" lvl="0" marL="177800" marR="0" rtl="0" algn="l">
              <a:lnSpc>
                <a:spcPct val="100000"/>
              </a:lnSpc>
              <a:spcBef>
                <a:spcPts val="0"/>
              </a:spcBef>
              <a:spcAft>
                <a:spcPts val="0"/>
              </a:spcAft>
              <a:buClr>
                <a:srgbClr val="000000"/>
              </a:buClr>
              <a:buSzPts val="1200"/>
              <a:buFont typeface="Arial"/>
              <a:buAutoNum type="arabicParenR"/>
            </a:pPr>
            <a:r>
              <a:rPr b="1" i="0" lang="en" sz="1200" u="none" cap="none" strike="noStrike">
                <a:solidFill>
                  <a:srgbClr val="000000"/>
                </a:solidFill>
                <a:latin typeface="Open Sans"/>
                <a:ea typeface="Open Sans"/>
                <a:cs typeface="Open Sans"/>
                <a:sym typeface="Open Sans"/>
              </a:rPr>
              <a:t>Sell Abandoned Contents with Confidence and Minimise Risk</a:t>
            </a:r>
            <a:br>
              <a:rPr b="0" i="0" lang="en" sz="1200" u="none" cap="none" strike="noStrike">
                <a:solidFill>
                  <a:srgbClr val="000000"/>
                </a:solidFill>
                <a:latin typeface="Open Sans"/>
                <a:ea typeface="Open Sans"/>
                <a:cs typeface="Open Sans"/>
                <a:sym typeface="Open Sans"/>
              </a:rPr>
            </a:br>
            <a:r>
              <a:rPr b="0" i="0" lang="en" sz="1200" u="none" cap="none" strike="noStrike">
                <a:solidFill>
                  <a:srgbClr val="000000"/>
                </a:solidFill>
                <a:latin typeface="Open Sans"/>
                <a:ea typeface="Open Sans"/>
                <a:cs typeface="Open Sans"/>
                <a:sym typeface="Open Sans"/>
              </a:rPr>
              <a:t>Access detailed auction reports for every sale, ensuring full transparency and proof that the market determined the final price</a:t>
            </a:r>
            <a:r>
              <a:rPr lang="en" sz="1200">
                <a:latin typeface="Open Sans"/>
                <a:ea typeface="Open Sans"/>
                <a:cs typeface="Open Sans"/>
                <a:sym typeface="Open Sans"/>
              </a:rPr>
              <a:t>.</a:t>
            </a:r>
            <a:endParaRPr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200">
              <a:latin typeface="Open Sans"/>
              <a:ea typeface="Open Sans"/>
              <a:cs typeface="Open Sans"/>
              <a:sym typeface="Open Sans"/>
            </a:endParaRPr>
          </a:p>
          <a:p>
            <a:pPr indent="-165100" lvl="0" marL="177800" marR="0" rtl="0" algn="l">
              <a:lnSpc>
                <a:spcPct val="100000"/>
              </a:lnSpc>
              <a:spcBef>
                <a:spcPts val="0"/>
              </a:spcBef>
              <a:spcAft>
                <a:spcPts val="0"/>
              </a:spcAft>
              <a:buClr>
                <a:srgbClr val="000000"/>
              </a:buClr>
              <a:buSzPts val="1200"/>
              <a:buFont typeface="Arial"/>
              <a:buAutoNum type="arabicParenR"/>
            </a:pPr>
            <a:r>
              <a:rPr b="1" i="0" lang="en" sz="1200" u="none" cap="none" strike="noStrike">
                <a:solidFill>
                  <a:srgbClr val="000000"/>
                </a:solidFill>
                <a:latin typeface="Open Sans"/>
                <a:ea typeface="Open Sans"/>
                <a:cs typeface="Open Sans"/>
                <a:sym typeface="Open Sans"/>
              </a:rPr>
              <a:t>Fast &amp; </a:t>
            </a:r>
            <a:r>
              <a:rPr b="1" lang="en" sz="1200">
                <a:latin typeface="Open Sans"/>
                <a:ea typeface="Open Sans"/>
                <a:cs typeface="Open Sans"/>
                <a:sym typeface="Open Sans"/>
              </a:rPr>
              <a:t>Easy</a:t>
            </a:r>
            <a:r>
              <a:rPr b="1" i="0" lang="en" sz="1200" u="none" cap="none" strike="noStrike">
                <a:solidFill>
                  <a:srgbClr val="000000"/>
                </a:solidFill>
                <a:latin typeface="Open Sans"/>
                <a:ea typeface="Open Sans"/>
                <a:cs typeface="Open Sans"/>
                <a:sym typeface="Open Sans"/>
              </a:rPr>
              <a:t> Clearance</a:t>
            </a:r>
            <a:br>
              <a:rPr b="1" i="0" lang="en" sz="1200" u="none" cap="none" strike="noStrike">
                <a:solidFill>
                  <a:srgbClr val="000000"/>
                </a:solidFill>
                <a:latin typeface="Open Sans"/>
                <a:ea typeface="Open Sans"/>
                <a:cs typeface="Open Sans"/>
                <a:sym typeface="Open Sans"/>
              </a:rPr>
            </a:br>
            <a:r>
              <a:rPr b="0" i="0" lang="en" sz="1200" u="none" cap="none" strike="noStrike">
                <a:solidFill>
                  <a:srgbClr val="000000"/>
                </a:solidFill>
                <a:latin typeface="Open Sans"/>
                <a:ea typeface="Open Sans"/>
                <a:cs typeface="Open Sans"/>
                <a:sym typeface="Open Sans"/>
              </a:rPr>
              <a:t>Unit clearance within 72 hours of the auction closing—at no cost to you. The winning bidder handles the removal at his cost, so you don’t have to.</a:t>
            </a:r>
            <a:endParaRPr b="0" i="0" sz="12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200">
              <a:latin typeface="Open Sans"/>
              <a:ea typeface="Open Sans"/>
              <a:cs typeface="Open Sans"/>
              <a:sym typeface="Open Sans"/>
            </a:endParaRPr>
          </a:p>
          <a:p>
            <a:pPr indent="-165100" lvl="0" marL="177800" marR="0" rtl="0" algn="l">
              <a:lnSpc>
                <a:spcPct val="100000"/>
              </a:lnSpc>
              <a:spcBef>
                <a:spcPts val="0"/>
              </a:spcBef>
              <a:spcAft>
                <a:spcPts val="0"/>
              </a:spcAft>
              <a:buClr>
                <a:srgbClr val="000000"/>
              </a:buClr>
              <a:buSzPts val="1200"/>
              <a:buFont typeface="Arial"/>
              <a:buAutoNum type="arabicParenR"/>
            </a:pPr>
            <a:r>
              <a:rPr b="1" i="0" lang="en" sz="1200" u="none" cap="none" strike="noStrike">
                <a:solidFill>
                  <a:srgbClr val="000000"/>
                </a:solidFill>
                <a:latin typeface="Open Sans"/>
                <a:ea typeface="Open Sans"/>
                <a:cs typeface="Open Sans"/>
                <a:sym typeface="Open Sans"/>
              </a:rPr>
              <a:t>Minimal Admin, Maximum Efficiency</a:t>
            </a:r>
            <a:br>
              <a:rPr b="1" i="0" lang="en" sz="1200" u="none" cap="none" strike="noStrike">
                <a:solidFill>
                  <a:srgbClr val="000000"/>
                </a:solidFill>
                <a:latin typeface="Open Sans"/>
                <a:ea typeface="Open Sans"/>
                <a:cs typeface="Open Sans"/>
                <a:sym typeface="Open Sans"/>
              </a:rPr>
            </a:br>
            <a:r>
              <a:rPr b="0" i="0" lang="en" sz="1200" u="none" cap="none" strike="noStrike">
                <a:solidFill>
                  <a:srgbClr val="000000"/>
                </a:solidFill>
                <a:latin typeface="Open Sans"/>
                <a:ea typeface="Open Sans"/>
                <a:cs typeface="Open Sans"/>
                <a:sym typeface="Open Sans"/>
              </a:rPr>
              <a:t>Listing an auction takes just two minutes, and we handle all payment processing. As soon as the auction closes, we charge the winning bidders bank card and pay our operators within five working days. If payment issues arise, we take care of all follow-ups until it’s resolved.</a:t>
            </a:r>
            <a:endParaRPr sz="1200"/>
          </a:p>
          <a:p>
            <a:pPr indent="0" lvl="0" marL="228600" marR="0" rtl="0" algn="l">
              <a:lnSpc>
                <a:spcPct val="115000"/>
              </a:lnSpc>
              <a:spcBef>
                <a:spcPts val="0"/>
              </a:spcBef>
              <a:spcAft>
                <a:spcPts val="0"/>
              </a:spcAft>
              <a:buClr>
                <a:srgbClr val="000000"/>
              </a:buClr>
              <a:buSzPts val="1300"/>
              <a:buFont typeface="Arial"/>
              <a:buNone/>
            </a:pPr>
            <a:r>
              <a:t/>
            </a:r>
            <a:endParaRPr b="0" i="0" sz="1200" u="none" cap="none" strike="noStrike">
              <a:solidFill>
                <a:schemeClr val="dk1"/>
              </a:solidFill>
              <a:latin typeface="Open Sans"/>
              <a:ea typeface="Open Sans"/>
              <a:cs typeface="Open Sans"/>
              <a:sym typeface="Open Sans"/>
            </a:endParaRPr>
          </a:p>
        </p:txBody>
      </p:sp>
      <p:pic>
        <p:nvPicPr>
          <p:cNvPr id="399" name="Google Shape;399;p43"/>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pic>
        <p:nvPicPr>
          <p:cNvPr id="400" name="Google Shape;400;p43"/>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401" name="Google Shape;401;p43"/>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08" name="Google Shape;408;p44"/>
          <p:cNvSpPr txBox="1"/>
          <p:nvPr/>
        </p:nvSpPr>
        <p:spPr>
          <a:xfrm>
            <a:off x="661613" y="1576563"/>
            <a:ext cx="7858500" cy="70425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4300"/>
              <a:buFont typeface="Arial"/>
              <a:buNone/>
            </a:pPr>
            <a:r>
              <a:rPr b="0" i="0" lang="en" sz="4300" u="none" cap="none" strike="noStrike">
                <a:solidFill>
                  <a:schemeClr val="lt1"/>
                </a:solidFill>
                <a:latin typeface="Open Sans ExtraBold"/>
                <a:ea typeface="Open Sans ExtraBold"/>
                <a:cs typeface="Open Sans ExtraBold"/>
                <a:sym typeface="Open Sans ExtraBold"/>
              </a:rPr>
              <a:t>THANK YOU</a:t>
            </a:r>
            <a:endParaRPr b="0" i="0" sz="4300" u="none" cap="none" strike="noStrike">
              <a:solidFill>
                <a:schemeClr val="lt1"/>
              </a:solidFill>
              <a:latin typeface="Open Sans ExtraBold"/>
              <a:ea typeface="Open Sans ExtraBold"/>
              <a:cs typeface="Open Sans ExtraBold"/>
              <a:sym typeface="Open Sans ExtraBold"/>
            </a:endParaRPr>
          </a:p>
        </p:txBody>
      </p:sp>
      <p:pic>
        <p:nvPicPr>
          <p:cNvPr id="409" name="Google Shape;409;p44" title="sweden_phone_iBid_website.png"/>
          <p:cNvPicPr preferRelativeResize="0"/>
          <p:nvPr/>
        </p:nvPicPr>
        <p:blipFill rotWithShape="1">
          <a:blip r:embed="rId4">
            <a:alphaModFix/>
          </a:blip>
          <a:srcRect b="26814" l="0" r="0" t="0"/>
          <a:stretch/>
        </p:blipFill>
        <p:spPr>
          <a:xfrm>
            <a:off x="981575" y="2533050"/>
            <a:ext cx="1756050" cy="2610450"/>
          </a:xfrm>
          <a:prstGeom prst="rect">
            <a:avLst/>
          </a:prstGeom>
          <a:noFill/>
          <a:ln>
            <a:noFill/>
          </a:ln>
        </p:spPr>
      </p:pic>
      <p:sp>
        <p:nvSpPr>
          <p:cNvPr id="410" name="Google Shape;410;p44"/>
          <p:cNvSpPr txBox="1"/>
          <p:nvPr/>
        </p:nvSpPr>
        <p:spPr>
          <a:xfrm>
            <a:off x="2145088" y="2217438"/>
            <a:ext cx="4545000" cy="323100"/>
          </a:xfrm>
          <a:prstGeom prst="rect">
            <a:avLst/>
          </a:prstGeom>
          <a:noFill/>
          <a:ln>
            <a:noFill/>
          </a:ln>
        </p:spPr>
        <p:txBody>
          <a:bodyPr anchorCtr="0" anchor="t" bIns="0" lIns="0" spcFirstLastPara="1" rIns="0" wrap="square" tIns="0">
            <a:spAutoFit/>
          </a:bodyPr>
          <a:lstStyle/>
          <a:p>
            <a:pPr indent="0" lvl="0" marL="0" marR="0" rtl="0" algn="r">
              <a:lnSpc>
                <a:spcPct val="109002"/>
              </a:lnSpc>
              <a:spcBef>
                <a:spcPts val="0"/>
              </a:spcBef>
              <a:spcAft>
                <a:spcPts val="0"/>
              </a:spcAft>
              <a:buClr>
                <a:srgbClr val="000000"/>
              </a:buClr>
              <a:buSzPts val="1600"/>
              <a:buFont typeface="Arial"/>
              <a:buNone/>
            </a:pPr>
            <a:r>
              <a:rPr b="0" i="0" lang="en" sz="2100" u="none" cap="none" strike="noStrike">
                <a:solidFill>
                  <a:schemeClr val="lt1"/>
                </a:solidFill>
                <a:latin typeface="Open Sans"/>
                <a:ea typeface="Open Sans"/>
                <a:cs typeface="Open Sans"/>
                <a:sym typeface="Open Sans"/>
              </a:rPr>
              <a:t>Register, List and Sell in minutes.</a:t>
            </a:r>
            <a:endParaRPr b="0" i="0" sz="2100" u="none" cap="none" strike="noStrike">
              <a:solidFill>
                <a:schemeClr val="lt1"/>
              </a:solidFill>
              <a:latin typeface="Open Sans"/>
              <a:ea typeface="Open Sans"/>
              <a:cs typeface="Open Sans"/>
              <a:sym typeface="Open Sans"/>
            </a:endParaRPr>
          </a:p>
        </p:txBody>
      </p:sp>
      <p:sp>
        <p:nvSpPr>
          <p:cNvPr id="411" name="Google Shape;411;p44"/>
          <p:cNvSpPr txBox="1"/>
          <p:nvPr/>
        </p:nvSpPr>
        <p:spPr>
          <a:xfrm>
            <a:off x="7272240" y="4741690"/>
            <a:ext cx="1649250" cy="169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100"/>
              <a:buFont typeface="Arial"/>
              <a:buNone/>
            </a:pPr>
            <a:r>
              <a:rPr b="0" i="0" lang="en" sz="1100" u="none" cap="none" strike="noStrike">
                <a:solidFill>
                  <a:srgbClr val="FFFFFF"/>
                </a:solidFill>
                <a:latin typeface="Open Sans"/>
                <a:ea typeface="Open Sans"/>
                <a:cs typeface="Open Sans"/>
                <a:sym typeface="Open Sans"/>
              </a:rPr>
              <a:t>www.ibidonstorage.eu</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6"/>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sp>
        <p:nvSpPr>
          <p:cNvPr id="160" name="Google Shape;160;p26"/>
          <p:cNvSpPr txBox="1"/>
          <p:nvPr/>
        </p:nvSpPr>
        <p:spPr>
          <a:xfrm>
            <a:off x="674814" y="1073133"/>
            <a:ext cx="7992300" cy="3279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700"/>
              <a:buFont typeface="Arial"/>
              <a:buNone/>
            </a:pPr>
            <a:r>
              <a:rPr b="1" i="0" lang="en" sz="1200" u="none" cap="none" strike="noStrike">
                <a:solidFill>
                  <a:schemeClr val="dk1"/>
                </a:solidFill>
                <a:latin typeface="Open Sans"/>
                <a:ea typeface="Open Sans"/>
                <a:cs typeface="Open Sans"/>
                <a:sym typeface="Open Sans"/>
              </a:rPr>
              <a:t>When I took over </a:t>
            </a:r>
            <a:r>
              <a:rPr b="1" lang="en" sz="1200">
                <a:solidFill>
                  <a:schemeClr val="dk1"/>
                </a:solidFill>
                <a:latin typeface="Open Sans"/>
                <a:ea typeface="Open Sans"/>
                <a:cs typeface="Open Sans"/>
                <a:sym typeface="Open Sans"/>
              </a:rPr>
              <a:t>managing</a:t>
            </a:r>
            <a:r>
              <a:rPr b="1" i="0" lang="en" sz="1200" u="none" cap="none" strike="noStrike">
                <a:solidFill>
                  <a:schemeClr val="dk1"/>
                </a:solidFill>
                <a:latin typeface="Open Sans"/>
                <a:ea typeface="Open Sans"/>
                <a:cs typeface="Open Sans"/>
                <a:sym typeface="Open Sans"/>
              </a:rPr>
              <a:t> our small portfolio of storage </a:t>
            </a:r>
            <a:r>
              <a:rPr b="1" lang="en" sz="1200">
                <a:solidFill>
                  <a:schemeClr val="dk1"/>
                </a:solidFill>
                <a:latin typeface="Open Sans"/>
                <a:ea typeface="Open Sans"/>
                <a:cs typeface="Open Sans"/>
                <a:sym typeface="Open Sans"/>
              </a:rPr>
              <a:t>facilities</a:t>
            </a:r>
            <a:r>
              <a:rPr b="1" i="0" lang="en" sz="1200" u="none" cap="none" strike="noStrike">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they were</a:t>
            </a:r>
            <a:r>
              <a:rPr b="1" i="0" lang="en" sz="1200" u="none" cap="none" strike="noStrike">
                <a:solidFill>
                  <a:schemeClr val="dk1"/>
                </a:solidFill>
                <a:latin typeface="Open Sans"/>
                <a:ea typeface="Open Sans"/>
                <a:cs typeface="Open Sans"/>
                <a:sym typeface="Open Sans"/>
              </a:rPr>
              <a:t> performing well with occupancies of 90%+ but profits were not growing. Having been to many self storage conferences, we introduced several of the ideas introduced. </a:t>
            </a:r>
            <a:endParaRPr b="1" i="0" sz="12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700"/>
              <a:buFont typeface="Arial"/>
              <a:buNone/>
            </a:pPr>
            <a:r>
              <a:t/>
            </a:r>
            <a:endParaRPr b="1" i="0" sz="12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700"/>
              <a:buFont typeface="Arial"/>
              <a:buNone/>
            </a:pPr>
            <a:r>
              <a:rPr b="1" i="0" lang="en" sz="1200" u="none" cap="none" strike="noStrike">
                <a:solidFill>
                  <a:schemeClr val="dk1"/>
                </a:solidFill>
                <a:latin typeface="Open Sans"/>
                <a:ea typeface="Open Sans"/>
                <a:cs typeface="Open Sans"/>
                <a:sym typeface="Open Sans"/>
              </a:rPr>
              <a:t>We kept things simple:</a:t>
            </a:r>
            <a:endParaRPr b="1" i="0" sz="1200" u="none" cap="none" strike="noStrike">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Identify dead space </a:t>
            </a:r>
            <a:r>
              <a:rPr lang="en" sz="1200">
                <a:solidFill>
                  <a:schemeClr val="dk1"/>
                </a:solidFill>
                <a:latin typeface="Open Sans"/>
                <a:ea typeface="Open Sans"/>
                <a:cs typeface="Open Sans"/>
                <a:sym typeface="Open Sans"/>
              </a:rPr>
              <a:t>(introduce lockers, undercover parking, reduce road widths,) </a:t>
            </a:r>
            <a:endParaRPr sz="1200"/>
          </a:p>
          <a:p>
            <a:pPr indent="-152400" lvl="1" marL="3683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Increase prices and create a revenue management strategy</a:t>
            </a:r>
            <a:endParaRPr sz="1200">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Introduce dynamic pricing </a:t>
            </a:r>
            <a:endParaRPr sz="1200">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Spend money on a good website </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Outdoor signage is key</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Added more unit types</a:t>
            </a:r>
            <a:endParaRPr sz="1200"/>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Increased Google Ads spend and f</a:t>
            </a:r>
            <a:r>
              <a:rPr lang="en" sz="1200">
                <a:solidFill>
                  <a:schemeClr val="dk1"/>
                </a:solidFill>
                <a:latin typeface="Open Sans"/>
                <a:ea typeface="Open Sans"/>
                <a:cs typeface="Open Sans"/>
                <a:sym typeface="Open Sans"/>
              </a:rPr>
              <a:t>ind</a:t>
            </a:r>
            <a:r>
              <a:rPr b="0" i="0" lang="en" sz="1200" u="none" cap="none" strike="noStrike">
                <a:solidFill>
                  <a:schemeClr val="dk1"/>
                </a:solidFill>
                <a:latin typeface="Open Sans"/>
                <a:ea typeface="Open Sans"/>
                <a:cs typeface="Open Sans"/>
                <a:sym typeface="Open Sans"/>
              </a:rPr>
              <a:t> an expert</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Make friends with your competitors</a:t>
            </a:r>
            <a:endParaRPr sz="1200">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Started using iBidOnStorage which helped bad debt recoveries</a:t>
            </a:r>
            <a:r>
              <a:rPr lang="en" sz="1200">
                <a:solidFill>
                  <a:schemeClr val="dk1"/>
                </a:solidFill>
                <a:latin typeface="Open Sans"/>
                <a:ea typeface="Open Sans"/>
                <a:cs typeface="Open Sans"/>
                <a:sym typeface="Open Sans"/>
              </a:rPr>
              <a:t>,</a:t>
            </a:r>
            <a:r>
              <a:rPr b="0" i="0" lang="en" sz="1200" u="none" cap="none" strike="noStrike">
                <a:solidFill>
                  <a:schemeClr val="dk1"/>
                </a:solidFill>
                <a:latin typeface="Open Sans"/>
                <a:ea typeface="Open Sans"/>
                <a:cs typeface="Open Sans"/>
                <a:sym typeface="Open Sans"/>
              </a:rPr>
              <a:t> lowered risk</a:t>
            </a:r>
            <a:r>
              <a:rPr lang="en" sz="1200">
                <a:solidFill>
                  <a:schemeClr val="dk1"/>
                </a:solidFill>
                <a:latin typeface="Open Sans"/>
                <a:ea typeface="Open Sans"/>
                <a:cs typeface="Open Sans"/>
                <a:sym typeface="Open Sans"/>
              </a:rPr>
              <a:t> and helps the original customer by reducing the debt owed to the operator.</a:t>
            </a:r>
            <a:endParaRPr sz="1200">
              <a:solidFill>
                <a:schemeClr val="dk1"/>
              </a:solidFill>
              <a:latin typeface="Open Sans"/>
              <a:ea typeface="Open Sans"/>
              <a:cs typeface="Open Sans"/>
              <a:sym typeface="Open Sans"/>
            </a:endParaRPr>
          </a:p>
          <a:p>
            <a:pPr indent="0" lvl="0" marL="914400" marR="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None/>
            </a:pPr>
            <a:r>
              <a:rPr b="1" i="0" lang="en" sz="1200" u="none" cap="none" strike="noStrike">
                <a:solidFill>
                  <a:schemeClr val="dk1"/>
                </a:solidFill>
                <a:latin typeface="Open Sans"/>
                <a:ea typeface="Open Sans"/>
                <a:cs typeface="Open Sans"/>
                <a:sym typeface="Open Sans"/>
              </a:rPr>
              <a:t>This led to a doubling of profits within 3 years.</a:t>
            </a:r>
            <a:endParaRPr sz="1200"/>
          </a:p>
          <a:p>
            <a:pPr indent="-76200" lvl="1" marL="368300" marR="0" rtl="0" algn="l">
              <a:lnSpc>
                <a:spcPct val="115000"/>
              </a:lnSpc>
              <a:spcBef>
                <a:spcPts val="0"/>
              </a:spcBef>
              <a:spcAft>
                <a:spcPts val="0"/>
              </a:spcAft>
              <a:buClr>
                <a:schemeClr val="dk1"/>
              </a:buClr>
              <a:buSzPts val="1300"/>
              <a:buFont typeface="Open Sans"/>
              <a:buNone/>
            </a:pPr>
            <a:r>
              <a:t/>
            </a:r>
            <a:endParaRPr b="0" i="0" sz="1200" u="none" cap="none" strike="noStrike">
              <a:solidFill>
                <a:schemeClr val="dk1"/>
              </a:solidFill>
              <a:latin typeface="Open Sans"/>
              <a:ea typeface="Open Sans"/>
              <a:cs typeface="Open Sans"/>
              <a:sym typeface="Open Sans"/>
            </a:endParaRPr>
          </a:p>
        </p:txBody>
      </p:sp>
      <p:sp>
        <p:nvSpPr>
          <p:cNvPr id="161" name="Google Shape;161;p26"/>
          <p:cNvSpPr txBox="1"/>
          <p:nvPr/>
        </p:nvSpPr>
        <p:spPr>
          <a:xfrm>
            <a:off x="480386" y="599576"/>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FIND THE EASY WINS</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162" name="Google Shape;162;p26"/>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163" name="Google Shape;163;p26"/>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7"/>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sp>
        <p:nvSpPr>
          <p:cNvPr id="170" name="Google Shape;170;p27"/>
          <p:cNvSpPr txBox="1"/>
          <p:nvPr/>
        </p:nvSpPr>
        <p:spPr>
          <a:xfrm>
            <a:off x="432625" y="1219950"/>
            <a:ext cx="6806700" cy="344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700"/>
              <a:buFont typeface="Arial"/>
              <a:buNone/>
            </a:pPr>
            <a:r>
              <a:rPr b="0" i="0" lang="en" sz="1200" u="none" cap="none" strike="noStrike">
                <a:solidFill>
                  <a:srgbClr val="000000"/>
                </a:solidFill>
                <a:latin typeface="Open Sans"/>
                <a:ea typeface="Open Sans"/>
                <a:cs typeface="Open Sans"/>
                <a:sym typeface="Open Sans"/>
              </a:rPr>
              <a:t>Online storage auctions dedicated specifically to the </a:t>
            </a:r>
            <a:r>
              <a:rPr b="1" i="0" lang="en" sz="1200" u="none" cap="none" strike="noStrike">
                <a:solidFill>
                  <a:srgbClr val="000000"/>
                </a:solidFill>
                <a:latin typeface="Open Sans"/>
                <a:ea typeface="Open Sans"/>
                <a:cs typeface="Open Sans"/>
                <a:sym typeface="Open Sans"/>
              </a:rPr>
              <a:t>self-storage industry</a:t>
            </a:r>
            <a:r>
              <a:rPr b="0" i="0" lang="en" sz="1200" u="none" cap="none" strike="noStrike">
                <a:solidFill>
                  <a:srgbClr val="000000"/>
                </a:solidFill>
                <a:latin typeface="Open Sans"/>
                <a:ea typeface="Open Sans"/>
                <a:cs typeface="Open Sans"/>
                <a:sym typeface="Open Sans"/>
              </a:rPr>
              <a:t> began gaining traction in the </a:t>
            </a:r>
            <a:r>
              <a:rPr b="1" i="0" lang="en" sz="1200" u="none" cap="none" strike="noStrike">
                <a:solidFill>
                  <a:srgbClr val="000000"/>
                </a:solidFill>
                <a:latin typeface="Open Sans"/>
                <a:ea typeface="Open Sans"/>
                <a:cs typeface="Open Sans"/>
                <a:sym typeface="Open Sans"/>
              </a:rPr>
              <a:t>2010’s</a:t>
            </a:r>
            <a:r>
              <a:rPr b="0" i="0" lang="en" sz="1200" u="none" cap="none" strike="noStrike">
                <a:solidFill>
                  <a:srgbClr val="000000"/>
                </a:solidFill>
                <a:latin typeface="Open Sans"/>
                <a:ea typeface="Open Sans"/>
                <a:cs typeface="Open Sans"/>
                <a:sym typeface="Open Sans"/>
              </a:rPr>
              <a:t>, with a few notable milestones:</a:t>
            </a:r>
            <a:endParaRPr sz="1200"/>
          </a:p>
          <a:p>
            <a:pPr indent="0" lvl="0" marL="0" marR="0" rtl="0" algn="l">
              <a:lnSpc>
                <a:spcPct val="115000"/>
              </a:lnSpc>
              <a:spcBef>
                <a:spcPts val="0"/>
              </a:spcBef>
              <a:spcAft>
                <a:spcPts val="0"/>
              </a:spcAft>
              <a:buClr>
                <a:srgbClr val="000000"/>
              </a:buClr>
              <a:buSzPts val="1700"/>
              <a:buFont typeface="Arial"/>
              <a:buNone/>
            </a:pPr>
            <a:r>
              <a:t/>
            </a:r>
            <a:endParaRPr b="1" i="0" sz="12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Key Timeline:</a:t>
            </a:r>
            <a:endParaRPr sz="1200"/>
          </a:p>
          <a:p>
            <a:pPr indent="-76200" lvl="0" marL="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Open Sans"/>
                <a:ea typeface="Open Sans"/>
                <a:cs typeface="Open Sans"/>
                <a:sym typeface="Open Sans"/>
              </a:rPr>
              <a:t>2009–2011</a:t>
            </a:r>
            <a:r>
              <a:rPr b="0" i="0" lang="en" sz="1200" u="none" cap="none" strike="noStrike">
                <a:solidFill>
                  <a:srgbClr val="000000"/>
                </a:solidFill>
                <a:latin typeface="Open Sans"/>
                <a:ea typeface="Open Sans"/>
                <a:cs typeface="Open Sans"/>
                <a:sym typeface="Open Sans"/>
              </a:rPr>
              <a:t>: The concept of online storage auctions emerged more visibly, largely due to the popularity of TV shows like </a:t>
            </a:r>
            <a:r>
              <a:rPr b="0" i="1" lang="en" sz="1200" u="none" cap="none" strike="noStrike">
                <a:solidFill>
                  <a:srgbClr val="000000"/>
                </a:solidFill>
                <a:latin typeface="Open Sans"/>
                <a:ea typeface="Open Sans"/>
                <a:cs typeface="Open Sans"/>
                <a:sym typeface="Open Sans"/>
              </a:rPr>
              <a:t>Storage Wars</a:t>
            </a:r>
            <a:r>
              <a:rPr b="0" i="0" lang="en" sz="1200" u="none" cap="none" strike="noStrike">
                <a:solidFill>
                  <a:srgbClr val="000000"/>
                </a:solidFill>
                <a:latin typeface="Open Sans"/>
                <a:ea typeface="Open Sans"/>
                <a:cs typeface="Open Sans"/>
                <a:sym typeface="Open Sans"/>
              </a:rPr>
              <a:t> (which debuted in 2010) and </a:t>
            </a:r>
            <a:r>
              <a:rPr b="0" i="1" lang="en" sz="1200" u="none" cap="none" strike="noStrike">
                <a:solidFill>
                  <a:srgbClr val="000000"/>
                </a:solidFill>
                <a:latin typeface="Open Sans"/>
                <a:ea typeface="Open Sans"/>
                <a:cs typeface="Open Sans"/>
                <a:sym typeface="Open Sans"/>
              </a:rPr>
              <a:t>Auction Hunters</a:t>
            </a:r>
            <a:r>
              <a:rPr b="0" i="0" lang="en" sz="1200" u="none" cap="none" strike="noStrike">
                <a:solidFill>
                  <a:srgbClr val="000000"/>
                </a:solidFill>
                <a:latin typeface="Open Sans"/>
                <a:ea typeface="Open Sans"/>
                <a:cs typeface="Open Sans"/>
                <a:sym typeface="Open Sans"/>
              </a:rPr>
              <a:t>.</a:t>
            </a:r>
            <a:endParaRPr sz="1200"/>
          </a:p>
          <a:p>
            <a:pPr indent="-76200" lvl="0" marL="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Open Sans"/>
                <a:ea typeface="Open Sans"/>
                <a:cs typeface="Open Sans"/>
                <a:sym typeface="Open Sans"/>
              </a:rPr>
              <a:t>2011</a:t>
            </a:r>
            <a:r>
              <a:rPr b="0" i="0" lang="en" sz="1200" u="none" cap="none" strike="noStrike">
                <a:solidFill>
                  <a:srgbClr val="000000"/>
                </a:solidFill>
                <a:latin typeface="Open Sans"/>
                <a:ea typeface="Open Sans"/>
                <a:cs typeface="Open Sans"/>
                <a:sym typeface="Open Sans"/>
              </a:rPr>
              <a:t>: Launch of </a:t>
            </a:r>
            <a:r>
              <a:rPr b="1" i="0" lang="en" sz="1200" u="none" cap="none" strike="noStrike">
                <a:solidFill>
                  <a:srgbClr val="000000"/>
                </a:solidFill>
                <a:latin typeface="Open Sans"/>
                <a:ea typeface="Open Sans"/>
                <a:cs typeface="Open Sans"/>
                <a:sym typeface="Open Sans"/>
              </a:rPr>
              <a:t>Opentech’s </a:t>
            </a:r>
            <a:r>
              <a:rPr b="1" i="0" lang="en" sz="1200" u="none" cap="none" strike="noStrike">
                <a:solidFill>
                  <a:srgbClr val="000000"/>
                </a:solidFill>
                <a:latin typeface="Open Sans"/>
                <a:ea typeface="Open Sans"/>
                <a:cs typeface="Open Sans"/>
                <a:sym typeface="Open Sans"/>
              </a:rPr>
              <a:t>StorageTreasures.com</a:t>
            </a:r>
            <a:r>
              <a:rPr b="0" i="0" lang="en" sz="1200" u="none" cap="none" strike="noStrike">
                <a:solidFill>
                  <a:srgbClr val="000000"/>
                </a:solidFill>
                <a:latin typeface="Open Sans"/>
                <a:ea typeface="Open Sans"/>
                <a:cs typeface="Open Sans"/>
                <a:sym typeface="Open Sans"/>
              </a:rPr>
              <a:t>, one of the first and still the largest dedicated online storage auction platforms. Today they list over 50,000 auctions a month.</a:t>
            </a:r>
            <a:endParaRPr sz="1200"/>
          </a:p>
          <a:p>
            <a:pPr indent="-76200" lvl="0" marL="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Open Sans"/>
                <a:ea typeface="Open Sans"/>
                <a:cs typeface="Open Sans"/>
                <a:sym typeface="Open Sans"/>
              </a:rPr>
              <a:t>2012–2014</a:t>
            </a:r>
            <a:r>
              <a:rPr b="0" i="0" lang="en" sz="1200" u="none" cap="none" strike="noStrike">
                <a:solidFill>
                  <a:srgbClr val="000000"/>
                </a:solidFill>
                <a:latin typeface="Open Sans"/>
                <a:ea typeface="Open Sans"/>
                <a:cs typeface="Open Sans"/>
                <a:sym typeface="Open Sans"/>
              </a:rPr>
              <a:t>: The model began to scale as storage operators saw it as a way to reduce the cost and complexity of hosting in-person auctions.</a:t>
            </a:r>
            <a:endParaRPr sz="1200"/>
          </a:p>
          <a:p>
            <a:pPr indent="-76200" lvl="0" marL="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Open Sans"/>
                <a:ea typeface="Open Sans"/>
                <a:cs typeface="Open Sans"/>
                <a:sym typeface="Open Sans"/>
              </a:rPr>
              <a:t>2015 onward</a:t>
            </a:r>
            <a:r>
              <a:rPr b="0" i="0" lang="en" sz="1200" u="none" cap="none" strike="noStrike">
                <a:solidFill>
                  <a:srgbClr val="000000"/>
                </a:solidFill>
                <a:latin typeface="Open Sans"/>
                <a:ea typeface="Open Sans"/>
                <a:cs typeface="Open Sans"/>
                <a:sym typeface="Open Sans"/>
              </a:rPr>
              <a:t>: Online storage auctions became an industry norm, supported by increasing digitization across the storage industry.</a:t>
            </a:r>
            <a:endParaRPr sz="1200"/>
          </a:p>
          <a:p>
            <a:pPr indent="-76200" lvl="0" marL="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Open Sans"/>
                <a:ea typeface="Open Sans"/>
                <a:cs typeface="Open Sans"/>
                <a:sym typeface="Open Sans"/>
              </a:rPr>
              <a:t>2020</a:t>
            </a:r>
            <a:r>
              <a:rPr b="0" i="0" lang="en" sz="1200" u="none" cap="none" strike="noStrike">
                <a:solidFill>
                  <a:srgbClr val="000000"/>
                </a:solidFill>
                <a:latin typeface="Open Sans"/>
                <a:ea typeface="Open Sans"/>
                <a:cs typeface="Open Sans"/>
                <a:sym typeface="Open Sans"/>
              </a:rPr>
              <a:t>: Launched in UK and Europe with iBidOnStorage.</a:t>
            </a:r>
            <a:endParaRPr sz="1200"/>
          </a:p>
          <a:p>
            <a:pPr indent="0" lvl="0" marL="0" marR="0" rtl="0" algn="l">
              <a:lnSpc>
                <a:spcPct val="100000"/>
              </a:lnSpc>
              <a:spcBef>
                <a:spcPts val="0"/>
              </a:spcBef>
              <a:spcAft>
                <a:spcPts val="0"/>
              </a:spcAft>
              <a:buClr>
                <a:srgbClr val="000000"/>
              </a:buClr>
              <a:buSzPts val="1300"/>
              <a:buFont typeface="Arial"/>
              <a:buNone/>
            </a:pPr>
            <a:r>
              <a:t/>
            </a:r>
            <a:endParaRPr b="0" i="0" sz="12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200" u="none" cap="none" strike="noStrike">
                <a:solidFill>
                  <a:srgbClr val="000000"/>
                </a:solidFill>
                <a:latin typeface="Open Sans"/>
                <a:ea typeface="Open Sans"/>
                <a:cs typeface="Open Sans"/>
                <a:sym typeface="Open Sans"/>
              </a:rPr>
              <a:t>It is estimated that over </a:t>
            </a:r>
            <a:r>
              <a:rPr b="1" i="0" lang="en" sz="1200" u="none" cap="none" strike="noStrike">
                <a:solidFill>
                  <a:srgbClr val="000000"/>
                </a:solidFill>
                <a:latin typeface="Open Sans"/>
                <a:ea typeface="Open Sans"/>
                <a:cs typeface="Open Sans"/>
                <a:sym typeface="Open Sans"/>
              </a:rPr>
              <a:t>80% of all abandoned storage contents </a:t>
            </a:r>
            <a:r>
              <a:rPr lang="en" sz="1200">
                <a:solidFill>
                  <a:schemeClr val="dk1"/>
                </a:solidFill>
                <a:latin typeface="Open Sans"/>
                <a:ea typeface="Open Sans"/>
                <a:cs typeface="Open Sans"/>
                <a:sym typeface="Open Sans"/>
              </a:rPr>
              <a:t>in mature markets like the US and Australia,</a:t>
            </a:r>
            <a:r>
              <a:rPr b="1" i="0" lang="en" sz="1200" u="none" cap="none" strike="noStrike">
                <a:solidFill>
                  <a:srgbClr val="000000"/>
                </a:solidFill>
                <a:latin typeface="Open Sans"/>
                <a:ea typeface="Open Sans"/>
                <a:cs typeface="Open Sans"/>
                <a:sym typeface="Open Sans"/>
              </a:rPr>
              <a:t> </a:t>
            </a:r>
            <a:r>
              <a:rPr i="0" lang="en" sz="1200" u="none" cap="none" strike="noStrike">
                <a:solidFill>
                  <a:srgbClr val="000000"/>
                </a:solidFill>
                <a:latin typeface="Open Sans"/>
                <a:ea typeface="Open Sans"/>
                <a:cs typeface="Open Sans"/>
                <a:sym typeface="Open Sans"/>
              </a:rPr>
              <a:t>are now sold through dedicated online storage auctions</a:t>
            </a:r>
            <a:r>
              <a:rPr b="1" i="0" lang="en" sz="1200" u="none" cap="none" strike="noStrike">
                <a:solidFill>
                  <a:srgbClr val="000000"/>
                </a:solidFill>
                <a:latin typeface="Open Sans"/>
                <a:ea typeface="Open Sans"/>
                <a:cs typeface="Open Sans"/>
                <a:sym typeface="Open Sans"/>
              </a:rPr>
              <a:t>. This is </a:t>
            </a:r>
            <a:r>
              <a:rPr b="1" i="0" lang="en" sz="1200" u="none" cap="none" strike="noStrike">
                <a:solidFill>
                  <a:srgbClr val="FF0000"/>
                </a:solidFill>
                <a:latin typeface="Open Sans"/>
                <a:ea typeface="Open Sans"/>
                <a:cs typeface="Open Sans"/>
                <a:sym typeface="Open Sans"/>
              </a:rPr>
              <a:t>because it works.</a:t>
            </a:r>
            <a:endParaRPr b="1" sz="1200">
              <a:solidFill>
                <a:srgbClr val="FF0000"/>
              </a:solidFill>
            </a:endParaRPr>
          </a:p>
          <a:p>
            <a:pPr indent="0" lvl="0" marL="0" marR="0" rtl="0" algn="l">
              <a:lnSpc>
                <a:spcPct val="115000"/>
              </a:lnSpc>
              <a:spcBef>
                <a:spcPts val="0"/>
              </a:spcBef>
              <a:spcAft>
                <a:spcPts val="0"/>
              </a:spcAft>
              <a:buClr>
                <a:srgbClr val="000000"/>
              </a:buClr>
              <a:buSzPts val="1700"/>
              <a:buFont typeface="Arial"/>
              <a:buNone/>
            </a:pPr>
            <a:r>
              <a:t/>
            </a:r>
            <a:endParaRPr b="1" i="0" sz="1200" u="none" cap="none" strike="noStrike">
              <a:solidFill>
                <a:schemeClr val="dk1"/>
              </a:solidFill>
              <a:latin typeface="Open Sans"/>
              <a:ea typeface="Open Sans"/>
              <a:cs typeface="Open Sans"/>
              <a:sym typeface="Open Sans"/>
            </a:endParaRPr>
          </a:p>
        </p:txBody>
      </p:sp>
      <p:pic>
        <p:nvPicPr>
          <p:cNvPr id="171" name="Google Shape;171;p27"/>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172" name="Google Shape;172;p27"/>
          <p:cNvSpPr txBox="1"/>
          <p:nvPr/>
        </p:nvSpPr>
        <p:spPr>
          <a:xfrm>
            <a:off x="432630" y="750263"/>
            <a:ext cx="77274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lang="en" sz="2500">
                <a:solidFill>
                  <a:srgbClr val="C6302C"/>
                </a:solidFill>
                <a:latin typeface="Open Sans ExtraBold"/>
                <a:ea typeface="Open Sans ExtraBold"/>
                <a:cs typeface="Open Sans ExtraBold"/>
                <a:sym typeface="Open Sans ExtraBold"/>
              </a:rPr>
              <a:t>HISTORY OF </a:t>
            </a:r>
            <a:r>
              <a:rPr b="0" i="0" lang="en" sz="2500" u="none" cap="none" strike="noStrike">
                <a:solidFill>
                  <a:srgbClr val="C6302C"/>
                </a:solidFill>
                <a:latin typeface="Open Sans ExtraBold"/>
                <a:ea typeface="Open Sans ExtraBold"/>
                <a:cs typeface="Open Sans ExtraBold"/>
                <a:sym typeface="Open Sans ExtraBold"/>
              </a:rPr>
              <a:t>ONLINE STORAGE AUCTIONS</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173" name="Google Shape;173;p27" title="sweden2_phone_iBid_website.png"/>
          <p:cNvPicPr preferRelativeResize="0"/>
          <p:nvPr/>
        </p:nvPicPr>
        <p:blipFill rotWithShape="1">
          <a:blip r:embed="rId5">
            <a:alphaModFix/>
          </a:blip>
          <a:srcRect b="13548" l="0" r="0" t="-1872"/>
          <a:stretch/>
        </p:blipFill>
        <p:spPr>
          <a:xfrm>
            <a:off x="7363725" y="2326600"/>
            <a:ext cx="1574150" cy="2816899"/>
          </a:xfrm>
          <a:prstGeom prst="rect">
            <a:avLst/>
          </a:prstGeom>
          <a:noFill/>
          <a:ln>
            <a:noFill/>
          </a:ln>
        </p:spPr>
      </p:pic>
      <p:sp>
        <p:nvSpPr>
          <p:cNvPr id="174" name="Google Shape;174;p27"/>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8"/>
          <p:cNvPicPr preferRelativeResize="0"/>
          <p:nvPr/>
        </p:nvPicPr>
        <p:blipFill rotWithShape="1">
          <a:blip r:embed="rId3">
            <a:alphaModFix/>
          </a:blip>
          <a:srcRect b="49432" l="0" r="0" t="42040"/>
          <a:stretch/>
        </p:blipFill>
        <p:spPr>
          <a:xfrm>
            <a:off x="0" y="4704901"/>
            <a:ext cx="9144000" cy="438600"/>
          </a:xfrm>
          <a:prstGeom prst="rect">
            <a:avLst/>
          </a:prstGeom>
          <a:noFill/>
          <a:ln>
            <a:noFill/>
          </a:ln>
        </p:spPr>
      </p:pic>
      <p:sp>
        <p:nvSpPr>
          <p:cNvPr id="181" name="Google Shape;181;p28"/>
          <p:cNvSpPr txBox="1"/>
          <p:nvPr/>
        </p:nvSpPr>
        <p:spPr>
          <a:xfrm>
            <a:off x="273125" y="1197000"/>
            <a:ext cx="6927900" cy="3279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700"/>
              <a:buFont typeface="Arial"/>
              <a:buNone/>
            </a:pPr>
            <a:r>
              <a:t/>
            </a:r>
            <a:endParaRPr b="1" i="0" sz="1200" u="none" cap="none" strike="noStrike">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b="1" i="0" lang="en" sz="1200" u="none" cap="none" strike="noStrike">
                <a:solidFill>
                  <a:schemeClr val="dk1"/>
                </a:solidFill>
                <a:latin typeface="Open Sans"/>
                <a:ea typeface="Open Sans"/>
                <a:cs typeface="Open Sans"/>
                <a:sym typeface="Open Sans"/>
              </a:rPr>
              <a:t>Created by Industry Specialists</a:t>
            </a:r>
            <a:r>
              <a:rPr b="0" i="0" lang="en" sz="1200" u="none" cap="none" strike="noStrike">
                <a:solidFill>
                  <a:schemeClr val="dk1"/>
                </a:solidFill>
                <a:latin typeface="Open Sans"/>
                <a:ea typeface="Open Sans"/>
                <a:cs typeface="Open Sans"/>
                <a:sym typeface="Open Sans"/>
              </a:rPr>
              <a:t> based on the industry’s needs.</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The iBidOnStorage software has been operating in Canada and the US for over a decade. It is tried and tested. </a:t>
            </a:r>
            <a:endParaRPr sz="1200">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The UK and Europe’s first dedicated auction platform specialising in Self Storage Auctions.</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Allowing industry members to follow ONE process, mitigating risks and ensuring faster clearance of abandoned contents</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b="1" i="0" lang="en" sz="1200" u="none" cap="none" strike="noStrike">
                <a:solidFill>
                  <a:schemeClr val="dk1"/>
                </a:solidFill>
                <a:latin typeface="Open Sans"/>
                <a:ea typeface="Open Sans"/>
                <a:cs typeface="Open Sans"/>
                <a:sym typeface="Open Sans"/>
              </a:rPr>
              <a:t>Sold over 1</a:t>
            </a:r>
            <a:r>
              <a:rPr b="1" lang="en" sz="1200">
                <a:solidFill>
                  <a:schemeClr val="dk1"/>
                </a:solidFill>
                <a:latin typeface="Open Sans"/>
                <a:ea typeface="Open Sans"/>
                <a:cs typeface="Open Sans"/>
                <a:sym typeface="Open Sans"/>
              </a:rPr>
              <a:t>4</a:t>
            </a:r>
            <a:r>
              <a:rPr b="1" i="0" lang="en" sz="1200" u="none" cap="none" strike="noStrike">
                <a:solidFill>
                  <a:schemeClr val="dk1"/>
                </a:solidFill>
                <a:latin typeface="Open Sans"/>
                <a:ea typeface="Open Sans"/>
                <a:cs typeface="Open Sans"/>
                <a:sym typeface="Open Sans"/>
              </a:rPr>
              <a:t>,000 units in the</a:t>
            </a:r>
            <a:r>
              <a:rPr b="0" i="0" lang="en" sz="1200" u="none" cap="none" strike="noStrike">
                <a:solidFill>
                  <a:schemeClr val="dk1"/>
                </a:solidFill>
                <a:latin typeface="Open Sans"/>
                <a:ea typeface="Open Sans"/>
                <a:cs typeface="Open Sans"/>
                <a:sym typeface="Open Sans"/>
              </a:rPr>
              <a:t> </a:t>
            </a:r>
            <a:r>
              <a:rPr b="1" i="0" lang="en" sz="1200" u="none" cap="none" strike="noStrike">
                <a:solidFill>
                  <a:schemeClr val="dk1"/>
                </a:solidFill>
                <a:latin typeface="Open Sans"/>
                <a:ea typeface="Open Sans"/>
                <a:cs typeface="Open Sans"/>
                <a:sym typeface="Open Sans"/>
              </a:rPr>
              <a:t>UK and Europe</a:t>
            </a:r>
            <a:r>
              <a:rPr b="0" i="0" lang="en" sz="1200" u="none" cap="none" strike="noStrike">
                <a:solidFill>
                  <a:schemeClr val="dk1"/>
                </a:solidFill>
                <a:latin typeface="Open Sans"/>
                <a:ea typeface="Open Sans"/>
                <a:cs typeface="Open Sans"/>
                <a:sym typeface="Open Sans"/>
              </a:rPr>
              <a:t> since 2020, with 25,000+ registered bidders.</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30000"/>
              </a:lnSpc>
              <a:spcBef>
                <a:spcPts val="0"/>
              </a:spcBef>
              <a:spcAft>
                <a:spcPts val="0"/>
              </a:spcAft>
              <a:buClr>
                <a:schemeClr val="dk1"/>
              </a:buClr>
              <a:buSzPts val="1200"/>
              <a:buFont typeface="Open Sans"/>
              <a:buChar char="•"/>
            </a:pPr>
            <a:r>
              <a:rPr b="0" i="0" lang="en" sz="1200" u="none" cap="none" strike="noStrike">
                <a:solidFill>
                  <a:schemeClr val="dk1"/>
                </a:solidFill>
                <a:latin typeface="Open Sans"/>
                <a:ea typeface="Open Sans"/>
                <a:cs typeface="Open Sans"/>
                <a:sym typeface="Open Sans"/>
              </a:rPr>
              <a:t>And we </a:t>
            </a:r>
            <a:r>
              <a:rPr b="1" i="0" lang="en" sz="1200" u="none" cap="none" strike="noStrike">
                <a:solidFill>
                  <a:schemeClr val="dk1"/>
                </a:solidFill>
                <a:latin typeface="Open Sans"/>
                <a:ea typeface="Open Sans"/>
                <a:cs typeface="Open Sans"/>
                <a:sym typeface="Open Sans"/>
              </a:rPr>
              <a:t>sell for over 250 brands </a:t>
            </a:r>
            <a:r>
              <a:rPr b="1" lang="en" sz="1200">
                <a:solidFill>
                  <a:schemeClr val="dk1"/>
                </a:solidFill>
                <a:latin typeface="Open Sans"/>
                <a:ea typeface="Open Sans"/>
                <a:cs typeface="Open Sans"/>
                <a:sym typeface="Open Sans"/>
              </a:rPr>
              <a:t>(1,000+ facilities)</a:t>
            </a:r>
            <a:r>
              <a:rPr b="1" i="0" lang="en" sz="1200" u="none" cap="none" strike="noStrike">
                <a:solidFill>
                  <a:schemeClr val="dk1"/>
                </a:solidFill>
                <a:latin typeface="Open Sans"/>
                <a:ea typeface="Open Sans"/>
                <a:cs typeface="Open Sans"/>
                <a:sym typeface="Open Sans"/>
              </a:rPr>
              <a:t> </a:t>
            </a:r>
            <a:r>
              <a:rPr b="0" i="0" lang="en" sz="1200" u="none" cap="none" strike="noStrike">
                <a:solidFill>
                  <a:schemeClr val="dk1"/>
                </a:solidFill>
                <a:latin typeface="Open Sans"/>
                <a:ea typeface="Open Sans"/>
                <a:cs typeface="Open Sans"/>
                <a:sym typeface="Open Sans"/>
              </a:rPr>
              <a:t>including Pelican Self S</a:t>
            </a:r>
            <a:r>
              <a:rPr lang="en" sz="1200">
                <a:solidFill>
                  <a:schemeClr val="dk1"/>
                </a:solidFill>
                <a:latin typeface="Open Sans"/>
                <a:ea typeface="Open Sans"/>
                <a:cs typeface="Open Sans"/>
                <a:sym typeface="Open Sans"/>
              </a:rPr>
              <a:t>t</a:t>
            </a:r>
            <a:r>
              <a:rPr b="0" i="0" lang="en" sz="1200" u="none" cap="none" strike="noStrike">
                <a:solidFill>
                  <a:schemeClr val="dk1"/>
                </a:solidFill>
                <a:latin typeface="Open Sans"/>
                <a:ea typeface="Open Sans"/>
                <a:cs typeface="Open Sans"/>
                <a:sym typeface="Open Sans"/>
              </a:rPr>
              <a:t>orage, Green Storage, 1Box, Lagerbox, Safestore, Access Self Storage, </a:t>
            </a:r>
            <a:r>
              <a:rPr lang="en" sz="1200">
                <a:solidFill>
                  <a:schemeClr val="dk1"/>
                </a:solidFill>
                <a:latin typeface="Open Sans"/>
                <a:ea typeface="Open Sans"/>
                <a:cs typeface="Open Sans"/>
                <a:sym typeface="Open Sans"/>
              </a:rPr>
              <a:t>Hyrbox</a:t>
            </a:r>
            <a:r>
              <a:rPr b="0" i="0" lang="en" sz="1200" u="none" cap="none" strike="noStrike">
                <a:solidFill>
                  <a:schemeClr val="dk1"/>
                </a:solidFill>
                <a:latin typeface="Open Sans"/>
                <a:ea typeface="Open Sans"/>
                <a:cs typeface="Open Sans"/>
                <a:sym typeface="Open Sans"/>
              </a:rPr>
              <a:t>, Storage King and </a:t>
            </a:r>
            <a:r>
              <a:rPr lang="en" sz="1200">
                <a:solidFill>
                  <a:schemeClr val="dk1"/>
                </a:solidFill>
                <a:latin typeface="Open Sans"/>
                <a:ea typeface="Open Sans"/>
                <a:cs typeface="Open Sans"/>
                <a:sym typeface="Open Sans"/>
              </a:rPr>
              <a:t>Prinsens Lager.</a:t>
            </a:r>
            <a:endParaRPr sz="1200"/>
          </a:p>
          <a:p>
            <a:pPr indent="-152400" lvl="1" marL="368300" marR="0" rtl="0" algn="l">
              <a:lnSpc>
                <a:spcPct val="130000"/>
              </a:lnSpc>
              <a:spcBef>
                <a:spcPts val="0"/>
              </a:spcBef>
              <a:spcAft>
                <a:spcPts val="0"/>
              </a:spcAft>
              <a:buClr>
                <a:schemeClr val="dk1"/>
              </a:buClr>
              <a:buSzPts val="1200"/>
              <a:buFont typeface="Open Sans"/>
              <a:buChar char="•"/>
            </a:pPr>
            <a:r>
              <a:rPr b="1" i="0" lang="en" sz="1200" u="none" cap="none" strike="noStrike">
                <a:solidFill>
                  <a:schemeClr val="dk1"/>
                </a:solidFill>
                <a:latin typeface="Open Sans"/>
                <a:ea typeface="Open Sans"/>
                <a:cs typeface="Open Sans"/>
                <a:sym typeface="Open Sans"/>
              </a:rPr>
              <a:t>Sweden and Denmark</a:t>
            </a:r>
            <a:r>
              <a:rPr b="0" i="0" lang="en" sz="1200" u="none" cap="none" strike="noStrike">
                <a:solidFill>
                  <a:schemeClr val="dk1"/>
                </a:solidFill>
                <a:latin typeface="Open Sans"/>
                <a:ea typeface="Open Sans"/>
                <a:cs typeface="Open Sans"/>
                <a:sym typeface="Open Sans"/>
              </a:rPr>
              <a:t> our best results: average price of</a:t>
            </a:r>
            <a:r>
              <a:rPr lang="en" sz="1200">
                <a:solidFill>
                  <a:schemeClr val="dk1"/>
                </a:solidFill>
                <a:latin typeface="Open Sans"/>
                <a:ea typeface="Open Sans"/>
                <a:cs typeface="Open Sans"/>
                <a:sym typeface="Open Sans"/>
              </a:rPr>
              <a:t> €20</a:t>
            </a:r>
            <a:r>
              <a:rPr b="0" i="0" lang="en" sz="1200" u="none" cap="none" strike="noStrike">
                <a:solidFill>
                  <a:schemeClr val="dk1"/>
                </a:solidFill>
                <a:latin typeface="Open Sans"/>
                <a:ea typeface="Open Sans"/>
                <a:cs typeface="Open Sans"/>
                <a:sym typeface="Open Sans"/>
              </a:rPr>
              <a:t>0+ in Europe and closer to </a:t>
            </a:r>
            <a:r>
              <a:rPr lang="en" sz="1200">
                <a:solidFill>
                  <a:schemeClr val="dk1"/>
                </a:solidFill>
                <a:latin typeface="Open Sans"/>
                <a:ea typeface="Open Sans"/>
                <a:cs typeface="Open Sans"/>
                <a:sym typeface="Open Sans"/>
              </a:rPr>
              <a:t>€</a:t>
            </a:r>
            <a:r>
              <a:rPr b="0" i="0" lang="en" sz="1200" u="none" cap="none" strike="noStrike">
                <a:solidFill>
                  <a:schemeClr val="dk1"/>
                </a:solidFill>
                <a:latin typeface="Open Sans"/>
                <a:ea typeface="Open Sans"/>
                <a:cs typeface="Open Sans"/>
                <a:sym typeface="Open Sans"/>
              </a:rPr>
              <a:t>300 in Sweden (SEK 3,220) and Denmark </a:t>
            </a:r>
            <a:r>
              <a:rPr lang="en" sz="1200">
                <a:solidFill>
                  <a:schemeClr val="dk1"/>
                </a:solidFill>
                <a:latin typeface="Open Sans"/>
                <a:ea typeface="Open Sans"/>
                <a:cs typeface="Open Sans"/>
                <a:sym typeface="Open Sans"/>
              </a:rPr>
              <a:t>€250</a:t>
            </a:r>
            <a:r>
              <a:rPr b="0" i="0" lang="en" sz="1200" u="none" cap="none" strike="noStrike">
                <a:solidFill>
                  <a:schemeClr val="dk1"/>
                </a:solidFill>
                <a:latin typeface="Open Sans"/>
                <a:ea typeface="Open Sans"/>
                <a:cs typeface="Open Sans"/>
                <a:sym typeface="Open Sans"/>
              </a:rPr>
              <a:t> (DKK 1,860).</a:t>
            </a:r>
            <a:endParaRPr b="0" i="0" sz="1200" u="none" cap="none" strike="noStrike">
              <a:solidFill>
                <a:schemeClr val="dk1"/>
              </a:solidFill>
              <a:latin typeface="Open Sans"/>
              <a:ea typeface="Open Sans"/>
              <a:cs typeface="Open Sans"/>
              <a:sym typeface="Open Sans"/>
            </a:endParaRPr>
          </a:p>
        </p:txBody>
      </p:sp>
      <p:sp>
        <p:nvSpPr>
          <p:cNvPr id="182" name="Google Shape;182;p28"/>
          <p:cNvSpPr txBox="1"/>
          <p:nvPr/>
        </p:nvSpPr>
        <p:spPr>
          <a:xfrm>
            <a:off x="454000" y="434475"/>
            <a:ext cx="7392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lang="en" sz="2500">
                <a:solidFill>
                  <a:srgbClr val="C6302C"/>
                </a:solidFill>
                <a:latin typeface="Open Sans ExtraBold"/>
                <a:ea typeface="Open Sans ExtraBold"/>
                <a:cs typeface="Open Sans ExtraBold"/>
                <a:sym typeface="Open Sans ExtraBold"/>
              </a:rPr>
              <a:t>INTRODUCING </a:t>
            </a:r>
            <a:r>
              <a:rPr b="0" i="0" lang="en" sz="2500" u="none" cap="none" strike="noStrike">
                <a:solidFill>
                  <a:srgbClr val="C6302C"/>
                </a:solidFill>
                <a:latin typeface="Open Sans ExtraBold"/>
                <a:ea typeface="Open Sans ExtraBold"/>
                <a:cs typeface="Open Sans ExtraBold"/>
                <a:sym typeface="Open Sans ExtraBold"/>
              </a:rPr>
              <a:t>EUROPEAN STORAGE AUCTIONS</a:t>
            </a:r>
            <a:r>
              <a:rPr lang="en" sz="2500">
                <a:solidFill>
                  <a:srgbClr val="C6302C"/>
                </a:solidFill>
                <a:latin typeface="Open Sans ExtraBold"/>
                <a:ea typeface="Open Sans ExtraBold"/>
                <a:cs typeface="Open Sans ExtraBold"/>
                <a:sym typeface="Open Sans ExtraBold"/>
              </a:rPr>
              <a:t>: </a:t>
            </a:r>
            <a:r>
              <a:rPr lang="en" sz="2500">
                <a:solidFill>
                  <a:srgbClr val="0B5394"/>
                </a:solidFill>
                <a:latin typeface="Open Sans ExtraBold"/>
                <a:ea typeface="Open Sans ExtraBold"/>
                <a:cs typeface="Open Sans ExtraBold"/>
                <a:sym typeface="Open Sans ExtraBold"/>
              </a:rPr>
              <a:t>iBidOnStorage.eu</a:t>
            </a:r>
            <a:endParaRPr b="0" i="0" sz="2500" u="none" cap="none" strike="noStrike">
              <a:solidFill>
                <a:srgbClr val="0B5394"/>
              </a:solidFill>
              <a:latin typeface="Open Sans ExtraBold"/>
              <a:ea typeface="Open Sans ExtraBold"/>
              <a:cs typeface="Open Sans ExtraBold"/>
              <a:sym typeface="Open Sans ExtraBold"/>
            </a:endParaRPr>
          </a:p>
        </p:txBody>
      </p:sp>
      <p:pic>
        <p:nvPicPr>
          <p:cNvPr id="183" name="Google Shape;183;p28"/>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184" name="Google Shape;184;p28"/>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pic>
        <p:nvPicPr>
          <p:cNvPr id="185" name="Google Shape;185;p28" title="sweden2_phone_iBid_website.png"/>
          <p:cNvPicPr preferRelativeResize="0"/>
          <p:nvPr/>
        </p:nvPicPr>
        <p:blipFill rotWithShape="1">
          <a:blip r:embed="rId5">
            <a:alphaModFix/>
          </a:blip>
          <a:srcRect b="13548" l="0" r="0" t="-1872"/>
          <a:stretch/>
        </p:blipFill>
        <p:spPr>
          <a:xfrm>
            <a:off x="7363725" y="2326600"/>
            <a:ext cx="1574150" cy="2816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9"/>
          <p:cNvPicPr preferRelativeResize="0"/>
          <p:nvPr/>
        </p:nvPicPr>
        <p:blipFill rotWithShape="1">
          <a:blip r:embed="rId3">
            <a:alphaModFix/>
          </a:blip>
          <a:srcRect b="49432" l="0" r="0" t="42039"/>
          <a:stretch/>
        </p:blipFill>
        <p:spPr>
          <a:xfrm>
            <a:off x="0" y="4704901"/>
            <a:ext cx="9144000" cy="438599"/>
          </a:xfrm>
          <a:prstGeom prst="rect">
            <a:avLst/>
          </a:prstGeom>
          <a:noFill/>
          <a:ln>
            <a:noFill/>
          </a:ln>
        </p:spPr>
      </p:pic>
      <p:sp>
        <p:nvSpPr>
          <p:cNvPr id="192" name="Google Shape;192;p29"/>
          <p:cNvSpPr txBox="1"/>
          <p:nvPr/>
        </p:nvSpPr>
        <p:spPr>
          <a:xfrm>
            <a:off x="384950" y="489065"/>
            <a:ext cx="6069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THE WEIRD AND WONDERFUL FINDS</a:t>
            </a:r>
            <a:endParaRPr b="0" i="0" sz="2500" u="none" cap="none" strike="noStrike">
              <a:solidFill>
                <a:srgbClr val="C6302C"/>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rgbClr val="000000"/>
              </a:buClr>
              <a:buSzPts val="2500"/>
              <a:buFont typeface="Arial"/>
              <a:buNone/>
            </a:pPr>
            <a:r>
              <a:rPr lang="en" sz="1200">
                <a:solidFill>
                  <a:srgbClr val="C6302C"/>
                </a:solidFill>
                <a:latin typeface="Open Sans ExtraBold"/>
                <a:ea typeface="Open Sans ExtraBold"/>
                <a:cs typeface="Open Sans ExtraBold"/>
                <a:sym typeface="Open Sans ExtraBold"/>
              </a:rPr>
              <a:t>If you can think it we have sold it!</a:t>
            </a:r>
            <a:endParaRPr sz="1200">
              <a:solidFill>
                <a:srgbClr val="C6302C"/>
              </a:solidFill>
              <a:latin typeface="Open Sans ExtraBold"/>
              <a:ea typeface="Open Sans ExtraBold"/>
              <a:cs typeface="Open Sans ExtraBold"/>
              <a:sym typeface="Open Sans ExtraBold"/>
            </a:endParaRPr>
          </a:p>
        </p:txBody>
      </p:sp>
      <p:pic>
        <p:nvPicPr>
          <p:cNvPr id="193" name="Google Shape;193;p29" title="bikes.png"/>
          <p:cNvPicPr preferRelativeResize="0"/>
          <p:nvPr/>
        </p:nvPicPr>
        <p:blipFill>
          <a:blip r:embed="rId4">
            <a:alphaModFix/>
          </a:blip>
          <a:stretch>
            <a:fillRect/>
          </a:stretch>
        </p:blipFill>
        <p:spPr>
          <a:xfrm>
            <a:off x="384950" y="1045440"/>
            <a:ext cx="2384949" cy="3362009"/>
          </a:xfrm>
          <a:prstGeom prst="rect">
            <a:avLst/>
          </a:prstGeom>
          <a:noFill/>
          <a:ln>
            <a:noFill/>
          </a:ln>
        </p:spPr>
      </p:pic>
      <p:sp>
        <p:nvSpPr>
          <p:cNvPr id="194" name="Google Shape;194;p29"/>
          <p:cNvSpPr txBox="1"/>
          <p:nvPr/>
        </p:nvSpPr>
        <p:spPr>
          <a:xfrm>
            <a:off x="529325" y="4394450"/>
            <a:ext cx="2167200" cy="320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SzPts val="275"/>
              <a:buNone/>
            </a:pPr>
            <a:r>
              <a:rPr lang="en" sz="1100">
                <a:solidFill>
                  <a:schemeClr val="dk1"/>
                </a:solidFill>
                <a:latin typeface="Open Sans"/>
                <a:ea typeface="Open Sans"/>
                <a:cs typeface="Open Sans"/>
                <a:sym typeface="Open Sans"/>
              </a:rPr>
              <a:t>Motorcycles</a:t>
            </a:r>
            <a:endParaRPr sz="1100">
              <a:solidFill>
                <a:schemeClr val="dk1"/>
              </a:solidFill>
              <a:latin typeface="Open Sans"/>
              <a:ea typeface="Open Sans"/>
              <a:cs typeface="Open Sans"/>
              <a:sym typeface="Open Sans"/>
            </a:endParaRPr>
          </a:p>
        </p:txBody>
      </p:sp>
      <p:pic>
        <p:nvPicPr>
          <p:cNvPr id="195" name="Google Shape;195;p29" title="Jewelry+-skulls.png"/>
          <p:cNvPicPr preferRelativeResize="0"/>
          <p:nvPr/>
        </p:nvPicPr>
        <p:blipFill rotWithShape="1">
          <a:blip r:embed="rId5">
            <a:alphaModFix/>
          </a:blip>
          <a:srcRect b="0" l="0" r="0" t="0"/>
          <a:stretch/>
        </p:blipFill>
        <p:spPr>
          <a:xfrm>
            <a:off x="3342838" y="1045440"/>
            <a:ext cx="2384949" cy="3362009"/>
          </a:xfrm>
          <a:prstGeom prst="rect">
            <a:avLst/>
          </a:prstGeom>
          <a:noFill/>
          <a:ln>
            <a:noFill/>
          </a:ln>
        </p:spPr>
      </p:pic>
      <p:sp>
        <p:nvSpPr>
          <p:cNvPr id="196" name="Google Shape;196;p29"/>
          <p:cNvSpPr txBox="1"/>
          <p:nvPr/>
        </p:nvSpPr>
        <p:spPr>
          <a:xfrm>
            <a:off x="3288450" y="4394450"/>
            <a:ext cx="2167200" cy="320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SzPts val="275"/>
              <a:buNone/>
            </a:pPr>
            <a:r>
              <a:rPr lang="en" sz="1100">
                <a:solidFill>
                  <a:schemeClr val="dk1"/>
                </a:solidFill>
                <a:latin typeface="Open Sans"/>
                <a:ea typeface="Open Sans"/>
                <a:cs typeface="Open Sans"/>
                <a:sym typeface="Open Sans"/>
              </a:rPr>
              <a:t>Jewel Encrusted Skulls?</a:t>
            </a:r>
            <a:endParaRPr sz="1100">
              <a:solidFill>
                <a:schemeClr val="dk1"/>
              </a:solidFill>
              <a:latin typeface="Open Sans"/>
              <a:ea typeface="Open Sans"/>
              <a:cs typeface="Open Sans"/>
              <a:sym typeface="Open Sans"/>
            </a:endParaRPr>
          </a:p>
        </p:txBody>
      </p:sp>
      <p:pic>
        <p:nvPicPr>
          <p:cNvPr id="197" name="Google Shape;197;p29" title="Watches.png"/>
          <p:cNvPicPr preferRelativeResize="0"/>
          <p:nvPr/>
        </p:nvPicPr>
        <p:blipFill rotWithShape="1">
          <a:blip r:embed="rId6">
            <a:alphaModFix/>
          </a:blip>
          <a:srcRect b="0" l="0" r="0" t="0"/>
          <a:stretch/>
        </p:blipFill>
        <p:spPr>
          <a:xfrm>
            <a:off x="6374100" y="1045440"/>
            <a:ext cx="2384949" cy="3362009"/>
          </a:xfrm>
          <a:prstGeom prst="rect">
            <a:avLst/>
          </a:prstGeom>
          <a:noFill/>
          <a:ln>
            <a:noFill/>
          </a:ln>
        </p:spPr>
      </p:pic>
      <p:sp>
        <p:nvSpPr>
          <p:cNvPr id="198" name="Google Shape;198;p29"/>
          <p:cNvSpPr txBox="1"/>
          <p:nvPr/>
        </p:nvSpPr>
        <p:spPr>
          <a:xfrm>
            <a:off x="6518475" y="4394450"/>
            <a:ext cx="2167200" cy="320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SzPts val="275"/>
              <a:buNone/>
            </a:pPr>
            <a:r>
              <a:rPr lang="en" sz="1100">
                <a:solidFill>
                  <a:schemeClr val="dk1"/>
                </a:solidFill>
                <a:latin typeface="Open Sans"/>
                <a:ea typeface="Open Sans"/>
                <a:cs typeface="Open Sans"/>
                <a:sym typeface="Open Sans"/>
              </a:rPr>
              <a:t>Branded Watches</a:t>
            </a:r>
            <a:endParaRPr sz="1100">
              <a:solidFill>
                <a:schemeClr val="dk1"/>
              </a:solidFill>
              <a:latin typeface="Open Sans"/>
              <a:ea typeface="Open Sans"/>
              <a:cs typeface="Open Sans"/>
              <a:sym typeface="Open Sans"/>
            </a:endParaRPr>
          </a:p>
        </p:txBody>
      </p:sp>
      <p:pic>
        <p:nvPicPr>
          <p:cNvPr id="199" name="Google Shape;199;p29"/>
          <p:cNvPicPr preferRelativeResize="0"/>
          <p:nvPr/>
        </p:nvPicPr>
        <p:blipFill rotWithShape="1">
          <a:blip r:embed="rId7">
            <a:alphaModFix/>
          </a:blip>
          <a:srcRect b="0" l="0" r="0" t="0"/>
          <a:stretch/>
        </p:blipFill>
        <p:spPr>
          <a:xfrm>
            <a:off x="7046724" y="318564"/>
            <a:ext cx="1836699" cy="295406"/>
          </a:xfrm>
          <a:prstGeom prst="rect">
            <a:avLst/>
          </a:prstGeom>
          <a:noFill/>
          <a:ln>
            <a:noFill/>
          </a:ln>
        </p:spPr>
      </p:pic>
      <p:sp>
        <p:nvSpPr>
          <p:cNvPr id="200" name="Google Shape;200;p29"/>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0"/>
          <p:cNvPicPr preferRelativeResize="0"/>
          <p:nvPr/>
        </p:nvPicPr>
        <p:blipFill rotWithShape="1">
          <a:blip r:embed="rId3">
            <a:alphaModFix/>
          </a:blip>
          <a:srcRect b="49432" l="0" r="0" t="42039"/>
          <a:stretch/>
        </p:blipFill>
        <p:spPr>
          <a:xfrm>
            <a:off x="0" y="4704901"/>
            <a:ext cx="9144000" cy="438599"/>
          </a:xfrm>
          <a:prstGeom prst="rect">
            <a:avLst/>
          </a:prstGeom>
          <a:noFill/>
          <a:ln>
            <a:noFill/>
          </a:ln>
        </p:spPr>
      </p:pic>
      <p:sp>
        <p:nvSpPr>
          <p:cNvPr id="207" name="Google Shape;207;p30"/>
          <p:cNvSpPr txBox="1"/>
          <p:nvPr/>
        </p:nvSpPr>
        <p:spPr>
          <a:xfrm>
            <a:off x="384950" y="565265"/>
            <a:ext cx="6069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THE WEIRD AND WONDERFUL FINDS</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208" name="Google Shape;208;p30" title="collectables.png"/>
          <p:cNvPicPr preferRelativeResize="0"/>
          <p:nvPr/>
        </p:nvPicPr>
        <p:blipFill rotWithShape="1">
          <a:blip r:embed="rId4">
            <a:alphaModFix/>
          </a:blip>
          <a:srcRect b="0" l="0" r="0" t="0"/>
          <a:stretch/>
        </p:blipFill>
        <p:spPr>
          <a:xfrm>
            <a:off x="384950" y="1045440"/>
            <a:ext cx="2384949" cy="3362009"/>
          </a:xfrm>
          <a:prstGeom prst="rect">
            <a:avLst/>
          </a:prstGeom>
          <a:noFill/>
          <a:ln>
            <a:noFill/>
          </a:ln>
        </p:spPr>
      </p:pic>
      <p:sp>
        <p:nvSpPr>
          <p:cNvPr id="209" name="Google Shape;209;p30"/>
          <p:cNvSpPr txBox="1"/>
          <p:nvPr/>
        </p:nvSpPr>
        <p:spPr>
          <a:xfrm>
            <a:off x="529325" y="4394450"/>
            <a:ext cx="5198400" cy="320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SzPts val="275"/>
              <a:buNone/>
            </a:pPr>
            <a:r>
              <a:rPr lang="en" sz="1100">
                <a:solidFill>
                  <a:schemeClr val="dk1"/>
                </a:solidFill>
                <a:latin typeface="Open Sans"/>
                <a:ea typeface="Open Sans"/>
                <a:cs typeface="Open Sans"/>
                <a:sym typeface="Open Sans"/>
              </a:rPr>
              <a:t>Collectables</a:t>
            </a:r>
            <a:endParaRPr sz="1100">
              <a:solidFill>
                <a:schemeClr val="dk1"/>
              </a:solidFill>
              <a:latin typeface="Open Sans"/>
              <a:ea typeface="Open Sans"/>
              <a:cs typeface="Open Sans"/>
              <a:sym typeface="Open Sans"/>
            </a:endParaRPr>
          </a:p>
        </p:txBody>
      </p:sp>
      <p:pic>
        <p:nvPicPr>
          <p:cNvPr id="210" name="Google Shape;210;p30" title="collectables2.png"/>
          <p:cNvPicPr preferRelativeResize="0"/>
          <p:nvPr/>
        </p:nvPicPr>
        <p:blipFill rotWithShape="1">
          <a:blip r:embed="rId5">
            <a:alphaModFix/>
          </a:blip>
          <a:srcRect b="0" l="0" r="0" t="0"/>
          <a:stretch/>
        </p:blipFill>
        <p:spPr>
          <a:xfrm>
            <a:off x="3342838" y="1045440"/>
            <a:ext cx="2384949" cy="3362009"/>
          </a:xfrm>
          <a:prstGeom prst="rect">
            <a:avLst/>
          </a:prstGeom>
          <a:noFill/>
          <a:ln>
            <a:noFill/>
          </a:ln>
        </p:spPr>
      </p:pic>
      <p:pic>
        <p:nvPicPr>
          <p:cNvPr id="211" name="Google Shape;211;p30" title="liposuction-equipment.png"/>
          <p:cNvPicPr preferRelativeResize="0"/>
          <p:nvPr/>
        </p:nvPicPr>
        <p:blipFill rotWithShape="1">
          <a:blip r:embed="rId6">
            <a:alphaModFix/>
          </a:blip>
          <a:srcRect b="0" l="0" r="0" t="0"/>
          <a:stretch/>
        </p:blipFill>
        <p:spPr>
          <a:xfrm>
            <a:off x="6374100" y="1045440"/>
            <a:ext cx="2384949" cy="3362009"/>
          </a:xfrm>
          <a:prstGeom prst="rect">
            <a:avLst/>
          </a:prstGeom>
          <a:noFill/>
          <a:ln>
            <a:noFill/>
          </a:ln>
        </p:spPr>
      </p:pic>
      <p:sp>
        <p:nvSpPr>
          <p:cNvPr id="212" name="Google Shape;212;p30"/>
          <p:cNvSpPr txBox="1"/>
          <p:nvPr/>
        </p:nvSpPr>
        <p:spPr>
          <a:xfrm>
            <a:off x="6518475" y="4394450"/>
            <a:ext cx="2167200" cy="320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SzPts val="275"/>
              <a:buNone/>
            </a:pPr>
            <a:r>
              <a:rPr lang="en" sz="1100">
                <a:solidFill>
                  <a:schemeClr val="dk1"/>
                </a:solidFill>
                <a:latin typeface="Open Sans"/>
                <a:ea typeface="Open Sans"/>
                <a:cs typeface="Open Sans"/>
                <a:sym typeface="Open Sans"/>
              </a:rPr>
              <a:t>Liposuction Equipment</a:t>
            </a:r>
            <a:endParaRPr sz="1100">
              <a:solidFill>
                <a:schemeClr val="dk1"/>
              </a:solidFill>
              <a:latin typeface="Open Sans"/>
              <a:ea typeface="Open Sans"/>
              <a:cs typeface="Open Sans"/>
              <a:sym typeface="Open Sans"/>
            </a:endParaRPr>
          </a:p>
        </p:txBody>
      </p:sp>
      <p:pic>
        <p:nvPicPr>
          <p:cNvPr id="213" name="Google Shape;213;p30"/>
          <p:cNvPicPr preferRelativeResize="0"/>
          <p:nvPr/>
        </p:nvPicPr>
        <p:blipFill rotWithShape="1">
          <a:blip r:embed="rId7">
            <a:alphaModFix/>
          </a:blip>
          <a:srcRect b="0" l="0" r="0" t="0"/>
          <a:stretch/>
        </p:blipFill>
        <p:spPr>
          <a:xfrm>
            <a:off x="7046724" y="318564"/>
            <a:ext cx="1836699" cy="295406"/>
          </a:xfrm>
          <a:prstGeom prst="rect">
            <a:avLst/>
          </a:prstGeom>
          <a:noFill/>
          <a:ln>
            <a:noFill/>
          </a:ln>
        </p:spPr>
      </p:pic>
      <p:sp>
        <p:nvSpPr>
          <p:cNvPr id="214" name="Google Shape;214;p30"/>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1"/>
          <p:cNvPicPr preferRelativeResize="0"/>
          <p:nvPr/>
        </p:nvPicPr>
        <p:blipFill rotWithShape="1">
          <a:blip r:embed="rId3">
            <a:alphaModFix/>
          </a:blip>
          <a:srcRect b="49432" l="0" r="0" t="42038"/>
          <a:stretch/>
        </p:blipFill>
        <p:spPr>
          <a:xfrm>
            <a:off x="0" y="4704901"/>
            <a:ext cx="9144000" cy="438600"/>
          </a:xfrm>
          <a:prstGeom prst="rect">
            <a:avLst/>
          </a:prstGeom>
          <a:noFill/>
          <a:ln>
            <a:noFill/>
          </a:ln>
        </p:spPr>
      </p:pic>
      <p:sp>
        <p:nvSpPr>
          <p:cNvPr id="221" name="Google Shape;221;p31"/>
          <p:cNvSpPr txBox="1"/>
          <p:nvPr/>
        </p:nvSpPr>
        <p:spPr>
          <a:xfrm>
            <a:off x="601325" y="1241800"/>
            <a:ext cx="7717950" cy="3171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700"/>
              <a:buFont typeface="Arial"/>
              <a:buNone/>
            </a:pPr>
            <a:r>
              <a:rPr b="1" i="0" lang="en" sz="1200" u="none" cap="none" strike="noStrike">
                <a:solidFill>
                  <a:schemeClr val="dk1"/>
                </a:solidFill>
                <a:latin typeface="Open Sans"/>
                <a:ea typeface="Open Sans"/>
                <a:cs typeface="Open Sans"/>
                <a:sym typeface="Open Sans"/>
              </a:rPr>
              <a:t>The risky business of selling a customer’s contents:</a:t>
            </a:r>
            <a:endParaRPr b="1" i="0" sz="12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152400" lvl="1" marL="368300" marR="0" rtl="0" algn="l">
              <a:lnSpc>
                <a:spcPct val="115000"/>
              </a:lnSpc>
              <a:spcBef>
                <a:spcPts val="0"/>
              </a:spcBef>
              <a:spcAft>
                <a:spcPts val="0"/>
              </a:spcAft>
              <a:buClr>
                <a:schemeClr val="dk1"/>
              </a:buClr>
              <a:buSzPts val="1200"/>
              <a:buFont typeface="Open Sans"/>
              <a:buChar char="•"/>
            </a:pPr>
            <a:r>
              <a:rPr b="0" i="0" lang="en" sz="1200" u="none" cap="none" strike="noStrike">
                <a:solidFill>
                  <a:srgbClr val="222222"/>
                </a:solidFill>
                <a:highlight>
                  <a:srgbClr val="FFFFFF"/>
                </a:highlight>
                <a:latin typeface="Open Sans"/>
                <a:ea typeface="Open Sans"/>
                <a:cs typeface="Open Sans"/>
                <a:sym typeface="Open Sans"/>
              </a:rPr>
              <a:t>Nobody wants to sell a customer’s contents. It’s the riskiest element of operating a storage business. </a:t>
            </a:r>
            <a:r>
              <a:rPr b="1" i="0" lang="en" sz="1200" u="none" cap="none" strike="noStrike">
                <a:solidFill>
                  <a:srgbClr val="222222"/>
                </a:solidFill>
                <a:highlight>
                  <a:srgbClr val="FFFFFF"/>
                </a:highlight>
                <a:latin typeface="Open Sans"/>
                <a:ea typeface="Open Sans"/>
                <a:cs typeface="Open Sans"/>
                <a:sym typeface="Open Sans"/>
              </a:rPr>
              <a:t>If you can’t prove the market set the price secured for a unit, you are at risk and could be facing a reputation or litigation risk</a:t>
            </a:r>
            <a:r>
              <a:rPr b="0" i="0" lang="en" sz="1200" u="none" cap="none" strike="noStrike">
                <a:solidFill>
                  <a:srgbClr val="222222"/>
                </a:solidFill>
                <a:highlight>
                  <a:srgbClr val="FFFFFF"/>
                </a:highlight>
                <a:latin typeface="Open Sans"/>
                <a:ea typeface="Open Sans"/>
                <a:cs typeface="Open Sans"/>
                <a:sym typeface="Open Sans"/>
              </a:rPr>
              <a:t>. </a:t>
            </a:r>
            <a:r>
              <a:rPr i="0" lang="en" sz="1200" u="none" cap="none" strike="noStrike">
                <a:solidFill>
                  <a:srgbClr val="222222"/>
                </a:solidFill>
                <a:highlight>
                  <a:srgbClr val="FFFFFF"/>
                </a:highlight>
                <a:latin typeface="Open Sans"/>
                <a:ea typeface="Open Sans"/>
                <a:cs typeface="Open Sans"/>
                <a:sym typeface="Open Sans"/>
              </a:rPr>
              <a:t>Join </a:t>
            </a:r>
            <a:r>
              <a:rPr lang="en" sz="1200">
                <a:solidFill>
                  <a:srgbClr val="222222"/>
                </a:solidFill>
                <a:highlight>
                  <a:srgbClr val="FFFFFF"/>
                </a:highlight>
                <a:latin typeface="Open Sans"/>
                <a:ea typeface="Open Sans"/>
                <a:cs typeface="Open Sans"/>
                <a:sym typeface="Open Sans"/>
              </a:rPr>
              <a:t>1,000</a:t>
            </a:r>
            <a:r>
              <a:rPr i="0" lang="en" sz="1200" u="none" cap="none" strike="noStrike">
                <a:solidFill>
                  <a:srgbClr val="222222"/>
                </a:solidFill>
                <a:highlight>
                  <a:srgbClr val="FFFFFF"/>
                </a:highlight>
                <a:latin typeface="Open Sans"/>
                <a:ea typeface="Open Sans"/>
                <a:cs typeface="Open Sans"/>
                <a:sym typeface="Open Sans"/>
              </a:rPr>
              <a:t> storage facilities in the UK and Europe that are selling the right way. </a:t>
            </a:r>
            <a:r>
              <a:rPr b="0" i="0" lang="en" sz="1200" u="none" cap="none" strike="noStrike">
                <a:solidFill>
                  <a:srgbClr val="222222"/>
                </a:solidFill>
                <a:highlight>
                  <a:srgbClr val="FFFFFF"/>
                </a:highlight>
                <a:latin typeface="Open Sans"/>
                <a:ea typeface="Open Sans"/>
                <a:cs typeface="Open Sans"/>
                <a:sym typeface="Open Sans"/>
              </a:rPr>
              <a:t>The more operators following the same selling process will protect your storage business and the industry as a whole.</a:t>
            </a:r>
            <a:br>
              <a:rPr b="0" i="0" lang="en" sz="1200" u="none" cap="none" strike="noStrike">
                <a:solidFill>
                  <a:srgbClr val="222222"/>
                </a:solidFill>
                <a:highlight>
                  <a:srgbClr val="FFFFFF"/>
                </a:highlight>
                <a:latin typeface="Open Sans"/>
                <a:ea typeface="Open Sans"/>
                <a:cs typeface="Open Sans"/>
                <a:sym typeface="Open Sans"/>
              </a:rPr>
            </a:br>
            <a:endParaRPr b="0" i="0" sz="1200" u="none" cap="none" strike="noStrike">
              <a:solidFill>
                <a:srgbClr val="222222"/>
              </a:solidFill>
              <a:highlight>
                <a:srgbClr val="FFFFFF"/>
              </a:highlight>
              <a:latin typeface="Open Sans"/>
              <a:ea typeface="Open Sans"/>
              <a:cs typeface="Open Sans"/>
              <a:sym typeface="Open Sans"/>
            </a:endParaRPr>
          </a:p>
          <a:p>
            <a:pPr indent="-152400" lvl="1" marL="368300" marR="0" rtl="0" algn="l">
              <a:lnSpc>
                <a:spcPct val="115000"/>
              </a:lnSpc>
              <a:spcBef>
                <a:spcPts val="0"/>
              </a:spcBef>
              <a:spcAft>
                <a:spcPts val="0"/>
              </a:spcAft>
              <a:buClr>
                <a:srgbClr val="222222"/>
              </a:buClr>
              <a:buSzPts val="1200"/>
              <a:buFont typeface="Arial"/>
              <a:buChar char="•"/>
            </a:pPr>
            <a:r>
              <a:rPr b="0" i="0" lang="en" sz="1200" u="none" cap="none" strike="noStrike">
                <a:solidFill>
                  <a:srgbClr val="222222"/>
                </a:solidFill>
                <a:highlight>
                  <a:srgbClr val="FFFFFF"/>
                </a:highlight>
                <a:latin typeface="Open Sans"/>
                <a:ea typeface="Open Sans"/>
                <a:cs typeface="Open Sans"/>
                <a:sym typeface="Open Sans"/>
              </a:rPr>
              <a:t>Never dispose the contents of a customer’s storage unit assuming it has no commercial value.  This involves RISK.  List the unit on iBidOnStorage and if it does not receive a bid, then “the market” has told you it has no value.  </a:t>
            </a:r>
            <a:r>
              <a:rPr b="1" i="0" lang="en" sz="1200" u="none" cap="none" strike="noStrike">
                <a:solidFill>
                  <a:srgbClr val="222222"/>
                </a:solidFill>
                <a:highlight>
                  <a:srgbClr val="FFFFFF"/>
                </a:highlight>
                <a:latin typeface="Open Sans"/>
                <a:ea typeface="Open Sans"/>
                <a:cs typeface="Open Sans"/>
                <a:sym typeface="Open Sans"/>
              </a:rPr>
              <a:t>Result = RISK mitigated.</a:t>
            </a:r>
            <a:endParaRPr sz="1200"/>
          </a:p>
          <a:p>
            <a:pPr indent="-76200" lvl="1" marL="368300" marR="0" rtl="0" algn="l">
              <a:lnSpc>
                <a:spcPct val="115000"/>
              </a:lnSpc>
              <a:spcBef>
                <a:spcPts val="0"/>
              </a:spcBef>
              <a:spcAft>
                <a:spcPts val="0"/>
              </a:spcAft>
              <a:buClr>
                <a:srgbClr val="222222"/>
              </a:buClr>
              <a:buSzPts val="1300"/>
              <a:buFont typeface="Arial"/>
              <a:buNone/>
            </a:pPr>
            <a:r>
              <a:t/>
            </a:r>
            <a:endParaRPr b="1" i="0" sz="1200" u="none" cap="none" strike="noStrike">
              <a:solidFill>
                <a:srgbClr val="222222"/>
              </a:solidFill>
              <a:highlight>
                <a:srgbClr val="FFFFFF"/>
              </a:highlight>
              <a:latin typeface="Open Sans"/>
              <a:ea typeface="Open Sans"/>
              <a:cs typeface="Open Sans"/>
              <a:sym typeface="Open Sans"/>
            </a:endParaRPr>
          </a:p>
          <a:p>
            <a:pPr indent="-152400" lvl="1" marL="368300" marR="0" rtl="0" algn="l">
              <a:lnSpc>
                <a:spcPct val="115000"/>
              </a:lnSpc>
              <a:spcBef>
                <a:spcPts val="0"/>
              </a:spcBef>
              <a:spcAft>
                <a:spcPts val="0"/>
              </a:spcAft>
              <a:buClr>
                <a:srgbClr val="222222"/>
              </a:buClr>
              <a:buSzPts val="1200"/>
              <a:buFont typeface="Arial"/>
              <a:buChar char="•"/>
            </a:pPr>
            <a:r>
              <a:rPr b="0" i="0" lang="en" sz="1200" u="none" cap="none" strike="noStrike">
                <a:solidFill>
                  <a:schemeClr val="dk1"/>
                </a:solidFill>
                <a:latin typeface="Open Sans ExtraBold"/>
                <a:ea typeface="Open Sans ExtraBold"/>
                <a:cs typeface="Open Sans ExtraBold"/>
                <a:sym typeface="Open Sans ExtraBold"/>
              </a:rPr>
              <a:t>Furthermore, to mitigate risk, all sellers can include their own terms and conditions for each auction. </a:t>
            </a:r>
            <a:endParaRPr sz="1200"/>
          </a:p>
          <a:p>
            <a:pPr indent="-76200" lvl="1" marL="368300" marR="0" rtl="0" algn="l">
              <a:lnSpc>
                <a:spcPct val="115000"/>
              </a:lnSpc>
              <a:spcBef>
                <a:spcPts val="0"/>
              </a:spcBef>
              <a:spcAft>
                <a:spcPts val="0"/>
              </a:spcAft>
              <a:buClr>
                <a:srgbClr val="222222"/>
              </a:buClr>
              <a:buSzPts val="1300"/>
              <a:buFont typeface="Arial"/>
              <a:buNone/>
            </a:pPr>
            <a:r>
              <a:t/>
            </a:r>
            <a:endParaRPr b="1" i="0" sz="1200" u="none" cap="none" strike="noStrike">
              <a:solidFill>
                <a:srgbClr val="222222"/>
              </a:solidFill>
              <a:highlight>
                <a:srgbClr val="FFFFFF"/>
              </a:highlight>
              <a:latin typeface="Open Sans"/>
              <a:ea typeface="Open Sans"/>
              <a:cs typeface="Open Sans"/>
              <a:sym typeface="Open Sans"/>
            </a:endParaRPr>
          </a:p>
        </p:txBody>
      </p:sp>
      <p:sp>
        <p:nvSpPr>
          <p:cNvPr id="222" name="Google Shape;222;p31"/>
          <p:cNvSpPr txBox="1"/>
          <p:nvPr/>
        </p:nvSpPr>
        <p:spPr>
          <a:xfrm>
            <a:off x="519913" y="719163"/>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DON’T RISK IT.</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223" name="Google Shape;223;p31"/>
          <p:cNvPicPr preferRelativeResize="0"/>
          <p:nvPr/>
        </p:nvPicPr>
        <p:blipFill rotWithShape="1">
          <a:blip r:embed="rId4">
            <a:alphaModFix/>
          </a:blip>
          <a:srcRect b="0" l="0" r="0" t="0"/>
          <a:stretch/>
        </p:blipFill>
        <p:spPr>
          <a:xfrm>
            <a:off x="7046724" y="318564"/>
            <a:ext cx="1836699" cy="295406"/>
          </a:xfrm>
          <a:prstGeom prst="rect">
            <a:avLst/>
          </a:prstGeom>
          <a:noFill/>
          <a:ln>
            <a:noFill/>
          </a:ln>
        </p:spPr>
      </p:pic>
      <p:sp>
        <p:nvSpPr>
          <p:cNvPr id="224" name="Google Shape;224;p31"/>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2"/>
          <p:cNvSpPr txBox="1"/>
          <p:nvPr/>
        </p:nvSpPr>
        <p:spPr>
          <a:xfrm>
            <a:off x="834425" y="1331625"/>
            <a:ext cx="8128500" cy="3056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chemeClr val="dk1"/>
              </a:buClr>
              <a:buSzPts val="1700"/>
              <a:buFont typeface="Arial"/>
              <a:buNone/>
            </a:pPr>
            <a:r>
              <a:rPr b="0" i="0" lang="en" sz="1200" u="none" cap="none" strike="noStrike">
                <a:solidFill>
                  <a:schemeClr val="dk1"/>
                </a:solidFill>
                <a:latin typeface="Open Sans"/>
                <a:ea typeface="Open Sans"/>
                <a:cs typeface="Open Sans"/>
                <a:sym typeface="Open Sans"/>
              </a:rPr>
              <a:t>A </a:t>
            </a:r>
            <a:r>
              <a:rPr b="1" i="0" lang="en" sz="1200" u="none" cap="none" strike="noStrike">
                <a:solidFill>
                  <a:schemeClr val="dk1"/>
                </a:solidFill>
                <a:latin typeface="Open Sans"/>
                <a:ea typeface="Open Sans"/>
                <a:cs typeface="Open Sans"/>
                <a:sym typeface="Open Sans"/>
              </a:rPr>
              <a:t>public auction is best</a:t>
            </a:r>
            <a:r>
              <a:rPr b="0" i="0" lang="en" sz="1200" u="none" cap="none" strike="noStrike">
                <a:solidFill>
                  <a:schemeClr val="dk1"/>
                </a:solidFill>
                <a:latin typeface="Open Sans"/>
                <a:ea typeface="Open Sans"/>
                <a:cs typeface="Open Sans"/>
                <a:sym typeface="Open Sans"/>
              </a:rPr>
              <a:t> because an operator must be seen to have made reasonable attempts to secure the best possible price</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1" i="0" sz="12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700"/>
              <a:buFont typeface="Arial"/>
              <a:buNone/>
            </a:pPr>
            <a:r>
              <a:rPr b="0" i="0" lang="en" sz="1200" u="none" cap="none" strike="noStrike">
                <a:solidFill>
                  <a:schemeClr val="dk1"/>
                </a:solidFill>
                <a:latin typeface="Open Sans"/>
                <a:ea typeface="Open Sans"/>
                <a:cs typeface="Open Sans"/>
                <a:sym typeface="Open Sans"/>
              </a:rPr>
              <a:t>It </a:t>
            </a:r>
            <a:r>
              <a:rPr b="1" i="0" lang="en" sz="1200" u="none" cap="none" strike="noStrike">
                <a:solidFill>
                  <a:schemeClr val="dk1"/>
                </a:solidFill>
                <a:latin typeface="Open Sans"/>
                <a:ea typeface="Open Sans"/>
                <a:cs typeface="Open Sans"/>
                <a:sym typeface="Open Sans"/>
              </a:rPr>
              <a:t>takes seconds to list an auction</a:t>
            </a:r>
            <a:r>
              <a:rPr b="0" i="0" lang="en" sz="1200" u="none" cap="none" strike="noStrike">
                <a:solidFill>
                  <a:schemeClr val="dk1"/>
                </a:solidFill>
                <a:latin typeface="Open Sans"/>
                <a:ea typeface="Open Sans"/>
                <a:cs typeface="Open Sans"/>
                <a:sym typeface="Open Sans"/>
              </a:rPr>
              <a:t> and there is no time-wasting negotiating with auctioneers. </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700"/>
              <a:buFont typeface="Arial"/>
              <a:buNone/>
            </a:pPr>
            <a:r>
              <a:rPr b="0" i="0" lang="en" sz="1200" u="none" cap="none" strike="noStrike">
                <a:solidFill>
                  <a:schemeClr val="dk1"/>
                </a:solidFill>
                <a:latin typeface="Open Sans"/>
                <a:ea typeface="Open Sans"/>
                <a:cs typeface="Open Sans"/>
                <a:sym typeface="Open Sans"/>
              </a:rPr>
              <a:t>Empty your unit at </a:t>
            </a:r>
            <a:r>
              <a:rPr b="1" i="0" lang="en" sz="1200" u="none" cap="none" strike="noStrike">
                <a:solidFill>
                  <a:schemeClr val="dk1"/>
                </a:solidFill>
                <a:latin typeface="Open Sans"/>
                <a:ea typeface="Open Sans"/>
                <a:cs typeface="Open Sans"/>
                <a:sym typeface="Open Sans"/>
              </a:rPr>
              <a:t>NO COST</a:t>
            </a:r>
            <a:r>
              <a:rPr b="0" i="0" lang="en" sz="1200" u="none" cap="none" strike="noStrike">
                <a:solidFill>
                  <a:schemeClr val="dk1"/>
                </a:solidFill>
                <a:latin typeface="Open Sans"/>
                <a:ea typeface="Open Sans"/>
                <a:cs typeface="Open Sans"/>
                <a:sym typeface="Open Sans"/>
              </a:rPr>
              <a:t>: No collection fees, No admin fees or hidden costs and No ongoing commitment</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700"/>
              <a:buFont typeface="Arial"/>
              <a:buNone/>
            </a:pPr>
            <a:r>
              <a:rPr lang="en" sz="1200">
                <a:solidFill>
                  <a:schemeClr val="dk1"/>
                </a:solidFill>
                <a:latin typeface="Open Sans"/>
                <a:ea typeface="Open Sans"/>
                <a:cs typeface="Open Sans"/>
                <a:sym typeface="Open Sans"/>
              </a:rPr>
              <a:t>The iBid p</a:t>
            </a:r>
            <a:r>
              <a:rPr b="0" i="0" lang="en" sz="1200" u="none" cap="none" strike="noStrike">
                <a:solidFill>
                  <a:schemeClr val="dk1"/>
                </a:solidFill>
                <a:latin typeface="Open Sans"/>
                <a:ea typeface="Open Sans"/>
                <a:cs typeface="Open Sans"/>
                <a:sym typeface="Open Sans"/>
              </a:rPr>
              <a:t>latform </a:t>
            </a:r>
            <a:r>
              <a:rPr b="1" i="0" lang="en" sz="1200" u="none" cap="none" strike="noStrike">
                <a:solidFill>
                  <a:schemeClr val="dk1"/>
                </a:solidFill>
                <a:latin typeface="Open Sans"/>
                <a:ea typeface="Open Sans"/>
                <a:cs typeface="Open Sans"/>
                <a:sym typeface="Open Sans"/>
              </a:rPr>
              <a:t>sells over 90% </a:t>
            </a:r>
            <a:r>
              <a:rPr b="0" i="0" lang="en" sz="1200" u="none" cap="none" strike="noStrike">
                <a:solidFill>
                  <a:schemeClr val="dk1"/>
                </a:solidFill>
                <a:latin typeface="Open Sans"/>
                <a:ea typeface="Open Sans"/>
                <a:cs typeface="Open Sans"/>
                <a:sym typeface="Open Sans"/>
              </a:rPr>
              <a:t>of units listed and </a:t>
            </a:r>
            <a:r>
              <a:rPr b="1" lang="en" sz="1200">
                <a:solidFill>
                  <a:schemeClr val="dk1"/>
                </a:solidFill>
                <a:latin typeface="Open Sans"/>
                <a:ea typeface="Open Sans"/>
                <a:cs typeface="Open Sans"/>
                <a:sym typeface="Open Sans"/>
              </a:rPr>
              <a:t>ALL</a:t>
            </a:r>
            <a:r>
              <a:rPr b="1" lang="en" sz="1200">
                <a:solidFill>
                  <a:schemeClr val="dk1"/>
                </a:solidFill>
                <a:latin typeface="Open Sans"/>
                <a:ea typeface="Open Sans"/>
                <a:cs typeface="Open Sans"/>
                <a:sym typeface="Open Sans"/>
              </a:rPr>
              <a:t> goods are removed</a:t>
            </a:r>
            <a:r>
              <a:rPr lang="en" sz="1200">
                <a:solidFill>
                  <a:schemeClr val="dk1"/>
                </a:solidFill>
                <a:latin typeface="Open Sans"/>
                <a:ea typeface="Open Sans"/>
                <a:cs typeface="Open Sans"/>
                <a:sym typeface="Open Sans"/>
              </a:rPr>
              <a:t> too.</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700"/>
              <a:buFont typeface="Arial"/>
              <a:buNone/>
            </a:pPr>
            <a:r>
              <a:rPr b="0" i="0" lang="en" sz="1200" u="none" cap="none" strike="noStrike">
                <a:solidFill>
                  <a:schemeClr val="dk1"/>
                </a:solidFill>
                <a:latin typeface="Open Sans"/>
                <a:ea typeface="Open Sans"/>
                <a:cs typeface="Open Sans"/>
                <a:sym typeface="Open Sans"/>
              </a:rPr>
              <a:t>You will be </a:t>
            </a:r>
            <a:r>
              <a:rPr b="1" i="0" lang="en" sz="1200" u="none" cap="none" strike="noStrike">
                <a:solidFill>
                  <a:schemeClr val="dk1"/>
                </a:solidFill>
                <a:latin typeface="Open Sans"/>
                <a:ea typeface="Open Sans"/>
                <a:cs typeface="Open Sans"/>
                <a:sym typeface="Open Sans"/>
              </a:rPr>
              <a:t>paid within 5 working days</a:t>
            </a:r>
            <a:r>
              <a:rPr b="0" i="0" lang="en" sz="1200" u="none" cap="none" strike="noStrike">
                <a:solidFill>
                  <a:schemeClr val="dk1"/>
                </a:solidFill>
                <a:latin typeface="Open Sans"/>
                <a:ea typeface="Open Sans"/>
                <a:cs typeface="Open Sans"/>
                <a:sym typeface="Open Sans"/>
              </a:rPr>
              <a:t> of the auction closing</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700"/>
              <a:buFont typeface="Arial"/>
              <a:buNone/>
            </a:pPr>
            <a:r>
              <a:rPr b="0" i="0" lang="en" sz="1200" u="none" cap="none" strike="noStrike">
                <a:solidFill>
                  <a:schemeClr val="dk1"/>
                </a:solidFill>
                <a:latin typeface="Open Sans"/>
                <a:ea typeface="Open Sans"/>
                <a:cs typeface="Open Sans"/>
                <a:sym typeface="Open Sans"/>
              </a:rPr>
              <a:t>Sell </a:t>
            </a:r>
            <a:r>
              <a:rPr b="1" i="0" lang="en" sz="1200" u="none" cap="none" strike="noStrike">
                <a:solidFill>
                  <a:schemeClr val="dk1"/>
                </a:solidFill>
                <a:latin typeface="Open Sans"/>
                <a:ea typeface="Open Sans"/>
                <a:cs typeface="Open Sans"/>
                <a:sym typeface="Open Sans"/>
              </a:rPr>
              <a:t>anonymously</a:t>
            </a:r>
            <a:r>
              <a:rPr b="0" i="0" lang="en" sz="1200" u="none" cap="none" strike="noStrike">
                <a:solidFill>
                  <a:schemeClr val="dk1"/>
                </a:solidFill>
                <a:latin typeface="Open Sans"/>
                <a:ea typeface="Open Sans"/>
                <a:cs typeface="Open Sans"/>
                <a:sym typeface="Open Sans"/>
              </a:rPr>
              <a:t> (if required)</a:t>
            </a:r>
            <a:r>
              <a:rPr lang="en" sz="1200">
                <a:solidFill>
                  <a:schemeClr val="dk1"/>
                </a:solidFill>
                <a:latin typeface="Open Sans"/>
                <a:ea typeface="Open Sans"/>
                <a:cs typeface="Open Sans"/>
                <a:sym typeface="Open Sans"/>
              </a:rPr>
              <a:t>; showing your brand gives the auction more credibility.</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700"/>
              <a:buFont typeface="Arial"/>
              <a:buNone/>
            </a:pPr>
            <a:r>
              <a:t/>
            </a:r>
            <a:endParaRPr b="0" i="0" sz="1200" u="none" cap="none" strike="noStrike">
              <a:solidFill>
                <a:schemeClr val="dk1"/>
              </a:solidFill>
              <a:latin typeface="Open Sans"/>
              <a:ea typeface="Open Sans"/>
              <a:cs typeface="Open Sans"/>
              <a:sym typeface="Open Sans"/>
            </a:endParaRPr>
          </a:p>
          <a:p>
            <a:pPr indent="0" lvl="0" marL="228600" marR="0" rtl="0" algn="l">
              <a:lnSpc>
                <a:spcPct val="140000"/>
              </a:lnSpc>
              <a:spcBef>
                <a:spcPts val="0"/>
              </a:spcBef>
              <a:spcAft>
                <a:spcPts val="0"/>
              </a:spcAft>
              <a:buClr>
                <a:srgbClr val="000000"/>
              </a:buClr>
              <a:buSzPts val="1300"/>
              <a:buFont typeface="Arial"/>
              <a:buNone/>
            </a:pPr>
            <a:r>
              <a:t/>
            </a:r>
            <a:endParaRPr b="0" i="0" sz="1200" u="none" cap="none" strike="noStrike">
              <a:solidFill>
                <a:schemeClr val="dk1"/>
              </a:solidFill>
              <a:latin typeface="Arimo"/>
              <a:ea typeface="Arimo"/>
              <a:cs typeface="Arimo"/>
              <a:sym typeface="Arimo"/>
            </a:endParaRPr>
          </a:p>
        </p:txBody>
      </p:sp>
      <p:sp>
        <p:nvSpPr>
          <p:cNvPr id="231" name="Google Shape;231;p32"/>
          <p:cNvSpPr txBox="1"/>
          <p:nvPr/>
        </p:nvSpPr>
        <p:spPr>
          <a:xfrm>
            <a:off x="519913" y="647700"/>
            <a:ext cx="5466300" cy="43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C6302C"/>
                </a:solidFill>
                <a:latin typeface="Open Sans ExtraBold"/>
                <a:ea typeface="Open Sans ExtraBold"/>
                <a:cs typeface="Open Sans ExtraBold"/>
                <a:sym typeface="Open Sans ExtraBold"/>
              </a:rPr>
              <a:t>WHY </a:t>
            </a:r>
            <a:r>
              <a:rPr lang="en" sz="2500">
                <a:solidFill>
                  <a:srgbClr val="C6302C"/>
                </a:solidFill>
                <a:latin typeface="Open Sans ExtraBold"/>
                <a:ea typeface="Open Sans ExtraBold"/>
                <a:cs typeface="Open Sans ExtraBold"/>
                <a:sym typeface="Open Sans ExtraBold"/>
              </a:rPr>
              <a:t>ONLINE AUCTIONS</a:t>
            </a:r>
            <a:r>
              <a:rPr b="0" i="0" lang="en" sz="2500" u="none" cap="none" strike="noStrike">
                <a:solidFill>
                  <a:srgbClr val="C6302C"/>
                </a:solidFill>
                <a:latin typeface="Open Sans ExtraBold"/>
                <a:ea typeface="Open Sans ExtraBold"/>
                <a:cs typeface="Open Sans ExtraBold"/>
                <a:sym typeface="Open Sans ExtraBold"/>
              </a:rPr>
              <a:t> WORK</a:t>
            </a:r>
            <a:endParaRPr b="0" i="0" sz="2500" u="none" cap="none" strike="noStrike">
              <a:solidFill>
                <a:srgbClr val="C6302C"/>
              </a:solidFill>
              <a:latin typeface="Open Sans ExtraBold"/>
              <a:ea typeface="Open Sans ExtraBold"/>
              <a:cs typeface="Open Sans ExtraBold"/>
              <a:sym typeface="Open Sans ExtraBold"/>
            </a:endParaRPr>
          </a:p>
        </p:txBody>
      </p:sp>
      <p:pic>
        <p:nvPicPr>
          <p:cNvPr id="232" name="Google Shape;232;p32"/>
          <p:cNvPicPr preferRelativeResize="0"/>
          <p:nvPr/>
        </p:nvPicPr>
        <p:blipFill rotWithShape="1">
          <a:blip r:embed="rId3">
            <a:alphaModFix/>
          </a:blip>
          <a:srcRect b="0" l="0" r="0" t="0"/>
          <a:stretch/>
        </p:blipFill>
        <p:spPr>
          <a:xfrm>
            <a:off x="519910" y="1389600"/>
            <a:ext cx="223228" cy="205925"/>
          </a:xfrm>
          <a:prstGeom prst="rect">
            <a:avLst/>
          </a:prstGeom>
          <a:noFill/>
          <a:ln>
            <a:noFill/>
          </a:ln>
        </p:spPr>
      </p:pic>
      <p:pic>
        <p:nvPicPr>
          <p:cNvPr id="233" name="Google Shape;233;p32"/>
          <p:cNvPicPr preferRelativeResize="0"/>
          <p:nvPr/>
        </p:nvPicPr>
        <p:blipFill rotWithShape="1">
          <a:blip r:embed="rId3">
            <a:alphaModFix/>
          </a:blip>
          <a:srcRect b="0" l="0" r="0" t="0"/>
          <a:stretch/>
        </p:blipFill>
        <p:spPr>
          <a:xfrm>
            <a:off x="519909" y="2077674"/>
            <a:ext cx="223228" cy="205925"/>
          </a:xfrm>
          <a:prstGeom prst="rect">
            <a:avLst/>
          </a:prstGeom>
          <a:noFill/>
          <a:ln>
            <a:noFill/>
          </a:ln>
        </p:spPr>
      </p:pic>
      <p:pic>
        <p:nvPicPr>
          <p:cNvPr id="234" name="Google Shape;234;p32"/>
          <p:cNvPicPr preferRelativeResize="0"/>
          <p:nvPr/>
        </p:nvPicPr>
        <p:blipFill rotWithShape="1">
          <a:blip r:embed="rId3">
            <a:alphaModFix/>
          </a:blip>
          <a:srcRect b="0" l="0" r="0" t="0"/>
          <a:stretch/>
        </p:blipFill>
        <p:spPr>
          <a:xfrm>
            <a:off x="519909" y="2609862"/>
            <a:ext cx="223228" cy="205925"/>
          </a:xfrm>
          <a:prstGeom prst="rect">
            <a:avLst/>
          </a:prstGeom>
          <a:noFill/>
          <a:ln>
            <a:noFill/>
          </a:ln>
        </p:spPr>
      </p:pic>
      <p:pic>
        <p:nvPicPr>
          <p:cNvPr id="235" name="Google Shape;235;p32"/>
          <p:cNvPicPr preferRelativeResize="0"/>
          <p:nvPr/>
        </p:nvPicPr>
        <p:blipFill rotWithShape="1">
          <a:blip r:embed="rId3">
            <a:alphaModFix/>
          </a:blip>
          <a:srcRect b="0" l="0" r="0" t="0"/>
          <a:stretch/>
        </p:blipFill>
        <p:spPr>
          <a:xfrm>
            <a:off x="519910" y="3142025"/>
            <a:ext cx="223228" cy="205925"/>
          </a:xfrm>
          <a:prstGeom prst="rect">
            <a:avLst/>
          </a:prstGeom>
          <a:noFill/>
          <a:ln>
            <a:noFill/>
          </a:ln>
        </p:spPr>
      </p:pic>
      <p:pic>
        <p:nvPicPr>
          <p:cNvPr id="236" name="Google Shape;236;p32"/>
          <p:cNvPicPr preferRelativeResize="0"/>
          <p:nvPr/>
        </p:nvPicPr>
        <p:blipFill rotWithShape="1">
          <a:blip r:embed="rId3">
            <a:alphaModFix/>
          </a:blip>
          <a:srcRect b="0" l="0" r="0" t="0"/>
          <a:stretch/>
        </p:blipFill>
        <p:spPr>
          <a:xfrm>
            <a:off x="519910" y="3619725"/>
            <a:ext cx="223228" cy="205925"/>
          </a:xfrm>
          <a:prstGeom prst="rect">
            <a:avLst/>
          </a:prstGeom>
          <a:noFill/>
          <a:ln>
            <a:noFill/>
          </a:ln>
        </p:spPr>
      </p:pic>
      <p:pic>
        <p:nvPicPr>
          <p:cNvPr id="237" name="Google Shape;237;p32"/>
          <p:cNvPicPr preferRelativeResize="0"/>
          <p:nvPr/>
        </p:nvPicPr>
        <p:blipFill rotWithShape="1">
          <a:blip r:embed="rId3">
            <a:alphaModFix/>
          </a:blip>
          <a:srcRect b="0" l="0" r="0" t="0"/>
          <a:stretch/>
        </p:blipFill>
        <p:spPr>
          <a:xfrm>
            <a:off x="519910" y="4064725"/>
            <a:ext cx="223228" cy="205925"/>
          </a:xfrm>
          <a:prstGeom prst="rect">
            <a:avLst/>
          </a:prstGeom>
          <a:noFill/>
          <a:ln>
            <a:noFill/>
          </a:ln>
        </p:spPr>
      </p:pic>
      <p:pic>
        <p:nvPicPr>
          <p:cNvPr id="238" name="Google Shape;238;p32"/>
          <p:cNvPicPr preferRelativeResize="0"/>
          <p:nvPr/>
        </p:nvPicPr>
        <p:blipFill rotWithShape="1">
          <a:blip r:embed="rId4">
            <a:alphaModFix/>
          </a:blip>
          <a:srcRect b="49432" l="0" r="0" t="42040"/>
          <a:stretch/>
        </p:blipFill>
        <p:spPr>
          <a:xfrm>
            <a:off x="0" y="4704901"/>
            <a:ext cx="9144000" cy="438600"/>
          </a:xfrm>
          <a:prstGeom prst="rect">
            <a:avLst/>
          </a:prstGeom>
          <a:noFill/>
          <a:ln>
            <a:noFill/>
          </a:ln>
        </p:spPr>
      </p:pic>
      <p:pic>
        <p:nvPicPr>
          <p:cNvPr id="239" name="Google Shape;239;p32"/>
          <p:cNvPicPr preferRelativeResize="0"/>
          <p:nvPr/>
        </p:nvPicPr>
        <p:blipFill rotWithShape="1">
          <a:blip r:embed="rId5">
            <a:alphaModFix/>
          </a:blip>
          <a:srcRect b="0" l="0" r="0" t="0"/>
          <a:stretch/>
        </p:blipFill>
        <p:spPr>
          <a:xfrm>
            <a:off x="7046724" y="318564"/>
            <a:ext cx="1836699" cy="295406"/>
          </a:xfrm>
          <a:prstGeom prst="rect">
            <a:avLst/>
          </a:prstGeom>
          <a:noFill/>
          <a:ln>
            <a:noFill/>
          </a:ln>
        </p:spPr>
      </p:pic>
      <p:sp>
        <p:nvSpPr>
          <p:cNvPr id="240" name="Google Shape;240;p32"/>
          <p:cNvSpPr txBox="1"/>
          <p:nvPr/>
        </p:nvSpPr>
        <p:spPr>
          <a:xfrm>
            <a:off x="6782075" y="565275"/>
            <a:ext cx="2101200" cy="153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1100"/>
              <a:buFont typeface="Arial"/>
              <a:buNone/>
            </a:pPr>
            <a:r>
              <a:rPr i="0" lang="en" sz="700" cap="none" strike="noStrike">
                <a:solidFill>
                  <a:srgbClr val="888888"/>
                </a:solidFill>
                <a:latin typeface="Open Sans"/>
                <a:ea typeface="Open Sans"/>
                <a:cs typeface="Open Sans"/>
                <a:sym typeface="Open Sans"/>
              </a:rPr>
              <a:t>www.ibidonstorage.eu</a:t>
            </a:r>
            <a:r>
              <a:rPr i="0" lang="en" sz="700" u="none" cap="none" strike="noStrike">
                <a:solidFill>
                  <a:srgbClr val="888888"/>
                </a:solidFill>
                <a:latin typeface="Open Sans"/>
                <a:ea typeface="Open Sans"/>
                <a:cs typeface="Open Sans"/>
                <a:sym typeface="Open Sans"/>
              </a:rPr>
              <a:t> | </a:t>
            </a:r>
            <a:r>
              <a:rPr lang="en" sz="700">
                <a:solidFill>
                  <a:srgbClr val="888888"/>
                </a:solidFill>
                <a:latin typeface="Open Sans"/>
                <a:ea typeface="Open Sans"/>
                <a:cs typeface="Open Sans"/>
                <a:sym typeface="Open Sans"/>
              </a:rPr>
              <a:t>www.ibidonstorage.co.uk</a:t>
            </a:r>
            <a:endParaRPr sz="700">
              <a:solidFill>
                <a:srgbClr val="888888"/>
              </a:solidFill>
            </a:endParaRPr>
          </a:p>
          <a:p>
            <a:pPr indent="0" lvl="0" marL="0" marR="0" rtl="0" algn="ctr">
              <a:lnSpc>
                <a:spcPct val="140000"/>
              </a:lnSpc>
              <a:spcBef>
                <a:spcPts val="0"/>
              </a:spcBef>
              <a:spcAft>
                <a:spcPts val="0"/>
              </a:spcAft>
              <a:buClr>
                <a:srgbClr val="000000"/>
              </a:buClr>
              <a:buSzPts val="1100"/>
              <a:buFont typeface="Arial"/>
              <a:buNone/>
            </a:pPr>
            <a:r>
              <a:t/>
            </a:r>
            <a:endParaRPr sz="700">
              <a:solidFill>
                <a:srgbClr val="888888"/>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597048A1FEFC4EB1E427A3EF0095E6" ma:contentTypeVersion="19" ma:contentTypeDescription="Een nieuw document maken." ma:contentTypeScope="" ma:versionID="b754afcf09abbc419d6baf48bd009ac9">
  <xsd:schema xmlns:xsd="http://www.w3.org/2001/XMLSchema" xmlns:xs="http://www.w3.org/2001/XMLSchema" xmlns:p="http://schemas.microsoft.com/office/2006/metadata/properties" xmlns:ns2="e83dfd4a-d210-466e-aa07-44bf06fdc40d" xmlns:ns3="f5cc60ba-607d-4884-8a78-b50996670af0" targetNamespace="http://schemas.microsoft.com/office/2006/metadata/properties" ma:root="true" ma:fieldsID="7cdd772b04f91195392f446c00634187" ns2:_="" ns3:_="">
    <xsd:import namespace="e83dfd4a-d210-466e-aa07-44bf06fdc40d"/>
    <xsd:import namespace="f5cc60ba-607d-4884-8a78-b50996670a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dfd4a-d210-466e-aa07-44bf06fdc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3c2f357-e850-474e-a9c6-1ddebe3e13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c60ba-607d-4884-8a78-b50996670af0"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abe18d7-40f8-423c-b9f1-37a456f2ced2}" ma:internalName="TaxCatchAll" ma:showField="CatchAllData" ma:web="f5cc60ba-607d-4884-8a78-b50996670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3dfd4a-d210-466e-aa07-44bf06fdc40d">
      <Terms xmlns="http://schemas.microsoft.com/office/infopath/2007/PartnerControls"/>
    </lcf76f155ced4ddcb4097134ff3c332f>
    <TaxCatchAll xmlns="f5cc60ba-607d-4884-8a78-b50996670af0" xsi:nil="true"/>
  </documentManagement>
</p:properties>
</file>

<file path=customXml/itemProps1.xml><?xml version="1.0" encoding="utf-8"?>
<ds:datastoreItem xmlns:ds="http://schemas.openxmlformats.org/officeDocument/2006/customXml" ds:itemID="{B5D7FB16-C574-42D5-8341-693DA901879D}"/>
</file>

<file path=customXml/itemProps2.xml><?xml version="1.0" encoding="utf-8"?>
<ds:datastoreItem xmlns:ds="http://schemas.openxmlformats.org/officeDocument/2006/customXml" ds:itemID="{1F2CB3DF-B5D3-437E-8F36-7AFA50E3BEEF}"/>
</file>

<file path=customXml/itemProps3.xml><?xml version="1.0" encoding="utf-8"?>
<ds:datastoreItem xmlns:ds="http://schemas.openxmlformats.org/officeDocument/2006/customXml" ds:itemID="{3B722441-8BC1-44F9-AE56-D8FB2BEE153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0x0101001F597048A1FEFC4EB1E427A3EF0095E6</vt:lpwstr>
  </property>
</Properties>
</file>